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3" r:id="rId2"/>
  </p:sldMasterIdLst>
  <p:notesMasterIdLst>
    <p:notesMasterId r:id="rId63"/>
  </p:notesMasterIdLst>
  <p:sldIdLst>
    <p:sldId id="524" r:id="rId3"/>
    <p:sldId id="560" r:id="rId4"/>
    <p:sldId id="511" r:id="rId5"/>
    <p:sldId id="595" r:id="rId6"/>
    <p:sldId id="553" r:id="rId7"/>
    <p:sldId id="569" r:id="rId8"/>
    <p:sldId id="598" r:id="rId9"/>
    <p:sldId id="599" r:id="rId10"/>
    <p:sldId id="597" r:id="rId11"/>
    <p:sldId id="561" r:id="rId12"/>
    <p:sldId id="607" r:id="rId13"/>
    <p:sldId id="605" r:id="rId14"/>
    <p:sldId id="606" r:id="rId15"/>
    <p:sldId id="555" r:id="rId16"/>
    <p:sldId id="608" r:id="rId17"/>
    <p:sldId id="600" r:id="rId18"/>
    <p:sldId id="557" r:id="rId19"/>
    <p:sldId id="589" r:id="rId20"/>
    <p:sldId id="592" r:id="rId21"/>
    <p:sldId id="590" r:id="rId22"/>
    <p:sldId id="591" r:id="rId23"/>
    <p:sldId id="610" r:id="rId24"/>
    <p:sldId id="576" r:id="rId25"/>
    <p:sldId id="575" r:id="rId26"/>
    <p:sldId id="601" r:id="rId27"/>
    <p:sldId id="578" r:id="rId28"/>
    <p:sldId id="632" r:id="rId29"/>
    <p:sldId id="577" r:id="rId30"/>
    <p:sldId id="612" r:id="rId31"/>
    <p:sldId id="613" r:id="rId32"/>
    <p:sldId id="611" r:id="rId33"/>
    <p:sldId id="614" r:id="rId34"/>
    <p:sldId id="602" r:id="rId35"/>
    <p:sldId id="615" r:id="rId36"/>
    <p:sldId id="603" r:id="rId37"/>
    <p:sldId id="579" r:id="rId38"/>
    <p:sldId id="618" r:id="rId39"/>
    <p:sldId id="588" r:id="rId40"/>
    <p:sldId id="580" r:id="rId41"/>
    <p:sldId id="581" r:id="rId42"/>
    <p:sldId id="572" r:id="rId43"/>
    <p:sldId id="616" r:id="rId44"/>
    <p:sldId id="594" r:id="rId45"/>
    <p:sldId id="626" r:id="rId46"/>
    <p:sldId id="566" r:id="rId47"/>
    <p:sldId id="627" r:id="rId48"/>
    <p:sldId id="624" r:id="rId49"/>
    <p:sldId id="628" r:id="rId50"/>
    <p:sldId id="583" r:id="rId51"/>
    <p:sldId id="629" r:id="rId52"/>
    <p:sldId id="623" r:id="rId53"/>
    <p:sldId id="630" r:id="rId54"/>
    <p:sldId id="574" r:id="rId55"/>
    <p:sldId id="622" r:id="rId56"/>
    <p:sldId id="620" r:id="rId57"/>
    <p:sldId id="631" r:id="rId58"/>
    <p:sldId id="573" r:id="rId59"/>
    <p:sldId id="625" r:id="rId60"/>
    <p:sldId id="536" r:id="rId61"/>
    <p:sldId id="525" r:id="rId62"/>
  </p:sldIdLst>
  <p:sldSz cx="12192000" cy="6858000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VOYER" initials="JV" lastIdx="1" clrIdx="0">
    <p:extLst>
      <p:ext uri="{19B8F6BF-5375-455C-9EA6-DF929625EA0E}">
        <p15:presenceInfo xmlns:p15="http://schemas.microsoft.com/office/powerpoint/2012/main" userId="S::Julie.VOYER@gl-events.com::6927dc20-ed0a-4582-abaf-6c229fc96d89" providerId="AD"/>
      </p:ext>
    </p:extLst>
  </p:cmAuthor>
  <p:cmAuthor id="2" name="Hans-Benjamin Böckler" initials="HB" lastIdx="1" clrIdx="1">
    <p:extLst>
      <p:ext uri="{19B8F6BF-5375-455C-9EA6-DF929625EA0E}">
        <p15:presenceInfo xmlns:p15="http://schemas.microsoft.com/office/powerpoint/2012/main" userId="S::Hans-Benjamin.Boeckler@ptb.de::a6f892bb-f200-482f-a52d-a2940e5d8d59" providerId="AD"/>
      </p:ext>
    </p:extLst>
  </p:cmAuthor>
  <p:cmAuthor id="3" name="Sebastian Weiss" initials="SW" lastIdx="1" clrIdx="2">
    <p:extLst>
      <p:ext uri="{19B8F6BF-5375-455C-9EA6-DF929625EA0E}">
        <p15:presenceInfo xmlns:p15="http://schemas.microsoft.com/office/powerpoint/2012/main" userId="S::sebastian.weiss@ptb.de::8e414360-65db-460b-8d8e-d1d208cf8be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3A4"/>
    <a:srgbClr val="4472C4"/>
    <a:srgbClr val="A7A7A7"/>
    <a:srgbClr val="7130A2"/>
    <a:srgbClr val="FF2121"/>
    <a:srgbClr val="00AB47"/>
    <a:srgbClr val="000000"/>
    <a:srgbClr val="4270C3"/>
    <a:srgbClr val="FF2A2A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44" autoAdjust="0"/>
    <p:restoredTop sz="93302" autoAdjust="0"/>
  </p:normalViewPr>
  <p:slideViewPr>
    <p:cSldViewPr snapToGrid="0">
      <p:cViewPr>
        <p:scale>
          <a:sx n="150" d="100"/>
          <a:sy n="150" d="100"/>
        </p:scale>
        <p:origin x="438" y="15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23" d="100"/>
          <a:sy n="123" d="100"/>
        </p:scale>
        <p:origin x="49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B09CB6-4ED8-498A-9EFD-A7ECED7C4D17}" type="datetimeFigureOut">
              <a:rPr lang="fr-FR" smtClean="0"/>
              <a:pPr/>
              <a:t>07/06/2023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6D5172-B2FC-4771-B903-0BDC624AA0EF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92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53740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6D5172-B2FC-4771-B903-0BDC624AA0EF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9793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6D5172-B2FC-4771-B903-0BDC624AA0EF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4758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6D5172-B2FC-4771-B903-0BDC624AA0EF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00706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6D5172-B2FC-4771-B903-0BDC624AA0EF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9822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6D5172-B2FC-4771-B903-0BDC624AA0EF}" type="slidenum">
              <a:rPr lang="fr-FR" smtClean="0"/>
              <a:pPr/>
              <a:t>40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7365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6D5172-B2FC-4771-B903-0BDC624AA0EF}" type="slidenum">
              <a:rPr lang="fr-FR" smtClean="0"/>
              <a:pPr/>
              <a:t>60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5402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png"/><Relationship Id="rId18" Type="http://schemas.openxmlformats.org/officeDocument/2006/relationships/image" Target="../media/image2.pn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tif"/><Relationship Id="rId17" Type="http://schemas.openxmlformats.org/officeDocument/2006/relationships/image" Target="../media/image17.png"/><Relationship Id="rId2" Type="http://schemas.openxmlformats.org/officeDocument/2006/relationships/image" Target="../media/image1.jp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g"/><Relationship Id="rId10" Type="http://schemas.openxmlformats.org/officeDocument/2006/relationships/image" Target="../media/image10.png"/><Relationship Id="rId19" Type="http://schemas.openxmlformats.org/officeDocument/2006/relationships/image" Target="../media/image18.png"/><Relationship Id="rId4" Type="http://schemas.openxmlformats.org/officeDocument/2006/relationships/image" Target="../media/image4.jpg"/><Relationship Id="rId9" Type="http://schemas.openxmlformats.org/officeDocument/2006/relationships/image" Target="../media/image9.jpg"/><Relationship Id="rId14" Type="http://schemas.openxmlformats.org/officeDocument/2006/relationships/image" Target="../media/image14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png"/><Relationship Id="rId18" Type="http://schemas.openxmlformats.org/officeDocument/2006/relationships/image" Target="../media/image2.pn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12" Type="http://schemas.openxmlformats.org/officeDocument/2006/relationships/image" Target="../media/image12.tif"/><Relationship Id="rId17" Type="http://schemas.openxmlformats.org/officeDocument/2006/relationships/image" Target="../media/image17.png"/><Relationship Id="rId2" Type="http://schemas.openxmlformats.org/officeDocument/2006/relationships/image" Target="../media/image1.jp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g"/><Relationship Id="rId10" Type="http://schemas.openxmlformats.org/officeDocument/2006/relationships/image" Target="../media/image10.png"/><Relationship Id="rId19" Type="http://schemas.openxmlformats.org/officeDocument/2006/relationships/image" Target="../media/image18.png"/><Relationship Id="rId4" Type="http://schemas.openxmlformats.org/officeDocument/2006/relationships/image" Target="../media/image4.jpg"/><Relationship Id="rId9" Type="http://schemas.openxmlformats.org/officeDocument/2006/relationships/image" Target="../media/image9.jpg"/><Relationship Id="rId14" Type="http://schemas.openxmlformats.org/officeDocument/2006/relationships/image" Target="../media/image1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ckbla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platzhalt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180000" y="1700984"/>
            <a:ext cx="11760001" cy="201604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5867" b="1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180000" y="3858005"/>
            <a:ext cx="11760001" cy="10831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33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Unterüberschrift</a:t>
            </a:r>
          </a:p>
        </p:txBody>
      </p:sp>
      <p:cxnSp>
        <p:nvCxnSpPr>
          <p:cNvPr id="29" name="Gerade Verbindung 28"/>
          <p:cNvCxnSpPr/>
          <p:nvPr/>
        </p:nvCxnSpPr>
        <p:spPr>
          <a:xfrm>
            <a:off x="285999" y="1196752"/>
            <a:ext cx="11616000" cy="0"/>
          </a:xfrm>
          <a:prstGeom prst="line">
            <a:avLst/>
          </a:prstGeom>
          <a:ln w="38100">
            <a:gradFill>
              <a:gsLst>
                <a:gs pos="0">
                  <a:srgbClr val="ACC7D0"/>
                </a:gs>
                <a:gs pos="74000">
                  <a:srgbClr val="72A2B1"/>
                </a:gs>
                <a:gs pos="100000">
                  <a:srgbClr val="5B93A4"/>
                </a:gs>
                <a:gs pos="100000">
                  <a:srgbClr val="5B93A4"/>
                </a:gs>
              </a:gsLst>
              <a:lin ang="10800000" scaled="0"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>
          <a:xfrm>
            <a:off x="285999" y="6421903"/>
            <a:ext cx="11616000" cy="0"/>
          </a:xfrm>
          <a:prstGeom prst="line">
            <a:avLst/>
          </a:prstGeom>
          <a:ln w="38100">
            <a:gradFill>
              <a:gsLst>
                <a:gs pos="0">
                  <a:srgbClr val="ACC7D0"/>
                </a:gs>
                <a:gs pos="74000">
                  <a:srgbClr val="72A2B1"/>
                </a:gs>
                <a:gs pos="100000">
                  <a:srgbClr val="5B93A4"/>
                </a:gs>
                <a:gs pos="100000">
                  <a:srgbClr val="5B93A4"/>
                </a:gs>
              </a:gsLst>
              <a:lin ang="10800000" scaled="0"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fik 4">
            <a:extLst>
              <a:ext uri="{FF2B5EF4-FFF2-40B4-BE49-F238E27FC236}">
                <a16:creationId xmlns:a16="http://schemas.microsoft.com/office/drawing/2014/main" id="{CCA180CE-C359-412D-B19D-221D5CC77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99" y="95738"/>
            <a:ext cx="3680244" cy="960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339DD58-1226-492C-80B1-160A3A9D7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7428" y="95738"/>
            <a:ext cx="2104571" cy="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763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ckbla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platzhalt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180000" y="1700984"/>
            <a:ext cx="11760001" cy="201604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5400" b="1">
                <a:latin typeface="+mj-lt"/>
                <a:cs typeface="Arial" pitchFamily="34" charset="0"/>
              </a:defRPr>
            </a:lvl1pPr>
            <a:lvl2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180000" y="3858005"/>
            <a:ext cx="11760001" cy="10831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latin typeface="+mn-lt"/>
                <a:cs typeface="Arial" pitchFamily="34" charset="0"/>
              </a:defRPr>
            </a:lvl1pPr>
            <a:lvl2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48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Unterüberschrift</a:t>
            </a:r>
          </a:p>
        </p:txBody>
      </p:sp>
      <p:cxnSp>
        <p:nvCxnSpPr>
          <p:cNvPr id="29" name="Gerade Verbindung 28"/>
          <p:cNvCxnSpPr/>
          <p:nvPr/>
        </p:nvCxnSpPr>
        <p:spPr>
          <a:xfrm>
            <a:off x="285999" y="1196752"/>
            <a:ext cx="11616000" cy="0"/>
          </a:xfrm>
          <a:prstGeom prst="line">
            <a:avLst/>
          </a:prstGeom>
          <a:ln w="38100">
            <a:gradFill>
              <a:gsLst>
                <a:gs pos="0">
                  <a:srgbClr val="ACC7D0"/>
                </a:gs>
                <a:gs pos="74000">
                  <a:srgbClr val="72A2B1"/>
                </a:gs>
                <a:gs pos="100000">
                  <a:srgbClr val="5B93A4"/>
                </a:gs>
                <a:gs pos="100000">
                  <a:srgbClr val="5B93A4"/>
                </a:gs>
              </a:gsLst>
              <a:lin ang="10800000" scaled="0"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>
          <a:xfrm>
            <a:off x="285999" y="6421903"/>
            <a:ext cx="11616000" cy="0"/>
          </a:xfrm>
          <a:prstGeom prst="line">
            <a:avLst/>
          </a:prstGeom>
          <a:ln w="38100">
            <a:gradFill>
              <a:gsLst>
                <a:gs pos="0">
                  <a:srgbClr val="ACC7D0"/>
                </a:gs>
                <a:gs pos="74000">
                  <a:srgbClr val="72A2B1"/>
                </a:gs>
                <a:gs pos="100000">
                  <a:srgbClr val="5B93A4"/>
                </a:gs>
                <a:gs pos="100000">
                  <a:srgbClr val="5B93A4"/>
                </a:gs>
              </a:gsLst>
              <a:lin ang="10800000" scaled="0"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fik 4">
            <a:extLst>
              <a:ext uri="{FF2B5EF4-FFF2-40B4-BE49-F238E27FC236}">
                <a16:creationId xmlns:a16="http://schemas.microsoft.com/office/drawing/2014/main" id="{CCA180CE-C359-412D-B19D-221D5CC77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99" y="95738"/>
            <a:ext cx="3680244" cy="960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339DD58-1226-492C-80B1-160A3A9D7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7428" y="95738"/>
            <a:ext cx="2104571" cy="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725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Überschrift+Logo rechts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180000" y="218868"/>
            <a:ext cx="10168141" cy="7776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fr-FR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A16E45-FFC2-42E4-AA9B-0BA51DB9F26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/>
              <a:t>EMPIR 20IND11</a:t>
            </a:r>
            <a:endParaRPr lang="fr-FR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>
            <a:off x="285997" y="6433625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37F53DAF-BD69-4A51-9258-C9D199156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883" y="0"/>
            <a:ext cx="1894115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41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Überschrift+Aufzählung/Inhalte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80000" y="1296000"/>
            <a:ext cx="11707464" cy="504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EMPIR 20IND11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cxnSp>
        <p:nvCxnSpPr>
          <p:cNvPr id="14" name="Gerade Verbindung 13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Grafik 11">
            <a:extLst>
              <a:ext uri="{FF2B5EF4-FFF2-40B4-BE49-F238E27FC236}">
                <a16:creationId xmlns:a16="http://schemas.microsoft.com/office/drawing/2014/main" id="{1FFAA4B2-236E-426E-B5A6-CC3C182AE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883" y="0"/>
            <a:ext cx="1894115" cy="864000"/>
          </a:xfrm>
          <a:prstGeom prst="rect">
            <a:avLst/>
          </a:prstGeom>
        </p:spPr>
      </p:pic>
      <p:cxnSp>
        <p:nvCxnSpPr>
          <p:cNvPr id="11" name="Gerade Verbindung 13">
            <a:extLst>
              <a:ext uri="{FF2B5EF4-FFF2-40B4-BE49-F238E27FC236}">
                <a16:creationId xmlns:a16="http://schemas.microsoft.com/office/drawing/2014/main" id="{1EE38234-232C-4B74-8B5B-1EDDBEC1281C}"/>
              </a:ext>
            </a:extLst>
          </p:cNvPr>
          <p:cNvCxnSpPr/>
          <p:nvPr userDrawn="1"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22">
            <a:extLst>
              <a:ext uri="{FF2B5EF4-FFF2-40B4-BE49-F238E27FC236}">
                <a16:creationId xmlns:a16="http://schemas.microsoft.com/office/drawing/2014/main" id="{CAFDE2AC-4914-4BA9-B68F-BBA5DADB30CF}"/>
              </a:ext>
            </a:extLst>
          </p:cNvPr>
          <p:cNvCxnSpPr/>
          <p:nvPr userDrawn="1"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099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Überschrift+Gegenüberstellung+Logo rechts 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80000" y="1296000"/>
            <a:ext cx="5712003" cy="504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6138743" y="1296000"/>
            <a:ext cx="5712003" cy="504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Titel 6"/>
          <p:cNvSpPr>
            <a:spLocks noGrp="1"/>
          </p:cNvSpPr>
          <p:nvPr>
            <p:ph type="title" hasCustomPrompt="1"/>
          </p:nvPr>
        </p:nvSpPr>
        <p:spPr>
          <a:xfrm>
            <a:off x="180000" y="218868"/>
            <a:ext cx="11707464" cy="7776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cxnSp>
        <p:nvCxnSpPr>
          <p:cNvPr id="12" name="Gerade Verbindung 11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EMPIR 20IND11</a:t>
            </a:r>
            <a:endParaRPr lang="de-DE" dirty="0"/>
          </a:p>
        </p:txBody>
      </p:sp>
      <p:cxnSp>
        <p:nvCxnSpPr>
          <p:cNvPr id="23" name="Gerade Verbindung 22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F9DA6FEA-A9B4-4FCB-9397-591503A5E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883" y="0"/>
            <a:ext cx="1894115" cy="864000"/>
          </a:xfrm>
          <a:prstGeom prst="rect">
            <a:avLst/>
          </a:prstGeom>
        </p:spPr>
      </p:pic>
      <p:cxnSp>
        <p:nvCxnSpPr>
          <p:cNvPr id="16" name="Gerade Verbindung 11">
            <a:extLst>
              <a:ext uri="{FF2B5EF4-FFF2-40B4-BE49-F238E27FC236}">
                <a16:creationId xmlns:a16="http://schemas.microsoft.com/office/drawing/2014/main" id="{2659E2C8-B3ED-4E8C-A01E-0D34E7912208}"/>
              </a:ext>
            </a:extLst>
          </p:cNvPr>
          <p:cNvCxnSpPr/>
          <p:nvPr userDrawn="1"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22">
            <a:extLst>
              <a:ext uri="{FF2B5EF4-FFF2-40B4-BE49-F238E27FC236}">
                <a16:creationId xmlns:a16="http://schemas.microsoft.com/office/drawing/2014/main" id="{58EAF4A2-B9F7-4B73-A02C-9FCE95EC0A45}"/>
              </a:ext>
            </a:extLst>
          </p:cNvPr>
          <p:cNvCxnSpPr/>
          <p:nvPr userDrawn="1"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698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Überschrift+Logo rechts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180000" y="218868"/>
            <a:ext cx="10168141" cy="7776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‹#›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37F53DAF-BD69-4A51-9258-C9D199156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2947" y="6451547"/>
            <a:ext cx="891052" cy="40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459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Überschrift+Aufzählung/Inhalte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80000" y="1296000"/>
            <a:ext cx="11707464" cy="5040000"/>
          </a:xfrm>
        </p:spPr>
        <p:txBody>
          <a:bodyPr/>
          <a:lstStyle>
            <a:lvl1pPr algn="l">
              <a:defRPr>
                <a:latin typeface="+mn-lt"/>
              </a:defRPr>
            </a:lvl1pPr>
            <a:lvl2pPr algn="l">
              <a:defRPr>
                <a:latin typeface="+mn-lt"/>
              </a:defRPr>
            </a:lvl2pPr>
            <a:lvl3pPr algn="l">
              <a:defRPr>
                <a:latin typeface="+mn-lt"/>
              </a:defRPr>
            </a:lvl3pPr>
            <a:lvl4pPr algn="l">
              <a:defRPr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fr-FR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AA16E45-FFC2-42E4-AA9B-0BA51DB9F26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cxnSp>
        <p:nvCxnSpPr>
          <p:cNvPr id="14" name="Gerade Verbindung 13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82551F34-2E19-4BBD-B6E2-628FE33C7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2947" y="6451547"/>
            <a:ext cx="891052" cy="40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6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Überschrift+Gegenüberstellung+Logo rechts 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80000" y="1296000"/>
            <a:ext cx="5712003" cy="5040000"/>
          </a:xfrm>
        </p:spPr>
        <p:txBody>
          <a:bodyPr>
            <a:normAutofit/>
          </a:bodyPr>
          <a:lstStyle>
            <a:lvl1pPr algn="l">
              <a:defRPr sz="2400">
                <a:latin typeface="+mn-lt"/>
              </a:defRPr>
            </a:lvl1pPr>
            <a:lvl2pPr algn="l">
              <a:defRPr sz="2400">
                <a:latin typeface="+mn-lt"/>
              </a:defRPr>
            </a:lvl2pPr>
            <a:lvl3pPr algn="l">
              <a:defRPr sz="2400">
                <a:latin typeface="+mn-lt"/>
              </a:defRPr>
            </a:lvl3pPr>
            <a:lvl4pPr algn="l">
              <a:defRPr sz="2400">
                <a:latin typeface="+mn-lt"/>
              </a:defRPr>
            </a:lvl4pPr>
            <a:lvl5pPr algn="l">
              <a:defRPr sz="24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6138743" y="1296000"/>
            <a:ext cx="5712003" cy="5040000"/>
          </a:xfrm>
        </p:spPr>
        <p:txBody>
          <a:bodyPr>
            <a:normAutofit/>
          </a:bodyPr>
          <a:lstStyle>
            <a:lvl1pPr algn="l">
              <a:defRPr sz="2400">
                <a:latin typeface="+mn-lt"/>
              </a:defRPr>
            </a:lvl1pPr>
            <a:lvl2pPr algn="l">
              <a:defRPr sz="2400">
                <a:latin typeface="+mn-lt"/>
              </a:defRPr>
            </a:lvl2pPr>
            <a:lvl3pPr algn="l">
              <a:defRPr sz="2400">
                <a:latin typeface="+mn-lt"/>
              </a:defRPr>
            </a:lvl3pPr>
            <a:lvl4pPr algn="l">
              <a:defRPr sz="2400">
                <a:latin typeface="+mn-lt"/>
              </a:defRPr>
            </a:lvl4pPr>
            <a:lvl5pPr algn="l">
              <a:defRPr sz="24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Titel 6"/>
          <p:cNvSpPr>
            <a:spLocks noGrp="1"/>
          </p:cNvSpPr>
          <p:nvPr>
            <p:ph type="title" hasCustomPrompt="1"/>
          </p:nvPr>
        </p:nvSpPr>
        <p:spPr>
          <a:xfrm>
            <a:off x="180000" y="218868"/>
            <a:ext cx="11707464" cy="777600"/>
          </a:xfrm>
        </p:spPr>
        <p:txBody>
          <a:bodyPr/>
          <a:lstStyle>
            <a:lvl1pPr>
              <a:defRPr sz="2800">
                <a:latin typeface="+mn-lt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cxnSp>
        <p:nvCxnSpPr>
          <p:cNvPr id="12" name="Gerade Verbindung 11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fr-FR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AA16E45-FFC2-42E4-AA9B-0BA51DB9F26D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23" name="Gerade Verbindung 22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Grafik 15">
            <a:extLst>
              <a:ext uri="{FF2B5EF4-FFF2-40B4-BE49-F238E27FC236}">
                <a16:creationId xmlns:a16="http://schemas.microsoft.com/office/drawing/2014/main" id="{10F53D67-D973-4C55-BCEC-B57AC44C3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2947" y="6451547"/>
            <a:ext cx="891052" cy="40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042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Impressu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16">
            <a:extLst>
              <a:ext uri="{FF2B5EF4-FFF2-40B4-BE49-F238E27FC236}">
                <a16:creationId xmlns:a16="http://schemas.microsoft.com/office/drawing/2014/main" id="{F06E0A10-0786-4CAE-8F0A-9CEE5738BA1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487488" y="4005064"/>
            <a:ext cx="10363976" cy="2330936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latin typeface="+mn-lt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 dirty="0" err="1"/>
              <a:t>Author</a:t>
            </a:r>
            <a:endParaRPr lang="de-DE" dirty="0"/>
          </a:p>
          <a:p>
            <a:pPr lvl="0"/>
            <a:r>
              <a:rPr lang="de-DE" dirty="0"/>
              <a:t>Contact </a:t>
            </a:r>
            <a:r>
              <a:rPr lang="de-DE" dirty="0" err="1"/>
              <a:t>details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4668247-9E2F-4B66-8562-CCF563ED3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863" y="144000"/>
            <a:ext cx="8230275" cy="3754240"/>
          </a:xfrm>
          <a:prstGeom prst="rect">
            <a:avLst/>
          </a:prstGeom>
        </p:spPr>
      </p:pic>
      <p:cxnSp>
        <p:nvCxnSpPr>
          <p:cNvPr id="11" name="Gerade Verbindung 11">
            <a:extLst>
              <a:ext uri="{FF2B5EF4-FFF2-40B4-BE49-F238E27FC236}">
                <a16:creationId xmlns:a16="http://schemas.microsoft.com/office/drawing/2014/main" id="{5C3018CC-F889-4779-A4DB-3993F683D905}"/>
              </a:ext>
            </a:extLst>
          </p:cNvPr>
          <p:cNvCxnSpPr/>
          <p:nvPr/>
        </p:nvCxnSpPr>
        <p:spPr>
          <a:xfrm>
            <a:off x="287999" y="3813043"/>
            <a:ext cx="11616000" cy="0"/>
          </a:xfrm>
          <a:prstGeom prst="line">
            <a:avLst/>
          </a:prstGeom>
          <a:ln w="38100">
            <a:gradFill>
              <a:gsLst>
                <a:gs pos="0">
                  <a:srgbClr val="ACC7D0"/>
                </a:gs>
                <a:gs pos="74000">
                  <a:srgbClr val="72A2B1"/>
                </a:gs>
                <a:gs pos="100000">
                  <a:srgbClr val="5B93A4"/>
                </a:gs>
                <a:gs pos="100000">
                  <a:srgbClr val="5B93A4"/>
                </a:gs>
              </a:gsLst>
              <a:lin ang="10800000" scaled="0"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6520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13C81BA3-4BE5-4E33-8410-8951D33B7A78}"/>
              </a:ext>
            </a:extLst>
          </p:cNvPr>
          <p:cNvSpPr/>
          <p:nvPr/>
        </p:nvSpPr>
        <p:spPr>
          <a:xfrm>
            <a:off x="360000" y="4764033"/>
            <a:ext cx="114480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i="0" dirty="0">
                <a:solidFill>
                  <a:srgbClr val="000000"/>
                </a:solidFill>
                <a:effectLst/>
                <a:latin typeface="+mn-lt"/>
                <a:cs typeface="Arial" panose="020B0604020202020204" pitchFamily="34" charset="0"/>
              </a:rPr>
              <a:t>This project (20IND11</a:t>
            </a:r>
            <a:r>
              <a:rPr lang="en-GB" sz="2400" i="0" dirty="0">
                <a:effectLst/>
                <a:latin typeface="+mn-lt"/>
                <a:cs typeface="Arial" panose="020B0604020202020204" pitchFamily="34" charset="0"/>
              </a:rPr>
              <a:t> MetHyInfra</a:t>
            </a:r>
            <a:r>
              <a:rPr lang="en-GB" sz="2400" i="0" dirty="0">
                <a:solidFill>
                  <a:srgbClr val="000000"/>
                </a:solidFill>
                <a:effectLst/>
                <a:latin typeface="+mn-lt"/>
                <a:cs typeface="Arial" panose="020B0604020202020204" pitchFamily="34" charset="0"/>
              </a:rPr>
              <a:t>) has received funding from the EMPIR programme co-financed by the Participating States and from the European Union's Horizon 2020 research and innovation programme. </a:t>
            </a:r>
            <a:endParaRPr lang="en-GB" sz="2400" i="0" dirty="0">
              <a:effectLst/>
              <a:latin typeface="+mn-lt"/>
              <a:cs typeface="Arial" panose="020B0604020202020204" pitchFamily="34" charset="0"/>
            </a:endParaRPr>
          </a:p>
          <a:p>
            <a:pPr marL="0" marR="0" lvl="0" indent="0" algn="just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152FA6E-72E5-4ABD-82C0-4F209FDD8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514" y="5947893"/>
            <a:ext cx="3488973" cy="91010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73AA15E-4086-4FB5-AA9B-5EC453AFE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364" y="2848711"/>
            <a:ext cx="1920000" cy="50297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9CCB8F9-D7B9-4866-9CCB-999CC75653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364" y="3837882"/>
            <a:ext cx="1920000" cy="72743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2E77D34-E36C-4539-A31F-F41C07AD3A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364" y="1148743"/>
            <a:ext cx="1920000" cy="10688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A59AF68A-8465-4BAA-ACED-B8A480A57F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9364" y="3595393"/>
            <a:ext cx="1920000" cy="128923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B3C9CE2-279B-4A7E-9B24-A2F2E8D235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1489" y="1177249"/>
            <a:ext cx="1920000" cy="1104000"/>
          </a:xfrm>
          <a:prstGeom prst="rect">
            <a:avLst/>
          </a:prstGeom>
        </p:spPr>
      </p:pic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DCFCFBB4-94F7-4FEB-956D-629703F1950A}"/>
              </a:ext>
            </a:extLst>
          </p:cNvPr>
          <p:cNvGrpSpPr/>
          <p:nvPr/>
        </p:nvGrpSpPr>
        <p:grpSpPr>
          <a:xfrm>
            <a:off x="554769" y="698880"/>
            <a:ext cx="4272000" cy="3772800"/>
            <a:chOff x="216000" y="900000"/>
            <a:chExt cx="3204000" cy="2829600"/>
          </a:xfrm>
        </p:grpSpPr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7B589576-35B9-467A-9C24-77781ED13C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80000" y="1944000"/>
              <a:ext cx="1440000" cy="466133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7951D0B5-5AF2-4117-9E8B-680427866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6000" y="2628000"/>
              <a:ext cx="794217" cy="1100769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3BB85E0-578C-428C-9CAF-E47EFC50C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00000" y="2628000"/>
              <a:ext cx="468935" cy="1101600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5C934973-CADF-4A6E-B92E-A26DBB5BA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16000" y="1980000"/>
              <a:ext cx="1440000" cy="36297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EEF8DEC6-18AE-44CF-8B9B-E3000F632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16000" y="900000"/>
              <a:ext cx="1440000" cy="880615"/>
            </a:xfrm>
            <a:prstGeom prst="rect">
              <a:avLst/>
            </a:prstGeom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A9C32E07-B7FE-402C-B9CA-BA0CA4E39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980000" y="1080000"/>
              <a:ext cx="1440000" cy="45806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4B0BEAB8-AC0D-4783-BF36-FA372A5C5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332000" y="2628000"/>
              <a:ext cx="994178" cy="1101600"/>
            </a:xfrm>
            <a:prstGeom prst="rect">
              <a:avLst/>
            </a:prstGeom>
          </p:spPr>
        </p:pic>
      </p:grpSp>
      <p:pic>
        <p:nvPicPr>
          <p:cNvPr id="24" name="Grafik 23">
            <a:extLst>
              <a:ext uri="{FF2B5EF4-FFF2-40B4-BE49-F238E27FC236}">
                <a16:creationId xmlns:a16="http://schemas.microsoft.com/office/drawing/2014/main" id="{A5478495-015A-4847-BA74-C7E43C77920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67364" y="3842750"/>
            <a:ext cx="1920000" cy="692093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9F1236EC-730C-40B0-8504-7DB4CA54C19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67364" y="2886900"/>
            <a:ext cx="1920000" cy="380952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A05F7761-F00E-4C63-B09F-D48B7F147D48}"/>
              </a:ext>
            </a:extLst>
          </p:cNvPr>
          <p:cNvSpPr txBox="1"/>
          <p:nvPr/>
        </p:nvSpPr>
        <p:spPr>
          <a:xfrm>
            <a:off x="554571" y="164637"/>
            <a:ext cx="1161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+mj-lt"/>
                <a:cs typeface="Arial" panose="020B0604020202020204" pitchFamily="34" charset="0"/>
              </a:rPr>
              <a:t>Internal</a:t>
            </a:r>
            <a:endParaRPr lang="de-DE" sz="3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6366961B-6594-46E3-8036-B6F92F1CB494}"/>
              </a:ext>
            </a:extLst>
          </p:cNvPr>
          <p:cNvSpPr txBox="1"/>
          <p:nvPr/>
        </p:nvSpPr>
        <p:spPr>
          <a:xfrm>
            <a:off x="5017676" y="165400"/>
            <a:ext cx="1208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+mn-lt"/>
                <a:cs typeface="Arial" panose="020B0604020202020204" pitchFamily="34" charset="0"/>
              </a:rPr>
              <a:t>external</a:t>
            </a:r>
            <a:endParaRPr lang="de-DE" sz="2800" dirty="0">
              <a:latin typeface="+mn-lt"/>
              <a:cs typeface="Arial" panose="020B0604020202020204" pitchFamily="34" charset="0"/>
            </a:endParaRPr>
          </a:p>
        </p:txBody>
      </p: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E567B0B7-D46A-4850-9A7F-0D6C756DA4A1}"/>
              </a:ext>
            </a:extLst>
          </p:cNvPr>
          <p:cNvCxnSpPr/>
          <p:nvPr/>
        </p:nvCxnSpPr>
        <p:spPr>
          <a:xfrm>
            <a:off x="4922609" y="343354"/>
            <a:ext cx="0" cy="4558985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5" name="Grafik 34">
            <a:extLst>
              <a:ext uri="{FF2B5EF4-FFF2-40B4-BE49-F238E27FC236}">
                <a16:creationId xmlns:a16="http://schemas.microsoft.com/office/drawing/2014/main" id="{5224FCF8-C6CE-4F31-9383-170A6BE92E6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26802" y="1112569"/>
            <a:ext cx="1815533" cy="1468800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BF003FDC-45B1-4156-9D2B-A27FEEE5A49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007883" y="0"/>
            <a:ext cx="1894115" cy="864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08F5F14-F7FE-4085-9A32-9B9CD34A305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585" y="2569586"/>
            <a:ext cx="2143966" cy="116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6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Überschrift+Logo rechts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180000" y="218868"/>
            <a:ext cx="10168141" cy="7776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fr-FR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A16E45-FFC2-42E4-AA9B-0BA51DB9F26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/>
              <a:t>EMPIR 20IND11</a:t>
            </a:r>
            <a:endParaRPr lang="fr-FR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>
            <a:off x="285997" y="6433625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37F53DAF-BD69-4A51-9258-C9D199156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883" y="0"/>
            <a:ext cx="1894115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82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Überschrift+Aufzählung/Inhalte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80000" y="1296000"/>
            <a:ext cx="11707464" cy="504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EMPIR 20IND11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cxnSp>
        <p:nvCxnSpPr>
          <p:cNvPr id="14" name="Gerade Verbindung 13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Grafik 11">
            <a:extLst>
              <a:ext uri="{FF2B5EF4-FFF2-40B4-BE49-F238E27FC236}">
                <a16:creationId xmlns:a16="http://schemas.microsoft.com/office/drawing/2014/main" id="{1FFAA4B2-236E-426E-B5A6-CC3C182AE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883" y="0"/>
            <a:ext cx="1894115" cy="864000"/>
          </a:xfrm>
          <a:prstGeom prst="rect">
            <a:avLst/>
          </a:prstGeom>
        </p:spPr>
      </p:pic>
      <p:cxnSp>
        <p:nvCxnSpPr>
          <p:cNvPr id="11" name="Gerade Verbindung 13">
            <a:extLst>
              <a:ext uri="{FF2B5EF4-FFF2-40B4-BE49-F238E27FC236}">
                <a16:creationId xmlns:a16="http://schemas.microsoft.com/office/drawing/2014/main" id="{1EE38234-232C-4B74-8B5B-1EDDBEC1281C}"/>
              </a:ext>
            </a:extLst>
          </p:cNvPr>
          <p:cNvCxnSpPr/>
          <p:nvPr userDrawn="1"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22">
            <a:extLst>
              <a:ext uri="{FF2B5EF4-FFF2-40B4-BE49-F238E27FC236}">
                <a16:creationId xmlns:a16="http://schemas.microsoft.com/office/drawing/2014/main" id="{CAFDE2AC-4914-4BA9-B68F-BBA5DADB30CF}"/>
              </a:ext>
            </a:extLst>
          </p:cNvPr>
          <p:cNvCxnSpPr/>
          <p:nvPr userDrawn="1"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5954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Überschrift+Gegenüberstellung+Logo rechts 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80000" y="1296000"/>
            <a:ext cx="5712003" cy="504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6138743" y="1296000"/>
            <a:ext cx="5712003" cy="504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Titel 6"/>
          <p:cNvSpPr>
            <a:spLocks noGrp="1"/>
          </p:cNvSpPr>
          <p:nvPr>
            <p:ph type="title" hasCustomPrompt="1"/>
          </p:nvPr>
        </p:nvSpPr>
        <p:spPr>
          <a:xfrm>
            <a:off x="180000" y="218868"/>
            <a:ext cx="11707464" cy="7776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cxnSp>
        <p:nvCxnSpPr>
          <p:cNvPr id="12" name="Gerade Verbindung 11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EMPIR 20IND11</a:t>
            </a:r>
            <a:endParaRPr lang="de-DE" dirty="0"/>
          </a:p>
        </p:txBody>
      </p:sp>
      <p:cxnSp>
        <p:nvCxnSpPr>
          <p:cNvPr id="23" name="Gerade Verbindung 22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F9DA6FEA-A9B4-4FCB-9397-591503A5E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883" y="0"/>
            <a:ext cx="1894115" cy="864000"/>
          </a:xfrm>
          <a:prstGeom prst="rect">
            <a:avLst/>
          </a:prstGeom>
        </p:spPr>
      </p:pic>
      <p:cxnSp>
        <p:nvCxnSpPr>
          <p:cNvPr id="16" name="Gerade Verbindung 11">
            <a:extLst>
              <a:ext uri="{FF2B5EF4-FFF2-40B4-BE49-F238E27FC236}">
                <a16:creationId xmlns:a16="http://schemas.microsoft.com/office/drawing/2014/main" id="{2659E2C8-B3ED-4E8C-A01E-0D34E7912208}"/>
              </a:ext>
            </a:extLst>
          </p:cNvPr>
          <p:cNvCxnSpPr/>
          <p:nvPr userDrawn="1"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22">
            <a:extLst>
              <a:ext uri="{FF2B5EF4-FFF2-40B4-BE49-F238E27FC236}">
                <a16:creationId xmlns:a16="http://schemas.microsoft.com/office/drawing/2014/main" id="{58EAF4A2-B9F7-4B73-A02C-9FCE95EC0A45}"/>
              </a:ext>
            </a:extLst>
          </p:cNvPr>
          <p:cNvCxnSpPr/>
          <p:nvPr userDrawn="1"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704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Überschrift+Logo rechts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180000" y="218868"/>
            <a:ext cx="10168141" cy="7776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‹#›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37F53DAF-BD69-4A51-9258-C9D199156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2947" y="6451547"/>
            <a:ext cx="891052" cy="40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7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Überschrift+Aufzählung/Inhalte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80000" y="1296000"/>
            <a:ext cx="11707464" cy="504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fr-FR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AA16E45-FFC2-42E4-AA9B-0BA51DB9F26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cxnSp>
        <p:nvCxnSpPr>
          <p:cNvPr id="14" name="Gerade Verbindung 13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82551F34-2E19-4BBD-B6E2-628FE33C7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2947" y="6451547"/>
            <a:ext cx="891052" cy="40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323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Überschrift+Gegenüberstellung+Logo rechts 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80000" y="1296000"/>
            <a:ext cx="5712003" cy="504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6138743" y="1296000"/>
            <a:ext cx="5712003" cy="504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Titel 6"/>
          <p:cNvSpPr>
            <a:spLocks noGrp="1"/>
          </p:cNvSpPr>
          <p:nvPr>
            <p:ph type="title" hasCustomPrompt="1"/>
          </p:nvPr>
        </p:nvSpPr>
        <p:spPr>
          <a:xfrm>
            <a:off x="180000" y="218868"/>
            <a:ext cx="11707464" cy="7776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cxnSp>
        <p:nvCxnSpPr>
          <p:cNvPr id="12" name="Gerade Verbindung 11"/>
          <p:cNvCxnSpPr/>
          <p:nvPr/>
        </p:nvCxnSpPr>
        <p:spPr>
          <a:xfrm>
            <a:off x="287999" y="932723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>
          <a:xfrm>
            <a:off x="180000" y="6627600"/>
            <a:ext cx="5280000" cy="230400"/>
          </a:xfrm>
        </p:spPr>
        <p:txBody>
          <a:bodyPr/>
          <a:lstStyle/>
          <a:p>
            <a:r>
              <a:rPr lang="en-US"/>
              <a:t>CFD Workshop - Part 3, 15 June 2023, Borås, SWE</a:t>
            </a:r>
            <a:endParaRPr lang="fr-FR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AA16E45-FFC2-42E4-AA9B-0BA51DB9F26D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23" name="Gerade Verbindung 22"/>
          <p:cNvCxnSpPr/>
          <p:nvPr/>
        </p:nvCxnSpPr>
        <p:spPr>
          <a:xfrm>
            <a:off x="285997" y="6421901"/>
            <a:ext cx="11616000" cy="0"/>
          </a:xfrm>
          <a:prstGeom prst="line">
            <a:avLst/>
          </a:prstGeom>
          <a:ln w="38100">
            <a:solidFill>
              <a:srgbClr val="5B93A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Grafik 15">
            <a:extLst>
              <a:ext uri="{FF2B5EF4-FFF2-40B4-BE49-F238E27FC236}">
                <a16:creationId xmlns:a16="http://schemas.microsoft.com/office/drawing/2014/main" id="{10F53D67-D973-4C55-BCEC-B57AC44C3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2947" y="6451547"/>
            <a:ext cx="891052" cy="40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500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Impressu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16">
            <a:extLst>
              <a:ext uri="{FF2B5EF4-FFF2-40B4-BE49-F238E27FC236}">
                <a16:creationId xmlns:a16="http://schemas.microsoft.com/office/drawing/2014/main" id="{F06E0A10-0786-4CAE-8F0A-9CEE5738BA1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487488" y="4005064"/>
            <a:ext cx="10363976" cy="2330936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 dirty="0" err="1"/>
              <a:t>Author</a:t>
            </a:r>
            <a:endParaRPr lang="de-DE" dirty="0"/>
          </a:p>
          <a:p>
            <a:pPr lvl="0"/>
            <a:r>
              <a:rPr lang="de-DE" dirty="0"/>
              <a:t>Contact </a:t>
            </a:r>
            <a:r>
              <a:rPr lang="de-DE" dirty="0" err="1"/>
              <a:t>details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4668247-9E2F-4B66-8562-CCF563ED3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863" y="144000"/>
            <a:ext cx="8230275" cy="3754240"/>
          </a:xfrm>
          <a:prstGeom prst="rect">
            <a:avLst/>
          </a:prstGeom>
        </p:spPr>
      </p:pic>
      <p:cxnSp>
        <p:nvCxnSpPr>
          <p:cNvPr id="11" name="Gerade Verbindung 11">
            <a:extLst>
              <a:ext uri="{FF2B5EF4-FFF2-40B4-BE49-F238E27FC236}">
                <a16:creationId xmlns:a16="http://schemas.microsoft.com/office/drawing/2014/main" id="{5C3018CC-F889-4779-A4DB-3993F683D905}"/>
              </a:ext>
            </a:extLst>
          </p:cNvPr>
          <p:cNvCxnSpPr/>
          <p:nvPr/>
        </p:nvCxnSpPr>
        <p:spPr>
          <a:xfrm>
            <a:off x="287999" y="3813043"/>
            <a:ext cx="11616000" cy="0"/>
          </a:xfrm>
          <a:prstGeom prst="line">
            <a:avLst/>
          </a:prstGeom>
          <a:ln w="38100">
            <a:gradFill>
              <a:gsLst>
                <a:gs pos="0">
                  <a:srgbClr val="ACC7D0"/>
                </a:gs>
                <a:gs pos="74000">
                  <a:srgbClr val="72A2B1"/>
                </a:gs>
                <a:gs pos="100000">
                  <a:srgbClr val="5B93A4"/>
                </a:gs>
                <a:gs pos="100000">
                  <a:srgbClr val="5B93A4"/>
                </a:gs>
              </a:gsLst>
              <a:lin ang="10800000" scaled="0"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6162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13C81BA3-4BE5-4E33-8410-8951D33B7A78}"/>
              </a:ext>
            </a:extLst>
          </p:cNvPr>
          <p:cNvSpPr/>
          <p:nvPr/>
        </p:nvSpPr>
        <p:spPr>
          <a:xfrm>
            <a:off x="0" y="4764033"/>
            <a:ext cx="1219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project “</a:t>
            </a:r>
            <a:r>
              <a:rPr lang="en-GB" sz="2400" dirty="0">
                <a:solidFill>
                  <a:schemeClr val="tx1"/>
                </a:solidFill>
              </a:rPr>
              <a:t>Metrology infrastructure for high-pressure gas and liquified hydrogen flows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(</a:t>
            </a:r>
            <a:r>
              <a:rPr kumimoji="0" lang="en-GB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MetHyInfra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has received funding from the EMPIR programme co-financed by the Participating States and from the European Union’s Horizon 2020 research and innovation programme under Grant agreement No [20IND11] .</a:t>
            </a:r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152FA6E-72E5-4ABD-82C0-4F209FDD8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514" y="5947893"/>
            <a:ext cx="3488973" cy="91010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73AA15E-4086-4FB5-AA9B-5EC453AFE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364" y="2848711"/>
            <a:ext cx="1920000" cy="50297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9CCB8F9-D7B9-4866-9CCB-999CC75653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364" y="3837882"/>
            <a:ext cx="1920000" cy="72743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2E77D34-E36C-4539-A31F-F41C07AD3A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364" y="1148743"/>
            <a:ext cx="1920000" cy="10688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A59AF68A-8465-4BAA-ACED-B8A480A57F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9364" y="3595393"/>
            <a:ext cx="1920000" cy="128923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B3C9CE2-279B-4A7E-9B24-A2F2E8D235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1489" y="1177249"/>
            <a:ext cx="1920000" cy="1104000"/>
          </a:xfrm>
          <a:prstGeom prst="rect">
            <a:avLst/>
          </a:prstGeom>
        </p:spPr>
      </p:pic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DCFCFBB4-94F7-4FEB-956D-629703F1950A}"/>
              </a:ext>
            </a:extLst>
          </p:cNvPr>
          <p:cNvGrpSpPr/>
          <p:nvPr/>
        </p:nvGrpSpPr>
        <p:grpSpPr>
          <a:xfrm>
            <a:off x="554769" y="698880"/>
            <a:ext cx="4272000" cy="3772800"/>
            <a:chOff x="216000" y="900000"/>
            <a:chExt cx="3204000" cy="2829600"/>
          </a:xfrm>
        </p:grpSpPr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7B589576-35B9-467A-9C24-77781ED13C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80000" y="1944000"/>
              <a:ext cx="1440000" cy="466133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7951D0B5-5AF2-4117-9E8B-680427866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6000" y="2628000"/>
              <a:ext cx="794217" cy="1100769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3BB85E0-578C-428C-9CAF-E47EFC50C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00000" y="2628000"/>
              <a:ext cx="468935" cy="1101600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5C934973-CADF-4A6E-B92E-A26DBB5BA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16000" y="1980000"/>
              <a:ext cx="1440000" cy="362975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EEF8DEC6-18AE-44CF-8B9B-E3000F632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16000" y="900000"/>
              <a:ext cx="1440000" cy="880615"/>
            </a:xfrm>
            <a:prstGeom prst="rect">
              <a:avLst/>
            </a:prstGeom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A9C32E07-B7FE-402C-B9CA-BA0CA4E39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980000" y="1080000"/>
              <a:ext cx="1440000" cy="45806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4B0BEAB8-AC0D-4783-BF36-FA372A5C5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332000" y="2628000"/>
              <a:ext cx="994178" cy="1101600"/>
            </a:xfrm>
            <a:prstGeom prst="rect">
              <a:avLst/>
            </a:prstGeom>
          </p:spPr>
        </p:pic>
      </p:grpSp>
      <p:pic>
        <p:nvPicPr>
          <p:cNvPr id="24" name="Grafik 23">
            <a:extLst>
              <a:ext uri="{FF2B5EF4-FFF2-40B4-BE49-F238E27FC236}">
                <a16:creationId xmlns:a16="http://schemas.microsoft.com/office/drawing/2014/main" id="{A5478495-015A-4847-BA74-C7E43C77920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67364" y="3842750"/>
            <a:ext cx="1920000" cy="692093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9F1236EC-730C-40B0-8504-7DB4CA54C19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67364" y="2886900"/>
            <a:ext cx="1920000" cy="380952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A05F7761-F00E-4C63-B09F-D48B7F147D48}"/>
              </a:ext>
            </a:extLst>
          </p:cNvPr>
          <p:cNvSpPr txBox="1"/>
          <p:nvPr/>
        </p:nvSpPr>
        <p:spPr>
          <a:xfrm>
            <a:off x="554571" y="164637"/>
            <a:ext cx="132600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67" dirty="0"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endParaRPr lang="de-DE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6366961B-6594-46E3-8036-B6F92F1CB494}"/>
              </a:ext>
            </a:extLst>
          </p:cNvPr>
          <p:cNvSpPr txBox="1"/>
          <p:nvPr/>
        </p:nvSpPr>
        <p:spPr>
          <a:xfrm>
            <a:off x="5017676" y="165400"/>
            <a:ext cx="1402948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67" dirty="0">
                <a:latin typeface="Arial" panose="020B0604020202020204" pitchFamily="34" charset="0"/>
                <a:cs typeface="Arial" panose="020B0604020202020204" pitchFamily="34" charset="0"/>
              </a:rPr>
              <a:t>external</a:t>
            </a:r>
            <a:endParaRPr lang="de-DE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E567B0B7-D46A-4850-9A7F-0D6C756DA4A1}"/>
              </a:ext>
            </a:extLst>
          </p:cNvPr>
          <p:cNvCxnSpPr/>
          <p:nvPr/>
        </p:nvCxnSpPr>
        <p:spPr>
          <a:xfrm>
            <a:off x="4922609" y="343354"/>
            <a:ext cx="0" cy="4558985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5" name="Grafik 34">
            <a:extLst>
              <a:ext uri="{FF2B5EF4-FFF2-40B4-BE49-F238E27FC236}">
                <a16:creationId xmlns:a16="http://schemas.microsoft.com/office/drawing/2014/main" id="{5224FCF8-C6CE-4F31-9383-170A6BE92E6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26802" y="1112569"/>
            <a:ext cx="1815533" cy="1468800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BF003FDC-45B1-4156-9D2B-A27FEEE5A49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007883" y="0"/>
            <a:ext cx="1894115" cy="864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08F5F14-F7FE-4085-9A32-9B9CD34A3058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585" y="2569586"/>
            <a:ext cx="2143966" cy="116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22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16000" y="188640"/>
            <a:ext cx="11174400" cy="77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80000" y="1200000"/>
            <a:ext cx="11481600" cy="499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50445" y="6627600"/>
            <a:ext cx="52800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CFD Workshop - Part 3, 15 June 2023, Borås, SWE</a:t>
            </a:r>
            <a:endParaRPr lang="fr-FR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736061" y="6627600"/>
            <a:ext cx="52800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/>
              <a:t>EMPIR 20IND11</a:t>
            </a:r>
            <a:endParaRPr lang="fr-FR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5712003" y="6627600"/>
            <a:ext cx="7680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16E45-FFC2-42E4-AA9B-0BA51DB9F26D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6767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</p:sldLayoutIdLst>
  <p:hf hdr="0"/>
  <p:txStyles>
    <p:titleStyle>
      <a:lvl1pPr algn="l" defTabSz="609585" rtl="0" eaLnBrk="1" latinLnBrk="0" hangingPunct="1">
        <a:spcBef>
          <a:spcPct val="0"/>
        </a:spcBef>
        <a:buNone/>
        <a:defRPr sz="3733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55591" indent="-355591" algn="l" defTabSz="609585" rtl="0" eaLnBrk="1" latinLnBrk="0" hangingPunct="1">
        <a:spcBef>
          <a:spcPct val="20000"/>
        </a:spcBef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23882" indent="-368291" algn="l" defTabSz="609585" rtl="0" eaLnBrk="1" latinLnBrk="0" hangingPunct="1">
        <a:spcBef>
          <a:spcPts val="1600"/>
        </a:spcBef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079473" indent="-355591" algn="l" defTabSz="609585" rtl="0" eaLnBrk="1" latinLnBrk="0" hangingPunct="1">
        <a:spcBef>
          <a:spcPts val="1600"/>
        </a:spcBef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435064" indent="-355591" algn="l" defTabSz="609585" rtl="0" eaLnBrk="1" latinLnBrk="0" hangingPunct="1">
        <a:spcBef>
          <a:spcPts val="1600"/>
        </a:spcBef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790655" indent="-355591" algn="l" defTabSz="609585" rtl="0" eaLnBrk="1" latinLnBrk="0" hangingPunct="1">
        <a:spcBef>
          <a:spcPts val="1600"/>
        </a:spcBef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16000" y="188640"/>
            <a:ext cx="11174400" cy="77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80000" y="1200000"/>
            <a:ext cx="11481600" cy="499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50445" y="6627600"/>
            <a:ext cx="52800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/>
              <a:t>CFD Workshop - Part 3, 15 June 2023, Borås, SWE</a:t>
            </a:r>
            <a:endParaRPr lang="fr-FR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736061" y="6627600"/>
            <a:ext cx="52800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fr-FR"/>
              <a:t>EMPIR 20IND11</a:t>
            </a:r>
            <a:endParaRPr lang="fr-FR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5712003" y="6627600"/>
            <a:ext cx="7680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16E45-FFC2-42E4-AA9B-0BA51DB9F26D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44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hf hdr="0"/>
  <p:txStyles>
    <p:titleStyle>
      <a:lvl1pPr algn="l" defTabSz="609585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+mn-lt"/>
          <a:ea typeface="+mj-ea"/>
          <a:cs typeface="Arial" pitchFamily="34" charset="0"/>
        </a:defRPr>
      </a:lvl1pPr>
    </p:titleStyle>
    <p:bodyStyle>
      <a:lvl1pPr marL="355591" indent="-355591" algn="l" defTabSz="609585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23882" indent="-368291" algn="l" defTabSz="609585" rtl="0" eaLnBrk="1" latinLnBrk="0" hangingPunct="1">
        <a:spcBef>
          <a:spcPts val="16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079473" indent="-355591" algn="l" defTabSz="609585" rtl="0" eaLnBrk="1" latinLnBrk="0" hangingPunct="1">
        <a:spcBef>
          <a:spcPts val="16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435064" indent="-355591" algn="l" defTabSz="609585" rtl="0" eaLnBrk="1" latinLnBrk="0" hangingPunct="1">
        <a:spcBef>
          <a:spcPts val="16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790655" indent="-355591" algn="l" defTabSz="609585" rtl="0" eaLnBrk="1" latinLnBrk="0" hangingPunct="1">
        <a:spcBef>
          <a:spcPts val="16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3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1.png"/><Relationship Id="rId13" Type="http://schemas.openxmlformats.org/officeDocument/2006/relationships/image" Target="../media/image400.png"/><Relationship Id="rId18" Type="http://schemas.openxmlformats.org/officeDocument/2006/relationships/image" Target="../media/image480.png"/><Relationship Id="rId3" Type="http://schemas.openxmlformats.org/officeDocument/2006/relationships/image" Target="../media/image430.png"/><Relationship Id="rId21" Type="http://schemas.openxmlformats.org/officeDocument/2006/relationships/image" Target="../media/image70.png"/><Relationship Id="rId7" Type="http://schemas.openxmlformats.org/officeDocument/2006/relationships/image" Target="../media/image341.png"/><Relationship Id="rId12" Type="http://schemas.openxmlformats.org/officeDocument/2006/relationships/image" Target="../media/image390.png"/><Relationship Id="rId17" Type="http://schemas.openxmlformats.org/officeDocument/2006/relationships/image" Target="../media/image470.png"/><Relationship Id="rId16" Type="http://schemas.openxmlformats.org/officeDocument/2006/relationships/image" Target="../media/image460.png"/><Relationship Id="rId20" Type="http://schemas.openxmlformats.org/officeDocument/2006/relationships/image" Target="../media/image50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0.png"/><Relationship Id="rId11" Type="http://schemas.openxmlformats.org/officeDocument/2006/relationships/image" Target="../media/image380.png"/><Relationship Id="rId5" Type="http://schemas.openxmlformats.org/officeDocument/2006/relationships/image" Target="../media/image440.png"/><Relationship Id="rId15" Type="http://schemas.openxmlformats.org/officeDocument/2006/relationships/image" Target="../media/image69.png"/><Relationship Id="rId10" Type="http://schemas.openxmlformats.org/officeDocument/2006/relationships/image" Target="../media/image370.png"/><Relationship Id="rId19" Type="http://schemas.openxmlformats.org/officeDocument/2006/relationships/image" Target="../media/image490.png"/><Relationship Id="rId4" Type="http://schemas.openxmlformats.org/officeDocument/2006/relationships/image" Target="../media/image67.emf"/><Relationship Id="rId9" Type="http://schemas.openxmlformats.org/officeDocument/2006/relationships/image" Target="../media/image360.png"/><Relationship Id="rId1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hyperlink" Target="https://www.openfoam.com/news/main-news/openfoam-v20-12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1.png"/><Relationship Id="rId13" Type="http://schemas.openxmlformats.org/officeDocument/2006/relationships/image" Target="../media/image551.png"/><Relationship Id="rId3" Type="http://schemas.openxmlformats.org/officeDocument/2006/relationships/image" Target="../media/image430.png"/><Relationship Id="rId7" Type="http://schemas.openxmlformats.org/officeDocument/2006/relationships/image" Target="../media/image450.png"/><Relationship Id="rId12" Type="http://schemas.openxmlformats.org/officeDocument/2006/relationships/image" Target="../media/image541.png"/><Relationship Id="rId16" Type="http://schemas.openxmlformats.org/officeDocument/2006/relationships/image" Target="../media/image58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0.png"/><Relationship Id="rId11" Type="http://schemas.openxmlformats.org/officeDocument/2006/relationships/image" Target="../media/image531.png"/><Relationship Id="rId5" Type="http://schemas.openxmlformats.org/officeDocument/2006/relationships/image" Target="../media/image67.emf"/><Relationship Id="rId15" Type="http://schemas.openxmlformats.org/officeDocument/2006/relationships/image" Target="../media/image571.png"/><Relationship Id="rId10" Type="http://schemas.openxmlformats.org/officeDocument/2006/relationships/image" Target="../media/image521.png"/><Relationship Id="rId4" Type="http://schemas.openxmlformats.org/officeDocument/2006/relationships/image" Target="../media/image501.png"/><Relationship Id="rId9" Type="http://schemas.openxmlformats.org/officeDocument/2006/relationships/image" Target="../media/image511.png"/><Relationship Id="rId14" Type="http://schemas.openxmlformats.org/officeDocument/2006/relationships/image" Target="../media/image56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1.png"/><Relationship Id="rId13" Type="http://schemas.openxmlformats.org/officeDocument/2006/relationships/image" Target="../media/image601.png"/><Relationship Id="rId3" Type="http://schemas.openxmlformats.org/officeDocument/2006/relationships/image" Target="../media/image430.png"/><Relationship Id="rId7" Type="http://schemas.openxmlformats.org/officeDocument/2006/relationships/image" Target="../media/image450.png"/><Relationship Id="rId12" Type="http://schemas.openxmlformats.org/officeDocument/2006/relationships/image" Target="../media/image68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0.png"/><Relationship Id="rId11" Type="http://schemas.openxmlformats.org/officeDocument/2006/relationships/image" Target="../media/image681.png"/><Relationship Id="rId5" Type="http://schemas.openxmlformats.org/officeDocument/2006/relationships/image" Target="../media/image67.emf"/><Relationship Id="rId10" Type="http://schemas.openxmlformats.org/officeDocument/2006/relationships/image" Target="../media/image571.png"/><Relationship Id="rId4" Type="http://schemas.openxmlformats.org/officeDocument/2006/relationships/image" Target="../media/image501.png"/><Relationship Id="rId9" Type="http://schemas.openxmlformats.org/officeDocument/2006/relationships/image" Target="../media/image511.png"/><Relationship Id="rId14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0.png"/><Relationship Id="rId7" Type="http://schemas.openxmlformats.org/officeDocument/2006/relationships/image" Target="../media/image74.png"/><Relationship Id="rId2" Type="http://schemas.openxmlformats.org/officeDocument/2006/relationships/image" Target="../media/image6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4.png"/><Relationship Id="rId4" Type="http://schemas.openxmlformats.org/officeDocument/2006/relationships/image" Target="../media/image83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0.png"/><Relationship Id="rId5" Type="http://schemas.openxmlformats.org/officeDocument/2006/relationships/image" Target="../media/image840.png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1.ptb.de/methyinfra/hydrogen-real-gas-model" TargetMode="External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sv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21.png"/><Relationship Id="rId7" Type="http://schemas.openxmlformats.org/officeDocument/2006/relationships/image" Target="../media/image10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7.png"/><Relationship Id="rId9" Type="http://schemas.openxmlformats.org/officeDocument/2006/relationships/image" Target="../media/image12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21.png"/><Relationship Id="rId7" Type="http://schemas.openxmlformats.org/officeDocument/2006/relationships/image" Target="../media/image10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7.png"/><Relationship Id="rId9" Type="http://schemas.openxmlformats.org/officeDocument/2006/relationships/image" Target="../media/image1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21.png"/><Relationship Id="rId7" Type="http://schemas.openxmlformats.org/officeDocument/2006/relationships/image" Target="../media/image10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7.png"/><Relationship Id="rId9" Type="http://schemas.openxmlformats.org/officeDocument/2006/relationships/image" Target="../media/image12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21.png"/><Relationship Id="rId7" Type="http://schemas.openxmlformats.org/officeDocument/2006/relationships/image" Target="../media/image10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7.png"/><Relationship Id="rId9" Type="http://schemas.openxmlformats.org/officeDocument/2006/relationships/image" Target="../media/image12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21.png"/><Relationship Id="rId7" Type="http://schemas.openxmlformats.org/officeDocument/2006/relationships/image" Target="../media/image10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7.png"/><Relationship Id="rId9" Type="http://schemas.openxmlformats.org/officeDocument/2006/relationships/image" Target="../media/image12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40.png"/><Relationship Id="rId18" Type="http://schemas.openxmlformats.org/officeDocument/2006/relationships/image" Target="../media/image145.png"/><Relationship Id="rId3" Type="http://schemas.openxmlformats.org/officeDocument/2006/relationships/image" Target="../media/image130.png"/><Relationship Id="rId21" Type="http://schemas.openxmlformats.org/officeDocument/2006/relationships/image" Target="../media/image148.png"/><Relationship Id="rId7" Type="http://schemas.openxmlformats.org/officeDocument/2006/relationships/image" Target="../media/image134.png"/><Relationship Id="rId12" Type="http://schemas.openxmlformats.org/officeDocument/2006/relationships/image" Target="../media/image139.png"/><Relationship Id="rId17" Type="http://schemas.openxmlformats.org/officeDocument/2006/relationships/image" Target="../media/image144.png"/><Relationship Id="rId2" Type="http://schemas.openxmlformats.org/officeDocument/2006/relationships/image" Target="../media/image129.png"/><Relationship Id="rId16" Type="http://schemas.openxmlformats.org/officeDocument/2006/relationships/image" Target="../media/image143.png"/><Relationship Id="rId20" Type="http://schemas.openxmlformats.org/officeDocument/2006/relationships/image" Target="../media/image1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3.png"/><Relationship Id="rId11" Type="http://schemas.openxmlformats.org/officeDocument/2006/relationships/image" Target="../media/image138.png"/><Relationship Id="rId5" Type="http://schemas.openxmlformats.org/officeDocument/2006/relationships/image" Target="../media/image132.png"/><Relationship Id="rId15" Type="http://schemas.openxmlformats.org/officeDocument/2006/relationships/image" Target="../media/image142.png"/><Relationship Id="rId10" Type="http://schemas.openxmlformats.org/officeDocument/2006/relationships/image" Target="../media/image137.png"/><Relationship Id="rId19" Type="http://schemas.openxmlformats.org/officeDocument/2006/relationships/image" Target="../media/image146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Relationship Id="rId14" Type="http://schemas.openxmlformats.org/officeDocument/2006/relationships/image" Target="../media/image14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21.png"/><Relationship Id="rId7" Type="http://schemas.openxmlformats.org/officeDocument/2006/relationships/image" Target="../media/image10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7.png"/><Relationship Id="rId9" Type="http://schemas.openxmlformats.org/officeDocument/2006/relationships/image" Target="../media/image12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150.png"/><Relationship Id="rId7" Type="http://schemas.openxmlformats.org/officeDocument/2006/relationships/image" Target="../media/image129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80.png"/><Relationship Id="rId5" Type="http://schemas.openxmlformats.org/officeDocument/2006/relationships/image" Target="../media/image1270.png"/><Relationship Id="rId4" Type="http://schemas.openxmlformats.org/officeDocument/2006/relationships/image" Target="../media/image1260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49.png"/><Relationship Id="rId7" Type="http://schemas.openxmlformats.org/officeDocument/2006/relationships/image" Target="../media/image155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10" Type="http://schemas.openxmlformats.org/officeDocument/2006/relationships/image" Target="../media/image158.png"/><Relationship Id="rId4" Type="http://schemas.openxmlformats.org/officeDocument/2006/relationships/image" Target="../media/image152.png"/><Relationship Id="rId9" Type="http://schemas.openxmlformats.org/officeDocument/2006/relationships/image" Target="../media/image15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170.png"/><Relationship Id="rId3" Type="http://schemas.openxmlformats.org/officeDocument/2006/relationships/image" Target="../media/image160.png"/><Relationship Id="rId7" Type="http://schemas.openxmlformats.org/officeDocument/2006/relationships/image" Target="../media/image164.png"/><Relationship Id="rId12" Type="http://schemas.openxmlformats.org/officeDocument/2006/relationships/image" Target="../media/image169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3.png"/><Relationship Id="rId11" Type="http://schemas.openxmlformats.org/officeDocument/2006/relationships/image" Target="../media/image168.png"/><Relationship Id="rId5" Type="http://schemas.openxmlformats.org/officeDocument/2006/relationships/image" Target="../media/image162.png"/><Relationship Id="rId10" Type="http://schemas.openxmlformats.org/officeDocument/2006/relationships/image" Target="../media/image167.png"/><Relationship Id="rId4" Type="http://schemas.openxmlformats.org/officeDocument/2006/relationships/image" Target="../media/image161.png"/><Relationship Id="rId9" Type="http://schemas.openxmlformats.org/officeDocument/2006/relationships/image" Target="../media/image166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21.png"/><Relationship Id="rId7" Type="http://schemas.openxmlformats.org/officeDocument/2006/relationships/image" Target="../media/image10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7.png"/><Relationship Id="rId9" Type="http://schemas.openxmlformats.org/officeDocument/2006/relationships/image" Target="../media/image122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gif"/><Relationship Id="rId2" Type="http://schemas.openxmlformats.org/officeDocument/2006/relationships/image" Target="../media/image178.gif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180000" y="1460739"/>
            <a:ext cx="12012000" cy="10831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latin typeface="+mj-lt"/>
              </a:rPr>
              <a:t>EMPIR CALL 2020</a:t>
            </a:r>
          </a:p>
          <a:p>
            <a:r>
              <a:rPr lang="en-GB" sz="2800" dirty="0">
                <a:latin typeface="+mj-lt"/>
              </a:rPr>
              <a:t>Metrology infrastructure for high-pressure gas and liquified hydrogen flows</a:t>
            </a:r>
            <a:endParaRPr lang="fr-FR" sz="2800" dirty="0">
              <a:latin typeface="+mj-lt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180000" y="2887414"/>
            <a:ext cx="11760001" cy="152519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4600" b="1" dirty="0">
                <a:latin typeface="+mj-lt"/>
              </a:rPr>
              <a:t>CFD Workshop </a:t>
            </a:r>
          </a:p>
          <a:p>
            <a:pPr marL="0" indent="0">
              <a:buNone/>
            </a:pPr>
            <a:r>
              <a:rPr lang="en-GB" sz="4100" b="1" dirty="0">
                <a:latin typeface="+mj-lt"/>
              </a:rPr>
              <a:t>Part 3: Tutorial case of a critical nozzle</a:t>
            </a:r>
          </a:p>
          <a:p>
            <a:pPr marL="0" indent="0">
              <a:buNone/>
            </a:pPr>
            <a:r>
              <a:rPr lang="fr-FR" sz="3300" i="1" dirty="0">
                <a:latin typeface="+mj-lt"/>
              </a:rPr>
              <a:t>"</a:t>
            </a:r>
            <a:r>
              <a:rPr lang="fr-FR" sz="4100" b="1" i="1" dirty="0">
                <a:latin typeface="+mj-lt"/>
              </a:rPr>
              <a:t>FROM</a:t>
            </a:r>
            <a:r>
              <a:rPr lang="fr-FR" sz="4100" i="1" dirty="0">
                <a:latin typeface="+mj-lt"/>
              </a:rPr>
              <a:t> </a:t>
            </a:r>
            <a:r>
              <a:rPr lang="fr-FR" sz="4100" b="1" i="1" dirty="0">
                <a:latin typeface="+mj-lt"/>
              </a:rPr>
              <a:t>A</a:t>
            </a:r>
            <a:r>
              <a:rPr lang="fr-FR" sz="3300" i="1" dirty="0">
                <a:latin typeface="+mj-lt"/>
              </a:rPr>
              <a:t>djusting the mesh </a:t>
            </a:r>
            <a:r>
              <a:rPr lang="fr-FR" sz="4100" b="1" i="1" dirty="0">
                <a:latin typeface="+mj-lt"/>
              </a:rPr>
              <a:t>TO</a:t>
            </a:r>
            <a:r>
              <a:rPr lang="fr-FR" sz="3300" i="1" dirty="0">
                <a:latin typeface="+mj-lt"/>
              </a:rPr>
              <a:t> visuali</a:t>
            </a:r>
            <a:r>
              <a:rPr lang="fr-FR" sz="4100" b="1" i="1" dirty="0">
                <a:latin typeface="+mj-lt"/>
              </a:rPr>
              <a:t>Z</a:t>
            </a:r>
            <a:r>
              <a:rPr lang="fr-FR" sz="3300" i="1" dirty="0">
                <a:latin typeface="+mj-lt"/>
              </a:rPr>
              <a:t>ing the flow field"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80000" y="4756113"/>
            <a:ext cx="11388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  <a:cs typeface="Arial" panose="020B0604020202020204" pitchFamily="34" charset="0"/>
              </a:rPr>
              <a:t>Sebastian Weiss</a:t>
            </a:r>
          </a:p>
          <a:p>
            <a:r>
              <a:rPr lang="en-US" sz="2400" dirty="0">
                <a:latin typeface="+mj-lt"/>
                <a:cs typeface="Arial" panose="020B0604020202020204" pitchFamily="34" charset="0"/>
              </a:rPr>
              <a:t>Working Groups 8.41 “Modelling and Simulation” and 1.45 “Hydrogen Quantity Metering”</a:t>
            </a:r>
          </a:p>
          <a:p>
            <a:r>
              <a:rPr lang="en-US" sz="2400" dirty="0">
                <a:latin typeface="+mj-lt"/>
                <a:cs typeface="Arial" panose="020B0604020202020204" pitchFamily="34" charset="0"/>
              </a:rPr>
              <a:t>Physikalisch-Technische Bundesanstalt (PTB), Berlin, Germany</a:t>
            </a:r>
            <a:endParaRPr lang="en-US" sz="2400" dirty="0">
              <a:highlight>
                <a:srgbClr val="FFFF00"/>
              </a:highlight>
              <a:latin typeface="+mj-lt"/>
              <a:cs typeface="Arial" panose="020B06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83714E76-64F3-4D2D-AD52-4DE32265AD05}"/>
              </a:ext>
            </a:extLst>
          </p:cNvPr>
          <p:cNvSpPr txBox="1">
            <a:spLocks/>
          </p:cNvSpPr>
          <p:nvPr/>
        </p:nvSpPr>
        <p:spPr>
          <a:xfrm>
            <a:off x="233006" y="6523577"/>
            <a:ext cx="11760001" cy="33442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33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609585" rtl="0" eaLnBrk="1" latinLnBrk="0" hangingPunct="1">
              <a:spcBef>
                <a:spcPts val="1600"/>
              </a:spcBef>
              <a:buFontTx/>
              <a:buNone/>
              <a:defRPr sz="4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 algn="l" defTabSz="609585" rtl="0" eaLnBrk="1" latinLnBrk="0" hangingPunct="1">
              <a:spcBef>
                <a:spcPts val="1600"/>
              </a:spcBef>
              <a:buFontTx/>
              <a:buNone/>
              <a:defRPr sz="4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609585" rtl="0" eaLnBrk="1" latinLnBrk="0" hangingPunct="1">
              <a:spcBef>
                <a:spcPts val="1600"/>
              </a:spcBef>
              <a:buFontTx/>
              <a:buNone/>
              <a:defRPr sz="4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 algn="l" defTabSz="609585" rtl="0" eaLnBrk="1" latinLnBrk="0" hangingPunct="1">
              <a:spcBef>
                <a:spcPts val="1600"/>
              </a:spcBef>
              <a:buFontTx/>
              <a:buNone/>
              <a:defRPr sz="4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latin typeface="+mj-lt"/>
              </a:rPr>
              <a:t>CFD Workshop – Part 3					15 June 2023	             				    	Borås, SWE</a:t>
            </a:r>
            <a:endParaRPr lang="fr-FR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6102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2. </a:t>
            </a:r>
            <a:r>
              <a:rPr lang="de-DE" dirty="0"/>
              <a:t>Mesh creation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826902-7193-EF0F-10D1-2DDAC36876B0}"/>
              </a:ext>
            </a:extLst>
          </p:cNvPr>
          <p:cNvSpPr txBox="1"/>
          <p:nvPr/>
        </p:nvSpPr>
        <p:spPr>
          <a:xfrm>
            <a:off x="300498" y="1179039"/>
            <a:ext cx="1158696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Mesh is created using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blockMesh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utility in OpenFOAM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blockMesh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generates hexaedral meshes from geometry using block 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Mesh information is written in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blockMeshDict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will create the mesh for the measured cylindrical nozzle geometry with a blockMesh-based nozzle meshing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But first, let’s have a look at a simple example to understand the blockMesh structure</a:t>
            </a:r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3149C33A-7554-CEAD-6B86-916B9DBFAE5F}"/>
              </a:ext>
            </a:extLst>
          </p:cNvPr>
          <p:cNvGrpSpPr/>
          <p:nvPr/>
        </p:nvGrpSpPr>
        <p:grpSpPr>
          <a:xfrm>
            <a:off x="3734930" y="3647637"/>
            <a:ext cx="4680000" cy="2501292"/>
            <a:chOff x="8287464" y="4567587"/>
            <a:chExt cx="4680000" cy="2501292"/>
          </a:xfrm>
        </p:grpSpPr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64588EC0-C234-51EF-9F2B-EF23E0874A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87464" y="4567587"/>
              <a:ext cx="4680000" cy="2316626"/>
            </a:xfrm>
            <a:prstGeom prst="rect">
              <a:avLst/>
            </a:prstGeom>
          </p:spPr>
        </p:pic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8333A17A-7559-AA99-D4B5-2EF7D44C6074}"/>
                </a:ext>
              </a:extLst>
            </p:cNvPr>
            <p:cNvSpPr txBox="1"/>
            <p:nvPr/>
          </p:nvSpPr>
          <p:spPr>
            <a:xfrm>
              <a:off x="9596613" y="6699547"/>
              <a:ext cx="20617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Simple example</a:t>
              </a:r>
            </a:p>
          </p:txBody>
        </p:sp>
      </p:grpSp>
      <p:sp>
        <p:nvSpPr>
          <p:cNvPr id="148" name="Slide Number Placeholder 147">
            <a:extLst>
              <a:ext uri="{FF2B5EF4-FFF2-40B4-BE49-F238E27FC236}">
                <a16:creationId xmlns:a16="http://schemas.microsoft.com/office/drawing/2014/main" id="{BACC54A1-DF8A-3F34-B4FF-78E7B04E14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568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2. </a:t>
            </a:r>
            <a:r>
              <a:rPr lang="de-DE" dirty="0"/>
              <a:t>Mesh creation</a:t>
            </a:r>
            <a:endParaRPr lang="en-GB" dirty="0"/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45A4D13-9B20-79A2-714D-6261790DB4E1}"/>
              </a:ext>
            </a:extLst>
          </p:cNvPr>
          <p:cNvGrpSpPr/>
          <p:nvPr/>
        </p:nvGrpSpPr>
        <p:grpSpPr>
          <a:xfrm>
            <a:off x="349686" y="4490240"/>
            <a:ext cx="5030228" cy="1181887"/>
            <a:chOff x="349686" y="4490240"/>
            <a:chExt cx="5030228" cy="1181887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28DAD03-2F0C-25AB-89A7-671F6BE8EDBC}"/>
                </a:ext>
              </a:extLst>
            </p:cNvPr>
            <p:cNvGrpSpPr/>
            <p:nvPr/>
          </p:nvGrpSpPr>
          <p:grpSpPr>
            <a:xfrm>
              <a:off x="376977" y="4853021"/>
              <a:ext cx="4903475" cy="819106"/>
              <a:chOff x="496574" y="5038989"/>
              <a:chExt cx="4903475" cy="819106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57CE5704-A7DB-13C4-5729-96FD292390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32774" y="5077045"/>
                <a:ext cx="4867275" cy="781050"/>
              </a:xfrm>
              <a:prstGeom prst="rect">
                <a:avLst/>
              </a:prstGeom>
            </p:spPr>
          </p:pic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B6B4CD4-935B-2DDD-5865-BE7520D01B21}"/>
                  </a:ext>
                </a:extLst>
              </p:cNvPr>
              <p:cNvSpPr/>
              <p:nvPr/>
            </p:nvSpPr>
            <p:spPr>
              <a:xfrm>
                <a:off x="496574" y="5038989"/>
                <a:ext cx="4903475" cy="81910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FB6BC5E-3FE1-5756-7616-E3001BFE46FF}"/>
                </a:ext>
              </a:extLst>
            </p:cNvPr>
            <p:cNvSpPr txBox="1"/>
            <p:nvPr/>
          </p:nvSpPr>
          <p:spPr>
            <a:xfrm>
              <a:off x="349686" y="4490240"/>
              <a:ext cx="50302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blocks: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Ordered list of vertex labels and mesh size</a:t>
              </a: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541168E8-71D6-F398-DEAD-812D7A208A79}"/>
              </a:ext>
            </a:extLst>
          </p:cNvPr>
          <p:cNvGrpSpPr/>
          <p:nvPr/>
        </p:nvGrpSpPr>
        <p:grpSpPr>
          <a:xfrm>
            <a:off x="1382982" y="5425746"/>
            <a:ext cx="1260000" cy="803604"/>
            <a:chOff x="1382982" y="5425746"/>
            <a:chExt cx="1260000" cy="80360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DE4836B-D5CF-26DD-EDA5-4947D42DB339}"/>
                </a:ext>
              </a:extLst>
            </p:cNvPr>
            <p:cNvSpPr txBox="1"/>
            <p:nvPr/>
          </p:nvSpPr>
          <p:spPr>
            <a:xfrm>
              <a:off x="1576453" y="5767685"/>
              <a:ext cx="8645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Vertex numbers</a:t>
              </a:r>
            </a:p>
          </p:txBody>
        </p:sp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0BC9D1ED-0F8A-F27A-79C7-BE86B71A81C7}"/>
                </a:ext>
              </a:extLst>
            </p:cNvPr>
            <p:cNvSpPr/>
            <p:nvPr/>
          </p:nvSpPr>
          <p:spPr>
            <a:xfrm rot="16200000">
              <a:off x="1940982" y="4867746"/>
              <a:ext cx="144000" cy="1260000"/>
            </a:xfrm>
            <a:prstGeom prst="leftBrac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875C3B3-7717-587C-9917-BDD3548B73EE}"/>
                </a:ext>
              </a:extLst>
            </p:cNvPr>
            <p:cNvCxnSpPr>
              <a:cxnSpLocks/>
              <a:stCxn id="10" idx="1"/>
              <a:endCxn id="8" idx="0"/>
            </p:cNvCxnSpPr>
            <p:nvPr/>
          </p:nvCxnSpPr>
          <p:spPr>
            <a:xfrm flipH="1">
              <a:off x="2008740" y="5569746"/>
              <a:ext cx="4242" cy="197939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8DC43CBF-83D6-7B7A-80D9-8704E481C15D}"/>
              </a:ext>
            </a:extLst>
          </p:cNvPr>
          <p:cNvGrpSpPr/>
          <p:nvPr/>
        </p:nvGrpSpPr>
        <p:grpSpPr>
          <a:xfrm>
            <a:off x="3497148" y="5425746"/>
            <a:ext cx="1721177" cy="809041"/>
            <a:chOff x="3497148" y="5425746"/>
            <a:chExt cx="1721177" cy="80904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2D52FA3-3A90-269D-0CB1-F5D7628020D8}"/>
                </a:ext>
              </a:extLst>
            </p:cNvPr>
            <p:cNvSpPr txBox="1"/>
            <p:nvPr/>
          </p:nvSpPr>
          <p:spPr>
            <a:xfrm>
              <a:off x="3766111" y="5773122"/>
              <a:ext cx="11832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Cell expansion ratios</a:t>
              </a:r>
            </a:p>
          </p:txBody>
        </p:sp>
        <p:sp>
          <p:nvSpPr>
            <p:cNvPr id="27" name="Left Brace 26">
              <a:extLst>
                <a:ext uri="{FF2B5EF4-FFF2-40B4-BE49-F238E27FC236}">
                  <a16:creationId xmlns:a16="http://schemas.microsoft.com/office/drawing/2014/main" id="{9166F7AF-CA8C-F9A4-715C-8ACE8C355BB1}"/>
                </a:ext>
              </a:extLst>
            </p:cNvPr>
            <p:cNvSpPr/>
            <p:nvPr/>
          </p:nvSpPr>
          <p:spPr>
            <a:xfrm rot="16200000">
              <a:off x="4288668" y="4634226"/>
              <a:ext cx="138138" cy="1721177"/>
            </a:xfrm>
            <a:prstGeom prst="leftBrac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57A2FFE-7CAE-726A-8413-DCEE8FB37539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>
              <a:off x="4357737" y="5563884"/>
              <a:ext cx="1" cy="180000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B375F94D-E936-7839-1FE3-59F73D9C9724}"/>
              </a:ext>
            </a:extLst>
          </p:cNvPr>
          <p:cNvGrpSpPr/>
          <p:nvPr/>
        </p:nvGrpSpPr>
        <p:grpSpPr>
          <a:xfrm>
            <a:off x="2459747" y="5431608"/>
            <a:ext cx="1112211" cy="982408"/>
            <a:chOff x="2459747" y="5431608"/>
            <a:chExt cx="1112211" cy="98240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8358007-E7BA-D8B4-09B5-37BF869DBF8B}"/>
                </a:ext>
              </a:extLst>
            </p:cNvPr>
            <p:cNvSpPr txBox="1"/>
            <p:nvPr/>
          </p:nvSpPr>
          <p:spPr>
            <a:xfrm>
              <a:off x="2459747" y="5767685"/>
              <a:ext cx="11122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Number of cells in each direction</a:t>
              </a:r>
            </a:p>
          </p:txBody>
        </p:sp>
        <p:sp>
          <p:nvSpPr>
            <p:cNvPr id="30" name="Left Brace 29">
              <a:extLst>
                <a:ext uri="{FF2B5EF4-FFF2-40B4-BE49-F238E27FC236}">
                  <a16:creationId xmlns:a16="http://schemas.microsoft.com/office/drawing/2014/main" id="{BC25C6E0-88E5-341D-76F2-B3C54EC12ACF}"/>
                </a:ext>
              </a:extLst>
            </p:cNvPr>
            <p:cNvSpPr/>
            <p:nvPr/>
          </p:nvSpPr>
          <p:spPr>
            <a:xfrm rot="16200000">
              <a:off x="2946784" y="5186737"/>
              <a:ext cx="138138" cy="627879"/>
            </a:xfrm>
            <a:prstGeom prst="leftBrac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DBB4F6B-C4A8-FF6D-8D24-2554EEB35CCD}"/>
                </a:ext>
              </a:extLst>
            </p:cNvPr>
            <p:cNvCxnSpPr>
              <a:cxnSpLocks/>
              <a:stCxn id="30" idx="1"/>
            </p:cNvCxnSpPr>
            <p:nvPr/>
          </p:nvCxnSpPr>
          <p:spPr>
            <a:xfrm>
              <a:off x="3015854" y="5569745"/>
              <a:ext cx="0" cy="180000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1A9955BD-06B6-10B9-6FCF-72B54DE0A769}"/>
              </a:ext>
            </a:extLst>
          </p:cNvPr>
          <p:cNvGrpSpPr/>
          <p:nvPr/>
        </p:nvGrpSpPr>
        <p:grpSpPr>
          <a:xfrm>
            <a:off x="364834" y="2091345"/>
            <a:ext cx="3414749" cy="2383181"/>
            <a:chOff x="376977" y="1938719"/>
            <a:chExt cx="3414749" cy="2383181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AB5BAE3C-1BC1-BF3C-A704-81E14BB4FB97}"/>
                </a:ext>
              </a:extLst>
            </p:cNvPr>
            <p:cNvGrpSpPr/>
            <p:nvPr/>
          </p:nvGrpSpPr>
          <p:grpSpPr>
            <a:xfrm>
              <a:off x="413177" y="2314454"/>
              <a:ext cx="2169800" cy="2007446"/>
              <a:chOff x="4866252" y="2995703"/>
              <a:chExt cx="2169800" cy="2007446"/>
            </a:xfrm>
          </p:grpSpPr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DB547FEA-872E-BC41-9208-935776F9107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15145"/>
              <a:stretch/>
            </p:blipFill>
            <p:spPr>
              <a:xfrm>
                <a:off x="4902452" y="3063377"/>
                <a:ext cx="2133600" cy="1939771"/>
              </a:xfrm>
              <a:prstGeom prst="rect">
                <a:avLst/>
              </a:prstGeom>
            </p:spPr>
          </p:pic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42E31B4B-B57E-D974-918C-BD89834EA846}"/>
                  </a:ext>
                </a:extLst>
              </p:cNvPr>
              <p:cNvSpPr/>
              <p:nvPr/>
            </p:nvSpPr>
            <p:spPr>
              <a:xfrm>
                <a:off x="4866252" y="2995703"/>
                <a:ext cx="2050596" cy="200744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A25B415-0077-27C3-25B6-E5CCF9D9B29B}"/>
                </a:ext>
              </a:extLst>
            </p:cNvPr>
            <p:cNvSpPr txBox="1"/>
            <p:nvPr/>
          </p:nvSpPr>
          <p:spPr>
            <a:xfrm>
              <a:off x="376977" y="1938719"/>
              <a:ext cx="34147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vertices: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List of vertex coordinates</a:t>
              </a:r>
            </a:p>
          </p:txBody>
        </p:sp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id="{FC3416F5-7BF9-3223-903A-65BEDF0EDD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5421" y="1516778"/>
            <a:ext cx="3600000" cy="1770362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7A07436D-09AE-BE7E-5317-50E0C6EB2C2A}"/>
              </a:ext>
            </a:extLst>
          </p:cNvPr>
          <p:cNvGrpSpPr/>
          <p:nvPr/>
        </p:nvGrpSpPr>
        <p:grpSpPr>
          <a:xfrm>
            <a:off x="6728685" y="1300582"/>
            <a:ext cx="4032995" cy="2201000"/>
            <a:chOff x="7233510" y="1310107"/>
            <a:chExt cx="4032995" cy="2201000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884E063-4B8C-258D-6058-D1FA2E5A2EA6}"/>
                </a:ext>
              </a:extLst>
            </p:cNvPr>
            <p:cNvSpPr txBox="1"/>
            <p:nvPr/>
          </p:nvSpPr>
          <p:spPr>
            <a:xfrm>
              <a:off x="7500052" y="3203330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C43607E-418C-8E1D-D5E7-95E9156B73D3}"/>
                </a:ext>
              </a:extLst>
            </p:cNvPr>
            <p:cNvSpPr txBox="1"/>
            <p:nvPr/>
          </p:nvSpPr>
          <p:spPr>
            <a:xfrm>
              <a:off x="10770184" y="2339164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64EBBBF-EA06-6CF5-D4AF-EC2D4F821AD5}"/>
                </a:ext>
              </a:extLst>
            </p:cNvPr>
            <p:cNvSpPr txBox="1"/>
            <p:nvPr/>
          </p:nvSpPr>
          <p:spPr>
            <a:xfrm>
              <a:off x="7233510" y="304057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AE12A7A5-7EAE-A504-8CD0-A35F6E8591BE}"/>
                </a:ext>
              </a:extLst>
            </p:cNvPr>
            <p:cNvSpPr txBox="1"/>
            <p:nvPr/>
          </p:nvSpPr>
          <p:spPr>
            <a:xfrm>
              <a:off x="7609450" y="1957440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7956D54-15B8-4026-E891-501377AC3B4A}"/>
                </a:ext>
              </a:extLst>
            </p:cNvPr>
            <p:cNvSpPr txBox="1"/>
            <p:nvPr/>
          </p:nvSpPr>
          <p:spPr>
            <a:xfrm>
              <a:off x="10982453" y="150745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7196B77-FA80-3301-AF56-7E0224974512}"/>
                </a:ext>
              </a:extLst>
            </p:cNvPr>
            <p:cNvSpPr txBox="1"/>
            <p:nvPr/>
          </p:nvSpPr>
          <p:spPr>
            <a:xfrm>
              <a:off x="10770184" y="131010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84A033D-E869-B628-CFF1-F494F5FF5401}"/>
                </a:ext>
              </a:extLst>
            </p:cNvPr>
            <p:cNvSpPr txBox="1"/>
            <p:nvPr/>
          </p:nvSpPr>
          <p:spPr>
            <a:xfrm>
              <a:off x="7343273" y="169664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AA9E84A-128B-3F8D-0CFE-404314910581}"/>
                </a:ext>
              </a:extLst>
            </p:cNvPr>
            <p:cNvSpPr txBox="1"/>
            <p:nvPr/>
          </p:nvSpPr>
          <p:spPr>
            <a:xfrm>
              <a:off x="10482918" y="2092443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0E12746-8512-AFDC-ACE2-DBF98CDB8C80}"/>
              </a:ext>
            </a:extLst>
          </p:cNvPr>
          <p:cNvGrpSpPr/>
          <p:nvPr/>
        </p:nvGrpSpPr>
        <p:grpSpPr>
          <a:xfrm>
            <a:off x="6706040" y="2620465"/>
            <a:ext cx="1123833" cy="713745"/>
            <a:chOff x="7487929" y="3374761"/>
            <a:chExt cx="1123833" cy="713745"/>
          </a:xfrm>
        </p:grpSpPr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8A583EAC-55E5-2D54-63B1-D19871A530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97439" y="3475305"/>
              <a:ext cx="0" cy="50860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49350D44-C74E-1A68-2639-635CA26BBF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86514" y="3856503"/>
              <a:ext cx="533586" cy="1239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C3D6ECA2-7828-4A2B-7128-A91F5B67FC6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48106" y="3729608"/>
              <a:ext cx="247559" cy="2508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48E26D6-9CD2-228B-3776-69DEC3FFCB6B}"/>
                </a:ext>
              </a:extLst>
            </p:cNvPr>
            <p:cNvSpPr txBox="1"/>
            <p:nvPr/>
          </p:nvSpPr>
          <p:spPr>
            <a:xfrm>
              <a:off x="8327710" y="3780729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7083C4C-DCA0-B121-58DD-DCAE7F152084}"/>
                </a:ext>
              </a:extLst>
            </p:cNvPr>
            <p:cNvSpPr txBox="1"/>
            <p:nvPr/>
          </p:nvSpPr>
          <p:spPr>
            <a:xfrm>
              <a:off x="7886514" y="337476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CA5A655-B6EF-A963-C870-1771E87E9086}"/>
                </a:ext>
              </a:extLst>
            </p:cNvPr>
            <p:cNvSpPr txBox="1"/>
            <p:nvPr/>
          </p:nvSpPr>
          <p:spPr>
            <a:xfrm>
              <a:off x="7487929" y="3485350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B3EE8576-6FAC-DD63-40C6-D4B56C83FA98}"/>
              </a:ext>
            </a:extLst>
          </p:cNvPr>
          <p:cNvGrpSpPr/>
          <p:nvPr/>
        </p:nvGrpSpPr>
        <p:grpSpPr>
          <a:xfrm>
            <a:off x="8812019" y="2731054"/>
            <a:ext cx="631904" cy="456609"/>
            <a:chOff x="9316844" y="2740579"/>
            <a:chExt cx="631904" cy="456609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339A068-1930-2843-3767-4BD77F502752}"/>
                </a:ext>
              </a:extLst>
            </p:cNvPr>
            <p:cNvSpPr txBox="1"/>
            <p:nvPr/>
          </p:nvSpPr>
          <p:spPr>
            <a:xfrm>
              <a:off x="9316844" y="2889411"/>
              <a:ext cx="6319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3 mm</a:t>
              </a: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8ACDF8D6-E4DE-C0E2-F285-F9CB995B5274}"/>
                </a:ext>
              </a:extLst>
            </p:cNvPr>
            <p:cNvCxnSpPr>
              <a:cxnSpLocks/>
              <a:endCxn id="78" idx="0"/>
            </p:cNvCxnSpPr>
            <p:nvPr/>
          </p:nvCxnSpPr>
          <p:spPr>
            <a:xfrm>
              <a:off x="9543211" y="2740579"/>
              <a:ext cx="89585" cy="148832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3B1CA4D4-2A00-53D4-3593-8F265AA7B97B}"/>
              </a:ext>
            </a:extLst>
          </p:cNvPr>
          <p:cNvGrpSpPr/>
          <p:nvPr/>
        </p:nvGrpSpPr>
        <p:grpSpPr>
          <a:xfrm>
            <a:off x="7088619" y="1531082"/>
            <a:ext cx="829617" cy="416833"/>
            <a:chOff x="7593444" y="1540607"/>
            <a:chExt cx="829617" cy="416833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AC13B5B7-5BEC-AE7B-F5A2-F375216E7CCF}"/>
                </a:ext>
              </a:extLst>
            </p:cNvPr>
            <p:cNvSpPr txBox="1"/>
            <p:nvPr/>
          </p:nvSpPr>
          <p:spPr>
            <a:xfrm>
              <a:off x="7642078" y="1540607"/>
              <a:ext cx="7809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0.1 mm</a:t>
              </a:r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473A7BDD-7726-FFB9-FA44-2D5D8EFFF9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93444" y="1806389"/>
              <a:ext cx="300058" cy="151051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77B9EB2-4CA5-9BCC-A44D-1D98C824E278}"/>
              </a:ext>
            </a:extLst>
          </p:cNvPr>
          <p:cNvGrpSpPr/>
          <p:nvPr/>
        </p:nvGrpSpPr>
        <p:grpSpPr>
          <a:xfrm>
            <a:off x="6147383" y="2347993"/>
            <a:ext cx="975117" cy="307777"/>
            <a:chOff x="6652208" y="2357518"/>
            <a:chExt cx="975117" cy="307777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2A7F7BD-113C-2B87-5574-973F3B6A0F9B}"/>
                </a:ext>
              </a:extLst>
            </p:cNvPr>
            <p:cNvSpPr txBox="1"/>
            <p:nvPr/>
          </p:nvSpPr>
          <p:spPr>
            <a:xfrm>
              <a:off x="6652208" y="2357518"/>
              <a:ext cx="7809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0.7 mm</a:t>
              </a:r>
            </a:p>
          </p:txBody>
        </p: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528D56AF-FD1A-27F0-F1C1-398B6C62AE79}"/>
                </a:ext>
              </a:extLst>
            </p:cNvPr>
            <p:cNvCxnSpPr>
              <a:cxnSpLocks/>
              <a:stCxn id="79" idx="3"/>
            </p:cNvCxnSpPr>
            <p:nvPr/>
          </p:nvCxnSpPr>
          <p:spPr>
            <a:xfrm>
              <a:off x="7433191" y="2511407"/>
              <a:ext cx="194134" cy="0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0A5816DA-760D-17EE-B919-280E31647DC7}"/>
              </a:ext>
            </a:extLst>
          </p:cNvPr>
          <p:cNvGrpSpPr/>
          <p:nvPr/>
        </p:nvGrpSpPr>
        <p:grpSpPr>
          <a:xfrm>
            <a:off x="349686" y="1370852"/>
            <a:ext cx="4043094" cy="701289"/>
            <a:chOff x="349686" y="1199402"/>
            <a:chExt cx="4043094" cy="701289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42C53D3-4B1D-6579-7B3A-37856B17B994}"/>
                </a:ext>
              </a:extLst>
            </p:cNvPr>
            <p:cNvSpPr txBox="1"/>
            <p:nvPr/>
          </p:nvSpPr>
          <p:spPr>
            <a:xfrm>
              <a:off x="349686" y="1199402"/>
              <a:ext cx="40430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scale: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Scaling factor (0.001 scales to mm)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DAB255B-6E83-0EA5-0488-C36B707007D5}"/>
                </a:ext>
              </a:extLst>
            </p:cNvPr>
            <p:cNvGrpSpPr/>
            <p:nvPr/>
          </p:nvGrpSpPr>
          <p:grpSpPr>
            <a:xfrm>
              <a:off x="415766" y="1595703"/>
              <a:ext cx="1191698" cy="304988"/>
              <a:chOff x="4713852" y="2004221"/>
              <a:chExt cx="1191698" cy="304988"/>
            </a:xfrm>
          </p:grpSpPr>
          <p:pic>
            <p:nvPicPr>
              <p:cNvPr id="85" name="Picture 84">
                <a:extLst>
                  <a:ext uri="{FF2B5EF4-FFF2-40B4-BE49-F238E27FC236}">
                    <a16:creationId xmlns:a16="http://schemas.microsoft.com/office/drawing/2014/main" id="{47EC236B-13F8-834E-CA34-CE97221907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-1" t="-76" r="46460" b="90542"/>
              <a:stretch/>
            </p:blipFill>
            <p:spPr>
              <a:xfrm>
                <a:off x="4763217" y="2056518"/>
                <a:ext cx="1142333" cy="217973"/>
              </a:xfrm>
              <a:prstGeom prst="rect">
                <a:avLst/>
              </a:prstGeom>
            </p:spPr>
          </p:pic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1802CAE8-31F2-AA10-B38E-580BD442FE35}"/>
                  </a:ext>
                </a:extLst>
              </p:cNvPr>
              <p:cNvSpPr/>
              <p:nvPr/>
            </p:nvSpPr>
            <p:spPr>
              <a:xfrm>
                <a:off x="4713852" y="2004221"/>
                <a:ext cx="1116686" cy="30498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64AD4F5F-D0FE-42BE-FD04-274C1DE78B61}"/>
              </a:ext>
            </a:extLst>
          </p:cNvPr>
          <p:cNvSpPr txBox="1"/>
          <p:nvPr/>
        </p:nvSpPr>
        <p:spPr>
          <a:xfrm>
            <a:off x="349686" y="996194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Simple example (</a:t>
            </a:r>
            <a:r>
              <a:rPr lang="en-US" i="1" u="sng" dirty="0">
                <a:latin typeface="Arial" panose="020B0604020202020204" pitchFamily="34" charset="0"/>
                <a:cs typeface="Arial" panose="020B0604020202020204" pitchFamily="34" charset="0"/>
              </a:rPr>
              <a:t>blockMeshDict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 file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4133A794-8796-9790-B586-EDEE5DD47901}"/>
              </a:ext>
            </a:extLst>
          </p:cNvPr>
          <p:cNvGrpSpPr/>
          <p:nvPr/>
        </p:nvGrpSpPr>
        <p:grpSpPr>
          <a:xfrm>
            <a:off x="6728685" y="3955154"/>
            <a:ext cx="4032995" cy="2201000"/>
            <a:chOff x="7424010" y="4126604"/>
            <a:chExt cx="4032995" cy="2201000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577DF2E-E898-00C5-DDE9-2661A4C15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5528" y="4303478"/>
              <a:ext cx="3600000" cy="1792122"/>
            </a:xfrm>
            <a:prstGeom prst="rect">
              <a:avLst/>
            </a:prstGeom>
          </p:spPr>
        </p:pic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4FFFF91B-6EF2-13DB-23A7-81E91D2C536F}"/>
                </a:ext>
              </a:extLst>
            </p:cNvPr>
            <p:cNvGrpSpPr/>
            <p:nvPr/>
          </p:nvGrpSpPr>
          <p:grpSpPr>
            <a:xfrm>
              <a:off x="7424010" y="4126604"/>
              <a:ext cx="4032995" cy="2201000"/>
              <a:chOff x="7576410" y="1462507"/>
              <a:chExt cx="4032995" cy="2201000"/>
            </a:xfrm>
          </p:grpSpPr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E118CBD1-AE58-4F47-1534-B29BFAFE4C05}"/>
                  </a:ext>
                </a:extLst>
              </p:cNvPr>
              <p:cNvSpPr txBox="1"/>
              <p:nvPr/>
            </p:nvSpPr>
            <p:spPr>
              <a:xfrm>
                <a:off x="7842952" y="3355730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9358CE21-8101-2F6D-8BAD-39187BBC427F}"/>
                  </a:ext>
                </a:extLst>
              </p:cNvPr>
              <p:cNvSpPr txBox="1"/>
              <p:nvPr/>
            </p:nvSpPr>
            <p:spPr>
              <a:xfrm>
                <a:off x="11113084" y="2491564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02C5A39A-567F-726F-FF13-999928DD4B03}"/>
                  </a:ext>
                </a:extLst>
              </p:cNvPr>
              <p:cNvSpPr txBox="1"/>
              <p:nvPr/>
            </p:nvSpPr>
            <p:spPr>
              <a:xfrm>
                <a:off x="7576410" y="3192975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39751D5E-F59C-214C-05DC-36B54D5E657A}"/>
                  </a:ext>
                </a:extLst>
              </p:cNvPr>
              <p:cNvSpPr txBox="1"/>
              <p:nvPr/>
            </p:nvSpPr>
            <p:spPr>
              <a:xfrm>
                <a:off x="7952350" y="2109840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FBC560A8-0FBD-9AA9-7C80-317B5456B124}"/>
                  </a:ext>
                </a:extLst>
              </p:cNvPr>
              <p:cNvSpPr txBox="1"/>
              <p:nvPr/>
            </p:nvSpPr>
            <p:spPr>
              <a:xfrm>
                <a:off x="11325353" y="1659857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6AA97D55-C789-BE3F-07B1-CE80F4106ACA}"/>
                  </a:ext>
                </a:extLst>
              </p:cNvPr>
              <p:cNvSpPr txBox="1"/>
              <p:nvPr/>
            </p:nvSpPr>
            <p:spPr>
              <a:xfrm>
                <a:off x="11113084" y="1462507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554B96A3-E35E-1C07-CF9B-4FC7026FE019}"/>
                  </a:ext>
                </a:extLst>
              </p:cNvPr>
              <p:cNvSpPr txBox="1"/>
              <p:nvPr/>
            </p:nvSpPr>
            <p:spPr>
              <a:xfrm>
                <a:off x="7686173" y="1849046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85C3FFE8-21F7-6292-84BE-395AA3EB69DA}"/>
                  </a:ext>
                </a:extLst>
              </p:cNvPr>
              <p:cNvSpPr txBox="1"/>
              <p:nvPr/>
            </p:nvSpPr>
            <p:spPr>
              <a:xfrm>
                <a:off x="10825818" y="2244843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</p:grpSp>
      </p:grp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DF9D5675-50B9-C91D-759C-2D4EA063DE71}"/>
              </a:ext>
            </a:extLst>
          </p:cNvPr>
          <p:cNvCxnSpPr>
            <a:cxnSpLocks/>
          </p:cNvCxnSpPr>
          <p:nvPr/>
        </p:nvCxnSpPr>
        <p:spPr>
          <a:xfrm>
            <a:off x="8831438" y="3501582"/>
            <a:ext cx="0" cy="54000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" name="Slide Number Placeholder 113">
            <a:extLst>
              <a:ext uri="{FF2B5EF4-FFF2-40B4-BE49-F238E27FC236}">
                <a16:creationId xmlns:a16="http://schemas.microsoft.com/office/drawing/2014/main" id="{B2FF2970-EB79-DF80-9343-623739F8D7B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081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65D6EFB3-45B6-445E-3B6F-9B5439E0D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9592" y="2531227"/>
            <a:ext cx="3600000" cy="179212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95680E1-BA67-8A1F-A86E-ADD75B5C5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219" y="2534472"/>
            <a:ext cx="3600000" cy="1768282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2. </a:t>
            </a:r>
            <a:r>
              <a:rPr lang="de-DE" dirty="0"/>
              <a:t>Mesh creation</a:t>
            </a:r>
            <a:endParaRPr lang="en-GB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36A8112-2652-6FFA-34BD-13422C3A9AD0}"/>
              </a:ext>
            </a:extLst>
          </p:cNvPr>
          <p:cNvGrpSpPr/>
          <p:nvPr/>
        </p:nvGrpSpPr>
        <p:grpSpPr>
          <a:xfrm>
            <a:off x="372333" y="2460123"/>
            <a:ext cx="4276725" cy="3777310"/>
            <a:chOff x="372333" y="2545848"/>
            <a:chExt cx="4276725" cy="377731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4700F6F-82CE-954E-5F40-FBA1E8979DB8}"/>
                </a:ext>
              </a:extLst>
            </p:cNvPr>
            <p:cNvGrpSpPr/>
            <p:nvPr/>
          </p:nvGrpSpPr>
          <p:grpSpPr>
            <a:xfrm>
              <a:off x="419949" y="2899526"/>
              <a:ext cx="3742734" cy="3423632"/>
              <a:chOff x="715224" y="2695575"/>
              <a:chExt cx="3742734" cy="3423632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D478300E-C226-5D55-4E29-4BF276DF85FF}"/>
                  </a:ext>
                </a:extLst>
              </p:cNvPr>
              <p:cNvGrpSpPr/>
              <p:nvPr/>
            </p:nvGrpSpPr>
            <p:grpSpPr>
              <a:xfrm>
                <a:off x="782252" y="2695575"/>
                <a:ext cx="3675706" cy="3423632"/>
                <a:chOff x="782252" y="2695575"/>
                <a:chExt cx="3675706" cy="3423632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C109A509-F424-7A8F-367F-D4F69C41E4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b="50000"/>
                <a:stretch/>
              </p:blipFill>
              <p:spPr>
                <a:xfrm>
                  <a:off x="782252" y="2823668"/>
                  <a:ext cx="1836000" cy="3097423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3886A675-675E-7947-033D-A878E46061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50000"/>
                <a:stretch/>
              </p:blipFill>
              <p:spPr>
                <a:xfrm>
                  <a:off x="2621958" y="3012258"/>
                  <a:ext cx="1836000" cy="3097424"/>
                </a:xfrm>
                <a:prstGeom prst="rect">
                  <a:avLst/>
                </a:prstGeom>
              </p:spPr>
            </p:pic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C1E07200-78E4-2941-5065-08E2A474107E}"/>
                    </a:ext>
                  </a:extLst>
                </p:cNvPr>
                <p:cNvCxnSpPr>
                  <a:cxnSpLocks/>
                  <a:stCxn id="27" idx="0"/>
                </p:cNvCxnSpPr>
                <p:nvPr/>
              </p:nvCxnSpPr>
              <p:spPr>
                <a:xfrm flipH="1">
                  <a:off x="2583858" y="2695575"/>
                  <a:ext cx="2733" cy="342363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83427D7B-1A70-36DC-C449-DCCF1B2C7D73}"/>
                  </a:ext>
                </a:extLst>
              </p:cNvPr>
              <p:cNvSpPr/>
              <p:nvPr/>
            </p:nvSpPr>
            <p:spPr>
              <a:xfrm>
                <a:off x="715224" y="2695575"/>
                <a:ext cx="3742733" cy="342363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DFF5558-DD7E-C01C-46B5-26C269F2C36D}"/>
                </a:ext>
              </a:extLst>
            </p:cNvPr>
            <p:cNvSpPr txBox="1"/>
            <p:nvPr/>
          </p:nvSpPr>
          <p:spPr>
            <a:xfrm>
              <a:off x="372333" y="2545848"/>
              <a:ext cx="42767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boundary: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List of boundary faces and type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D45C264-9397-4224-A4E0-7FD6CF3B7D78}"/>
              </a:ext>
            </a:extLst>
          </p:cNvPr>
          <p:cNvGrpSpPr/>
          <p:nvPr/>
        </p:nvGrpSpPr>
        <p:grpSpPr>
          <a:xfrm>
            <a:off x="372333" y="1022824"/>
            <a:ext cx="4051955" cy="1288825"/>
            <a:chOff x="372333" y="1241899"/>
            <a:chExt cx="4051955" cy="128882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2FF1AAB-9657-8A74-9F32-88ADE3387CBE}"/>
                </a:ext>
              </a:extLst>
            </p:cNvPr>
            <p:cNvGrpSpPr/>
            <p:nvPr/>
          </p:nvGrpSpPr>
          <p:grpSpPr>
            <a:xfrm>
              <a:off x="419949" y="1595577"/>
              <a:ext cx="2325110" cy="935147"/>
              <a:chOff x="4410951" y="2997171"/>
              <a:chExt cx="2325110" cy="935147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8DC5242-04F1-15E4-098F-517EB599DD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50061" y="3027443"/>
                <a:ext cx="2286000" cy="904875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AE7469D-EA19-7D6F-484A-220C866C8B79}"/>
                  </a:ext>
                </a:extLst>
              </p:cNvPr>
              <p:cNvSpPr/>
              <p:nvPr/>
            </p:nvSpPr>
            <p:spPr>
              <a:xfrm>
                <a:off x="4410951" y="2997171"/>
                <a:ext cx="2325110" cy="935147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A88FC58-C76D-AE4B-4135-DBAF8F2A6607}"/>
                </a:ext>
              </a:extLst>
            </p:cNvPr>
            <p:cNvSpPr txBox="1"/>
            <p:nvPr/>
          </p:nvSpPr>
          <p:spPr>
            <a:xfrm>
              <a:off x="372333" y="1241899"/>
              <a:ext cx="40519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edges: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Used to define arc or spline edges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4F372E3B-55C1-CD80-29D5-FFF40867EFA9}"/>
              </a:ext>
            </a:extLst>
          </p:cNvPr>
          <p:cNvGrpSpPr/>
          <p:nvPr/>
        </p:nvGrpSpPr>
        <p:grpSpPr>
          <a:xfrm>
            <a:off x="6517692" y="2328500"/>
            <a:ext cx="4032995" cy="2201000"/>
            <a:chOff x="6245808" y="3578696"/>
            <a:chExt cx="4032995" cy="220100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AE1E681-F3E1-AEEF-E5B0-731D9FEB9AF1}"/>
                </a:ext>
              </a:extLst>
            </p:cNvPr>
            <p:cNvSpPr txBox="1"/>
            <p:nvPr/>
          </p:nvSpPr>
          <p:spPr>
            <a:xfrm>
              <a:off x="6512350" y="5471919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E565A79-360F-23A6-F86B-7F45BEB065C7}"/>
                </a:ext>
              </a:extLst>
            </p:cNvPr>
            <p:cNvSpPr txBox="1"/>
            <p:nvPr/>
          </p:nvSpPr>
          <p:spPr>
            <a:xfrm>
              <a:off x="9782482" y="4607753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382E9F4-6FF6-043C-51AC-56AAF70CF6A9}"/>
                </a:ext>
              </a:extLst>
            </p:cNvPr>
            <p:cNvSpPr txBox="1"/>
            <p:nvPr/>
          </p:nvSpPr>
          <p:spPr>
            <a:xfrm>
              <a:off x="6245808" y="5309164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4F8D2AC-30F0-7E25-4157-1F5C663D05D5}"/>
                </a:ext>
              </a:extLst>
            </p:cNvPr>
            <p:cNvSpPr txBox="1"/>
            <p:nvPr/>
          </p:nvSpPr>
          <p:spPr>
            <a:xfrm>
              <a:off x="6621748" y="4226029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B26DF36-730F-51C8-DCB4-B1E7C248DCB1}"/>
                </a:ext>
              </a:extLst>
            </p:cNvPr>
            <p:cNvSpPr txBox="1"/>
            <p:nvPr/>
          </p:nvSpPr>
          <p:spPr>
            <a:xfrm>
              <a:off x="9994751" y="377604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3B2C583-31DB-2A1E-B628-3725A8A411F5}"/>
                </a:ext>
              </a:extLst>
            </p:cNvPr>
            <p:cNvSpPr txBox="1"/>
            <p:nvPr/>
          </p:nvSpPr>
          <p:spPr>
            <a:xfrm>
              <a:off x="9782482" y="357869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96D531D-9502-0711-3077-36C40841A1BC}"/>
                </a:ext>
              </a:extLst>
            </p:cNvPr>
            <p:cNvSpPr txBox="1"/>
            <p:nvPr/>
          </p:nvSpPr>
          <p:spPr>
            <a:xfrm>
              <a:off x="6355571" y="396523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3F97067-05E7-A4B8-5728-CD1E7D480C92}"/>
                </a:ext>
              </a:extLst>
            </p:cNvPr>
            <p:cNvSpPr txBox="1"/>
            <p:nvPr/>
          </p:nvSpPr>
          <p:spPr>
            <a:xfrm>
              <a:off x="9495216" y="4361032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ED48A04-4056-63ED-C492-A3AC3254BB12}"/>
              </a:ext>
            </a:extLst>
          </p:cNvPr>
          <p:cNvGrpSpPr/>
          <p:nvPr/>
        </p:nvGrpSpPr>
        <p:grpSpPr>
          <a:xfrm>
            <a:off x="5815782" y="3596182"/>
            <a:ext cx="1028825" cy="338554"/>
            <a:chOff x="5572125" y="4840894"/>
            <a:chExt cx="1028825" cy="338554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4D3721B-E34E-A89F-DCDC-00F99B706BC2}"/>
                </a:ext>
              </a:extLst>
            </p:cNvPr>
            <p:cNvSpPr txBox="1"/>
            <p:nvPr/>
          </p:nvSpPr>
          <p:spPr>
            <a:xfrm>
              <a:off x="5572125" y="4840894"/>
              <a:ext cx="590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inlet</a:t>
              </a:r>
            </a:p>
          </p:txBody>
        </p: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A3093374-CEBB-D433-7940-A6D9CC664325}"/>
                </a:ext>
              </a:extLst>
            </p:cNvPr>
            <p:cNvCxnSpPr>
              <a:cxnSpLocks/>
              <a:stCxn id="50" idx="3"/>
            </p:cNvCxnSpPr>
            <p:nvPr/>
          </p:nvCxnSpPr>
          <p:spPr>
            <a:xfrm flipV="1">
              <a:off x="6162757" y="4886206"/>
              <a:ext cx="438193" cy="1239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57570924-E3C0-210F-E446-B57B837193E5}"/>
              </a:ext>
            </a:extLst>
          </p:cNvPr>
          <p:cNvGrpSpPr/>
          <p:nvPr/>
        </p:nvGrpSpPr>
        <p:grpSpPr>
          <a:xfrm>
            <a:off x="10274620" y="2746457"/>
            <a:ext cx="1047469" cy="344960"/>
            <a:chOff x="9994751" y="3991169"/>
            <a:chExt cx="1047469" cy="344960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815F8B9-D9B4-FDCA-C751-532EEF6BB91E}"/>
                </a:ext>
              </a:extLst>
            </p:cNvPr>
            <p:cNvSpPr txBox="1"/>
            <p:nvPr/>
          </p:nvSpPr>
          <p:spPr>
            <a:xfrm>
              <a:off x="10348526" y="3991169"/>
              <a:ext cx="693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outlet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4A40838C-0A7A-3DBB-8974-671E730FC2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94751" y="4208071"/>
              <a:ext cx="353775" cy="12805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5CE8960B-2977-5D54-B99A-7269D9463EAC}"/>
              </a:ext>
            </a:extLst>
          </p:cNvPr>
          <p:cNvGrpSpPr/>
          <p:nvPr/>
        </p:nvGrpSpPr>
        <p:grpSpPr>
          <a:xfrm>
            <a:off x="8353430" y="3765459"/>
            <a:ext cx="872692" cy="606770"/>
            <a:chOff x="8073561" y="5010171"/>
            <a:chExt cx="872692" cy="606770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71B78F5-F8AD-82FE-1A4C-E02C0DE6A420}"/>
                </a:ext>
              </a:extLst>
            </p:cNvPr>
            <p:cNvSpPr txBox="1"/>
            <p:nvPr/>
          </p:nvSpPr>
          <p:spPr>
            <a:xfrm>
              <a:off x="8073561" y="5278387"/>
              <a:ext cx="872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axis</a:t>
              </a:r>
            </a:p>
          </p:txBody>
        </p: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4610E1F3-43C1-091D-E06C-DF707417E979}"/>
                </a:ext>
              </a:extLst>
            </p:cNvPr>
            <p:cNvCxnSpPr>
              <a:cxnSpLocks/>
              <a:stCxn id="53" idx="0"/>
            </p:cNvCxnSpPr>
            <p:nvPr/>
          </p:nvCxnSpPr>
          <p:spPr>
            <a:xfrm flipV="1">
              <a:off x="8509907" y="5010171"/>
              <a:ext cx="0" cy="26821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81B5DFCA-D168-B490-A737-C05D395F93B5}"/>
              </a:ext>
            </a:extLst>
          </p:cNvPr>
          <p:cNvGrpSpPr/>
          <p:nvPr/>
        </p:nvGrpSpPr>
        <p:grpSpPr>
          <a:xfrm>
            <a:off x="8381149" y="2398607"/>
            <a:ext cx="647708" cy="647915"/>
            <a:chOff x="8101280" y="3643319"/>
            <a:chExt cx="647708" cy="647915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7906D6B-E39C-43A9-A658-C814A6279838}"/>
                </a:ext>
              </a:extLst>
            </p:cNvPr>
            <p:cNvSpPr txBox="1"/>
            <p:nvPr/>
          </p:nvSpPr>
          <p:spPr>
            <a:xfrm>
              <a:off x="8101280" y="3643319"/>
              <a:ext cx="647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top</a:t>
              </a:r>
            </a:p>
          </p:txBody>
        </p: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16514383-B8D4-DBC0-A0C3-A39349C439A3}"/>
                </a:ext>
              </a:extLst>
            </p:cNvPr>
            <p:cNvCxnSpPr>
              <a:cxnSpLocks/>
            </p:cNvCxnSpPr>
            <p:nvPr/>
          </p:nvCxnSpPr>
          <p:spPr>
            <a:xfrm>
              <a:off x="8424182" y="4014869"/>
              <a:ext cx="0" cy="2763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1F8EE2A-1FCC-AD75-D610-80590D9874F1}"/>
              </a:ext>
            </a:extLst>
          </p:cNvPr>
          <p:cNvGrpSpPr/>
          <p:nvPr/>
        </p:nvGrpSpPr>
        <p:grpSpPr>
          <a:xfrm>
            <a:off x="9084149" y="3453635"/>
            <a:ext cx="1232336" cy="633181"/>
            <a:chOff x="8804280" y="4698347"/>
            <a:chExt cx="1232336" cy="63318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C1B07D4-1361-61FF-1F22-69890CDB5251}"/>
                </a:ext>
              </a:extLst>
            </p:cNvPr>
            <p:cNvSpPr txBox="1"/>
            <p:nvPr/>
          </p:nvSpPr>
          <p:spPr>
            <a:xfrm>
              <a:off x="9163924" y="4992974"/>
              <a:ext cx="872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front</a:t>
              </a:r>
            </a:p>
          </p:txBody>
        </p: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E29D4C12-6FB7-7B39-C8AF-834021B15F8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804280" y="4698347"/>
              <a:ext cx="463545" cy="44593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03E9BEF3-153B-06DD-5D3D-1B7DA6C2BCD5}"/>
              </a:ext>
            </a:extLst>
          </p:cNvPr>
          <p:cNvGrpSpPr/>
          <p:nvPr/>
        </p:nvGrpSpPr>
        <p:grpSpPr>
          <a:xfrm>
            <a:off x="7276316" y="2346668"/>
            <a:ext cx="998699" cy="623977"/>
            <a:chOff x="6996447" y="3591380"/>
            <a:chExt cx="998699" cy="623977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8D66CE8-25B0-7306-190B-7F78C662575C}"/>
                </a:ext>
              </a:extLst>
            </p:cNvPr>
            <p:cNvSpPr txBox="1"/>
            <p:nvPr/>
          </p:nvSpPr>
          <p:spPr>
            <a:xfrm>
              <a:off x="6996447" y="3591380"/>
              <a:ext cx="647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back</a:t>
              </a:r>
            </a:p>
          </p:txBody>
        </p: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EC0C1B67-1800-112E-A51F-D5047F1A2260}"/>
                </a:ext>
              </a:extLst>
            </p:cNvPr>
            <p:cNvCxnSpPr>
              <a:cxnSpLocks/>
            </p:cNvCxnSpPr>
            <p:nvPr/>
          </p:nvCxnSpPr>
          <p:spPr>
            <a:xfrm>
              <a:off x="7573930" y="3801269"/>
              <a:ext cx="421216" cy="41408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Rectangle 94">
            <a:extLst>
              <a:ext uri="{FF2B5EF4-FFF2-40B4-BE49-F238E27FC236}">
                <a16:creationId xmlns:a16="http://schemas.microsoft.com/office/drawing/2014/main" id="{6806BA68-69B6-40AE-D622-2CD2FB7C4B35}"/>
              </a:ext>
            </a:extLst>
          </p:cNvPr>
          <p:cNvSpPr/>
          <p:nvPr/>
        </p:nvSpPr>
        <p:spPr>
          <a:xfrm>
            <a:off x="838200" y="3168584"/>
            <a:ext cx="1404543" cy="946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ADC61AC-FD69-6F35-8618-C8AA05432361}"/>
              </a:ext>
            </a:extLst>
          </p:cNvPr>
          <p:cNvSpPr/>
          <p:nvPr/>
        </p:nvSpPr>
        <p:spPr>
          <a:xfrm>
            <a:off x="848673" y="4148875"/>
            <a:ext cx="1404543" cy="946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1306CE96-9288-3CC7-5015-A9DCD4FCC976}"/>
              </a:ext>
            </a:extLst>
          </p:cNvPr>
          <p:cNvSpPr/>
          <p:nvPr/>
        </p:nvSpPr>
        <p:spPr>
          <a:xfrm>
            <a:off x="834531" y="5092106"/>
            <a:ext cx="1404543" cy="946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16CF1D8A-5E77-FFDB-E406-AA3645D115F6}"/>
              </a:ext>
            </a:extLst>
          </p:cNvPr>
          <p:cNvSpPr/>
          <p:nvPr/>
        </p:nvSpPr>
        <p:spPr>
          <a:xfrm>
            <a:off x="2684169" y="3047052"/>
            <a:ext cx="1404543" cy="1016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9705718C-63E2-CB8D-850D-A4000C926C12}"/>
              </a:ext>
            </a:extLst>
          </p:cNvPr>
          <p:cNvSpPr/>
          <p:nvPr/>
        </p:nvSpPr>
        <p:spPr>
          <a:xfrm>
            <a:off x="2732359" y="4075457"/>
            <a:ext cx="1404543" cy="946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EF4B540A-BDF6-5135-160D-EBB6FD64B108}"/>
              </a:ext>
            </a:extLst>
          </p:cNvPr>
          <p:cNvSpPr/>
          <p:nvPr/>
        </p:nvSpPr>
        <p:spPr>
          <a:xfrm>
            <a:off x="2689581" y="5034436"/>
            <a:ext cx="1404543" cy="1106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Slide Number Placeholder 100">
            <a:extLst>
              <a:ext uri="{FF2B5EF4-FFF2-40B4-BE49-F238E27FC236}">
                <a16:creationId xmlns:a16="http://schemas.microsoft.com/office/drawing/2014/main" id="{367EF985-4C96-5C28-4D49-3FFF7EC843A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2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B222E1A0-CD21-18A7-522F-873EAF44A6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9592" y="2531227"/>
            <a:ext cx="3600000" cy="179212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2D8309-0148-F8D0-1EA2-C2BB2473B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219" y="2534472"/>
            <a:ext cx="3600000" cy="17682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6C1B36-085D-BBDC-B19A-0AEFA52E7E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9481" y="2507322"/>
            <a:ext cx="3600000" cy="1782020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2. </a:t>
            </a:r>
            <a:r>
              <a:rPr lang="de-DE" dirty="0"/>
              <a:t>Mesh creation</a:t>
            </a:r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2E4DBC-D912-43DD-F90F-86C919A45172}"/>
              </a:ext>
            </a:extLst>
          </p:cNvPr>
          <p:cNvGrpSpPr/>
          <p:nvPr/>
        </p:nvGrpSpPr>
        <p:grpSpPr>
          <a:xfrm>
            <a:off x="444596" y="1420695"/>
            <a:ext cx="2275815" cy="3287257"/>
            <a:chOff x="1928388" y="1791737"/>
            <a:chExt cx="2275815" cy="328725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CF9820A-8628-CCF7-28D4-193F87CF1F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94403" y="1857375"/>
              <a:ext cx="2209800" cy="3143250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A8097AF-2339-1DC6-C13B-34B8B35C6791}"/>
                </a:ext>
              </a:extLst>
            </p:cNvPr>
            <p:cNvSpPr/>
            <p:nvPr/>
          </p:nvSpPr>
          <p:spPr>
            <a:xfrm>
              <a:off x="1928388" y="1791737"/>
              <a:ext cx="2275815" cy="3287257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42063D8-44A2-7159-8E3E-C65EC086F9A2}"/>
              </a:ext>
            </a:extLst>
          </p:cNvPr>
          <p:cNvSpPr txBox="1"/>
          <p:nvPr/>
        </p:nvSpPr>
        <p:spPr>
          <a:xfrm>
            <a:off x="372333" y="1022318"/>
            <a:ext cx="55320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extrudeMeshDict: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Used to create a 5° wedge sector mesh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FE6B486-28B3-7A15-F324-BC61439CCA94}"/>
              </a:ext>
            </a:extLst>
          </p:cNvPr>
          <p:cNvSpPr txBox="1"/>
          <p:nvPr/>
        </p:nvSpPr>
        <p:spPr>
          <a:xfrm>
            <a:off x="1497153" y="5537527"/>
            <a:ext cx="9367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Now we create the mesh for our tutorial case using more advanced nozzle meshing tool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C7D4556-8A6A-AF93-4FE8-434E79EE8D13}"/>
              </a:ext>
            </a:extLst>
          </p:cNvPr>
          <p:cNvGrpSpPr/>
          <p:nvPr/>
        </p:nvGrpSpPr>
        <p:grpSpPr>
          <a:xfrm>
            <a:off x="6517692" y="2328500"/>
            <a:ext cx="4032995" cy="2201000"/>
            <a:chOff x="6245808" y="3578696"/>
            <a:chExt cx="4032995" cy="220100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EC0F0D0-B21E-707D-1CF9-57FBE1A08D7A}"/>
                </a:ext>
              </a:extLst>
            </p:cNvPr>
            <p:cNvSpPr txBox="1"/>
            <p:nvPr/>
          </p:nvSpPr>
          <p:spPr>
            <a:xfrm>
              <a:off x="6512350" y="5471919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0D6C9CD-A5C7-A816-75D1-EBB38FAF4DB6}"/>
                </a:ext>
              </a:extLst>
            </p:cNvPr>
            <p:cNvSpPr txBox="1"/>
            <p:nvPr/>
          </p:nvSpPr>
          <p:spPr>
            <a:xfrm>
              <a:off x="9782482" y="4607753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10B7E5F-0D84-068F-8617-D591D407E82E}"/>
                </a:ext>
              </a:extLst>
            </p:cNvPr>
            <p:cNvSpPr txBox="1"/>
            <p:nvPr/>
          </p:nvSpPr>
          <p:spPr>
            <a:xfrm>
              <a:off x="6245808" y="5309164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84F0F90-CC80-A50F-8370-440EE78D4C8A}"/>
                </a:ext>
              </a:extLst>
            </p:cNvPr>
            <p:cNvSpPr txBox="1"/>
            <p:nvPr/>
          </p:nvSpPr>
          <p:spPr>
            <a:xfrm>
              <a:off x="6621748" y="4226029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5C8BE0B-2EE5-5846-325A-42F291DFEEC9}"/>
                </a:ext>
              </a:extLst>
            </p:cNvPr>
            <p:cNvSpPr txBox="1"/>
            <p:nvPr/>
          </p:nvSpPr>
          <p:spPr>
            <a:xfrm>
              <a:off x="9994751" y="377604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9372841-FF64-9AE6-4CF1-AD94372F587F}"/>
                </a:ext>
              </a:extLst>
            </p:cNvPr>
            <p:cNvSpPr txBox="1"/>
            <p:nvPr/>
          </p:nvSpPr>
          <p:spPr>
            <a:xfrm>
              <a:off x="9782482" y="357869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F322B9A-F912-C1A7-EF1F-F6A36E524318}"/>
                </a:ext>
              </a:extLst>
            </p:cNvPr>
            <p:cNvSpPr txBox="1"/>
            <p:nvPr/>
          </p:nvSpPr>
          <p:spPr>
            <a:xfrm>
              <a:off x="6355571" y="3965235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B839FC8-D2A2-1751-09A6-3FAB9955D538}"/>
                </a:ext>
              </a:extLst>
            </p:cNvPr>
            <p:cNvSpPr txBox="1"/>
            <p:nvPr/>
          </p:nvSpPr>
          <p:spPr>
            <a:xfrm>
              <a:off x="9495216" y="4361032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0270817-6D9D-23B5-D853-C476955E3613}"/>
              </a:ext>
            </a:extLst>
          </p:cNvPr>
          <p:cNvGrpSpPr/>
          <p:nvPr/>
        </p:nvGrpSpPr>
        <p:grpSpPr>
          <a:xfrm>
            <a:off x="5815782" y="3596182"/>
            <a:ext cx="1028825" cy="338554"/>
            <a:chOff x="5535913" y="4840894"/>
            <a:chExt cx="1028825" cy="338554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C3B07E9-4D89-D104-F3BB-77DD39078734}"/>
                </a:ext>
              </a:extLst>
            </p:cNvPr>
            <p:cNvSpPr txBox="1"/>
            <p:nvPr/>
          </p:nvSpPr>
          <p:spPr>
            <a:xfrm>
              <a:off x="5535913" y="4840894"/>
              <a:ext cx="590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inlet</a:t>
              </a: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7AE587C9-CB5D-3A4E-F542-4583BEE998AE}"/>
                </a:ext>
              </a:extLst>
            </p:cNvPr>
            <p:cNvCxnSpPr>
              <a:cxnSpLocks/>
              <a:stCxn id="50" idx="3"/>
            </p:cNvCxnSpPr>
            <p:nvPr/>
          </p:nvCxnSpPr>
          <p:spPr>
            <a:xfrm flipV="1">
              <a:off x="6126545" y="4886206"/>
              <a:ext cx="438193" cy="1239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275068A-4AD0-C95C-743A-BC296A8470F0}"/>
              </a:ext>
            </a:extLst>
          </p:cNvPr>
          <p:cNvGrpSpPr/>
          <p:nvPr/>
        </p:nvGrpSpPr>
        <p:grpSpPr>
          <a:xfrm>
            <a:off x="10274620" y="2746457"/>
            <a:ext cx="1047469" cy="344960"/>
            <a:chOff x="9994751" y="3991169"/>
            <a:chExt cx="1047469" cy="344960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E4A9EF0-E99C-1AC4-F47F-ED909BFE63A3}"/>
                </a:ext>
              </a:extLst>
            </p:cNvPr>
            <p:cNvSpPr txBox="1"/>
            <p:nvPr/>
          </p:nvSpPr>
          <p:spPr>
            <a:xfrm>
              <a:off x="10348526" y="3991169"/>
              <a:ext cx="693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outlet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038DBBF7-2050-5315-93C9-80AA45196D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94751" y="4208071"/>
              <a:ext cx="353775" cy="12805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4BD0370-14FB-7255-0B37-0708C1DAF95F}"/>
              </a:ext>
            </a:extLst>
          </p:cNvPr>
          <p:cNvGrpSpPr/>
          <p:nvPr/>
        </p:nvGrpSpPr>
        <p:grpSpPr>
          <a:xfrm>
            <a:off x="8353430" y="3765459"/>
            <a:ext cx="872692" cy="606770"/>
            <a:chOff x="8073561" y="5010171"/>
            <a:chExt cx="872692" cy="60677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F4E0A1D-BE5C-770A-3FF4-7EEBB916AFC8}"/>
                </a:ext>
              </a:extLst>
            </p:cNvPr>
            <p:cNvSpPr txBox="1"/>
            <p:nvPr/>
          </p:nvSpPr>
          <p:spPr>
            <a:xfrm>
              <a:off x="8073561" y="5278387"/>
              <a:ext cx="872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axis</a:t>
              </a:r>
            </a:p>
          </p:txBody>
        </p: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C9B2AB51-8BA0-DE5A-4A29-5C4AB74E11A7}"/>
                </a:ext>
              </a:extLst>
            </p:cNvPr>
            <p:cNvCxnSpPr>
              <a:cxnSpLocks/>
              <a:stCxn id="56" idx="0"/>
            </p:cNvCxnSpPr>
            <p:nvPr/>
          </p:nvCxnSpPr>
          <p:spPr>
            <a:xfrm flipV="1">
              <a:off x="8509907" y="5010171"/>
              <a:ext cx="0" cy="26821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1E1FFCA-9189-9289-54A1-789C8E9ACC8F}"/>
              </a:ext>
            </a:extLst>
          </p:cNvPr>
          <p:cNvGrpSpPr/>
          <p:nvPr/>
        </p:nvGrpSpPr>
        <p:grpSpPr>
          <a:xfrm>
            <a:off x="8381149" y="2398607"/>
            <a:ext cx="647708" cy="647915"/>
            <a:chOff x="8101280" y="3643319"/>
            <a:chExt cx="647708" cy="647915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1D99D2AE-5381-8587-C9DF-62A7456CC1DC}"/>
                </a:ext>
              </a:extLst>
            </p:cNvPr>
            <p:cNvSpPr txBox="1"/>
            <p:nvPr/>
          </p:nvSpPr>
          <p:spPr>
            <a:xfrm>
              <a:off x="8101280" y="3643319"/>
              <a:ext cx="647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top</a:t>
              </a: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25EEA20-B4F1-B788-F0C7-E2257E352299}"/>
                </a:ext>
              </a:extLst>
            </p:cNvPr>
            <p:cNvCxnSpPr>
              <a:cxnSpLocks/>
            </p:cNvCxnSpPr>
            <p:nvPr/>
          </p:nvCxnSpPr>
          <p:spPr>
            <a:xfrm>
              <a:off x="8424182" y="4014869"/>
              <a:ext cx="0" cy="2763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A103D36-F778-60C4-AAD8-D53D932A2C77}"/>
              </a:ext>
            </a:extLst>
          </p:cNvPr>
          <p:cNvGrpSpPr/>
          <p:nvPr/>
        </p:nvGrpSpPr>
        <p:grpSpPr>
          <a:xfrm>
            <a:off x="9084149" y="3453635"/>
            <a:ext cx="1232336" cy="633181"/>
            <a:chOff x="8804280" y="4698347"/>
            <a:chExt cx="1232336" cy="633181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59A8A2E-B51F-9E97-A705-91B05448569C}"/>
                </a:ext>
              </a:extLst>
            </p:cNvPr>
            <p:cNvSpPr txBox="1"/>
            <p:nvPr/>
          </p:nvSpPr>
          <p:spPr>
            <a:xfrm>
              <a:off x="9163924" y="4992974"/>
              <a:ext cx="872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front</a:t>
              </a:r>
            </a:p>
          </p:txBody>
        </p: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B0A4C12E-EFBC-42AA-A07D-AECCF0B88A2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804280" y="4698347"/>
              <a:ext cx="463545" cy="44593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4C6AE2B-DFD7-2E12-A9D7-6AB00A5BACE9}"/>
              </a:ext>
            </a:extLst>
          </p:cNvPr>
          <p:cNvGrpSpPr/>
          <p:nvPr/>
        </p:nvGrpSpPr>
        <p:grpSpPr>
          <a:xfrm>
            <a:off x="7276316" y="2346668"/>
            <a:ext cx="998699" cy="623977"/>
            <a:chOff x="6996447" y="3591380"/>
            <a:chExt cx="998699" cy="623977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78D1FD0-45E2-7E11-D1E0-6C4A9919A6E5}"/>
                </a:ext>
              </a:extLst>
            </p:cNvPr>
            <p:cNvSpPr txBox="1"/>
            <p:nvPr/>
          </p:nvSpPr>
          <p:spPr>
            <a:xfrm>
              <a:off x="6996447" y="3591380"/>
              <a:ext cx="6477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back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09072152-194C-6A29-5BD5-A35B234D838B}"/>
                </a:ext>
              </a:extLst>
            </p:cNvPr>
            <p:cNvCxnSpPr>
              <a:cxnSpLocks/>
            </p:cNvCxnSpPr>
            <p:nvPr/>
          </p:nvCxnSpPr>
          <p:spPr>
            <a:xfrm>
              <a:off x="7573930" y="3801269"/>
              <a:ext cx="421216" cy="41408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Slide Number Placeholder 66">
            <a:extLst>
              <a:ext uri="{FF2B5EF4-FFF2-40B4-BE49-F238E27FC236}">
                <a16:creationId xmlns:a16="http://schemas.microsoft.com/office/drawing/2014/main" id="{5240D559-18E0-57F2-1EC1-83D9DA53A72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290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707078D8-3F3C-9813-75FF-2DEDA75F974A}"/>
              </a:ext>
            </a:extLst>
          </p:cNvPr>
          <p:cNvSpPr/>
          <p:nvPr/>
        </p:nvSpPr>
        <p:spPr>
          <a:xfrm>
            <a:off x="6062308" y="3182718"/>
            <a:ext cx="353735" cy="285835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4460EF9-92E4-A453-85E1-C5E22870B60A}"/>
              </a:ext>
            </a:extLst>
          </p:cNvPr>
          <p:cNvGrpSpPr/>
          <p:nvPr/>
        </p:nvGrpSpPr>
        <p:grpSpPr>
          <a:xfrm>
            <a:off x="1460174" y="1585490"/>
            <a:ext cx="8206481" cy="2758853"/>
            <a:chOff x="1734320" y="4022109"/>
            <a:chExt cx="9720000" cy="3267692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7A51D03B-EF64-01EB-EF64-19FD4CF61D9B}"/>
                </a:ext>
              </a:extLst>
            </p:cNvPr>
            <p:cNvGrpSpPr/>
            <p:nvPr/>
          </p:nvGrpSpPr>
          <p:grpSpPr>
            <a:xfrm>
              <a:off x="1734320" y="4022109"/>
              <a:ext cx="9720000" cy="1781935"/>
              <a:chOff x="1734320" y="4022109"/>
              <a:chExt cx="9720000" cy="1781935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D50DBCD6-93E7-EB0B-B615-4B158A5477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87" t="31781" r="3974" b="35200"/>
              <a:stretch/>
            </p:blipFill>
            <p:spPr>
              <a:xfrm>
                <a:off x="1734320" y="4022109"/>
                <a:ext cx="9720000" cy="1781935"/>
              </a:xfrm>
              <a:prstGeom prst="rect">
                <a:avLst/>
              </a:prstGeom>
            </p:spPr>
          </p:pic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4A5ECE4D-1FC7-8C71-F5D1-FE3B422AB2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31417" y="4787266"/>
                <a:ext cx="0" cy="9108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66B08CB6-DA84-3836-C189-721B909CDE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0436" y="4098131"/>
                <a:ext cx="0" cy="4428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7CF28551-4270-7A31-D098-83551CD67FD8}"/>
                  </a:ext>
                </a:extLst>
              </p:cNvPr>
              <p:cNvCxnSpPr/>
              <p:nvPr/>
            </p:nvCxnSpPr>
            <p:spPr>
              <a:xfrm>
                <a:off x="1897857" y="5689776"/>
                <a:ext cx="943356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Arc 38">
              <a:extLst>
                <a:ext uri="{FF2B5EF4-FFF2-40B4-BE49-F238E27FC236}">
                  <a16:creationId xmlns:a16="http://schemas.microsoft.com/office/drawing/2014/main" id="{631B7B55-158C-4DE6-CE7D-A1AE8069A930}"/>
                </a:ext>
              </a:extLst>
            </p:cNvPr>
            <p:cNvSpPr/>
            <p:nvPr/>
          </p:nvSpPr>
          <p:spPr>
            <a:xfrm rot="16200000">
              <a:off x="1886347" y="4138216"/>
              <a:ext cx="3174206" cy="3128963"/>
            </a:xfrm>
            <a:prstGeom prst="arc">
              <a:avLst>
                <a:gd name="adj1" fmla="val 16215757"/>
                <a:gd name="adj2" fmla="val 0"/>
              </a:avLst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B31BEE0-5653-B2FC-FB2F-D42B72B1F9FE}"/>
              </a:ext>
            </a:extLst>
          </p:cNvPr>
          <p:cNvSpPr txBox="1"/>
          <p:nvPr/>
        </p:nvSpPr>
        <p:spPr>
          <a:xfrm>
            <a:off x="7337988" y="2534931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cy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155A121-A610-F346-7497-A7B9E2CCA282}"/>
              </a:ext>
            </a:extLst>
          </p:cNvPr>
          <p:cNvSpPr/>
          <p:nvPr/>
        </p:nvSpPr>
        <p:spPr>
          <a:xfrm>
            <a:off x="7365604" y="2559258"/>
            <a:ext cx="353735" cy="285835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D73EAC-7D6A-D55D-A754-9A504B901D36}"/>
              </a:ext>
            </a:extLst>
          </p:cNvPr>
          <p:cNvSpPr txBox="1"/>
          <p:nvPr/>
        </p:nvSpPr>
        <p:spPr>
          <a:xfrm>
            <a:off x="3128488" y="1673532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li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D5A64E1-0386-D280-2ACF-087DC799CDE4}"/>
              </a:ext>
            </a:extLst>
          </p:cNvPr>
          <p:cNvSpPr/>
          <p:nvPr/>
        </p:nvSpPr>
        <p:spPr>
          <a:xfrm>
            <a:off x="3157685" y="1690736"/>
            <a:ext cx="353735" cy="285835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EA0F7E0-78AB-6C4A-8314-AB8C4FC5CD3A}"/>
              </a:ext>
            </a:extLst>
          </p:cNvPr>
          <p:cNvSpPr txBox="1"/>
          <p:nvPr/>
        </p:nvSpPr>
        <p:spPr>
          <a:xfrm>
            <a:off x="914805" y="3575689"/>
            <a:ext cx="49999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variables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Geometry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sc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scaling factor (sc = 0.001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d = 1 mm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	inlet length (in 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Nozzle contour file </a:t>
            </a:r>
          </a:p>
          <a:p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Mesh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cy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number of cells in the y-direction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cz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number of cells in the z-direction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gy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	grading in the y-direction 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2. </a:t>
            </a:r>
            <a:r>
              <a:rPr lang="de-DE" dirty="0"/>
              <a:t>Mesh creation</a:t>
            </a:r>
            <a:endParaRPr lang="en-GB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11BFCF-3FAA-E466-B77A-A7B094D3168E}"/>
              </a:ext>
            </a:extLst>
          </p:cNvPr>
          <p:cNvCxnSpPr/>
          <p:nvPr/>
        </p:nvCxnSpPr>
        <p:spPr>
          <a:xfrm>
            <a:off x="3066299" y="1657045"/>
            <a:ext cx="0" cy="359104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DFCF5B0-3129-E373-FE4E-F6B0C6235077}"/>
              </a:ext>
            </a:extLst>
          </p:cNvPr>
          <p:cNvCxnSpPr>
            <a:cxnSpLocks/>
          </p:cNvCxnSpPr>
          <p:nvPr/>
        </p:nvCxnSpPr>
        <p:spPr>
          <a:xfrm>
            <a:off x="2928501" y="1653476"/>
            <a:ext cx="199987" cy="0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B23EE54-58C7-F43E-CF54-469C2286A2C9}"/>
              </a:ext>
            </a:extLst>
          </p:cNvPr>
          <p:cNvCxnSpPr>
            <a:cxnSpLocks/>
          </p:cNvCxnSpPr>
          <p:nvPr/>
        </p:nvCxnSpPr>
        <p:spPr>
          <a:xfrm>
            <a:off x="2928501" y="2020405"/>
            <a:ext cx="199987" cy="0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84E93A2-BC82-621E-CE70-40939B35F0F4}"/>
              </a:ext>
            </a:extLst>
          </p:cNvPr>
          <p:cNvCxnSpPr/>
          <p:nvPr/>
        </p:nvCxnSpPr>
        <p:spPr>
          <a:xfrm>
            <a:off x="5375916" y="2158164"/>
            <a:ext cx="0" cy="359104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916FB4F-7ACC-4AFC-E383-7A6C8CA2E92C}"/>
              </a:ext>
            </a:extLst>
          </p:cNvPr>
          <p:cNvSpPr txBox="1"/>
          <p:nvPr/>
        </p:nvSpPr>
        <p:spPr>
          <a:xfrm>
            <a:off x="4599903" y="1571038"/>
            <a:ext cx="15520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Nozzle contour</a:t>
            </a:r>
          </a:p>
          <a:p>
            <a:pPr algn="ctr"/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Meas_Cyl.out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A8AA922-5B60-407B-9B42-BB8EDDE25DE2}"/>
              </a:ext>
            </a:extLst>
          </p:cNvPr>
          <p:cNvCxnSpPr>
            <a:cxnSpLocks/>
          </p:cNvCxnSpPr>
          <p:nvPr/>
        </p:nvCxnSpPr>
        <p:spPr>
          <a:xfrm>
            <a:off x="4031320" y="2625908"/>
            <a:ext cx="0" cy="343648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D9DBDCB-B708-9649-B6D7-6964E6AC16CB}"/>
              </a:ext>
            </a:extLst>
          </p:cNvPr>
          <p:cNvSpPr txBox="1"/>
          <p:nvPr/>
        </p:nvSpPr>
        <p:spPr>
          <a:xfrm>
            <a:off x="3995925" y="2651324"/>
            <a:ext cx="440125" cy="285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d/2</a:t>
            </a:r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0D631CC1-2081-B4CE-C8D0-D0A3E7862D10}"/>
              </a:ext>
            </a:extLst>
          </p:cNvPr>
          <p:cNvSpPr/>
          <p:nvPr/>
        </p:nvSpPr>
        <p:spPr>
          <a:xfrm>
            <a:off x="7175681" y="2420564"/>
            <a:ext cx="121687" cy="548993"/>
          </a:xfrm>
          <a:prstGeom prst="rightBrac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480ED13-90B2-8DBE-FC0B-349AD3769D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73"/>
          <a:stretch/>
        </p:blipFill>
        <p:spPr>
          <a:xfrm>
            <a:off x="6852253" y="2412126"/>
            <a:ext cx="270353" cy="557430"/>
          </a:xfrm>
          <a:prstGeom prst="rect">
            <a:avLst/>
          </a:prstGeom>
        </p:spPr>
      </p:pic>
      <p:sp>
        <p:nvSpPr>
          <p:cNvPr id="20" name="Right Brace 19">
            <a:extLst>
              <a:ext uri="{FF2B5EF4-FFF2-40B4-BE49-F238E27FC236}">
                <a16:creationId xmlns:a16="http://schemas.microsoft.com/office/drawing/2014/main" id="{4A29104D-A2AD-3BDC-2884-2A19EB9469C4}"/>
              </a:ext>
            </a:extLst>
          </p:cNvPr>
          <p:cNvSpPr/>
          <p:nvPr/>
        </p:nvSpPr>
        <p:spPr>
          <a:xfrm rot="5400000">
            <a:off x="6187800" y="-212797"/>
            <a:ext cx="121686" cy="6628490"/>
          </a:xfrm>
          <a:prstGeom prst="rightBrac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0E873F-9539-29D2-F1D2-567E283AA8E5}"/>
              </a:ext>
            </a:extLst>
          </p:cNvPr>
          <p:cNvSpPr txBox="1"/>
          <p:nvPr/>
        </p:nvSpPr>
        <p:spPr>
          <a:xfrm>
            <a:off x="6034633" y="3162292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cz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0C98794-668D-05AD-7F75-5E736FFE40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133" b="186"/>
          <a:stretch/>
        </p:blipFill>
        <p:spPr>
          <a:xfrm>
            <a:off x="9725838" y="1793873"/>
            <a:ext cx="297059" cy="1296072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614578B-171F-7D60-E43F-6916C76A57B0}"/>
              </a:ext>
            </a:extLst>
          </p:cNvPr>
          <p:cNvCxnSpPr>
            <a:cxnSpLocks/>
          </p:cNvCxnSpPr>
          <p:nvPr/>
        </p:nvCxnSpPr>
        <p:spPr>
          <a:xfrm>
            <a:off x="10022896" y="1813977"/>
            <a:ext cx="199987" cy="0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50C320E-43C2-EAD7-5786-928765CF4560}"/>
              </a:ext>
            </a:extLst>
          </p:cNvPr>
          <p:cNvCxnSpPr>
            <a:cxnSpLocks/>
          </p:cNvCxnSpPr>
          <p:nvPr/>
        </p:nvCxnSpPr>
        <p:spPr>
          <a:xfrm>
            <a:off x="10022896" y="1823412"/>
            <a:ext cx="199987" cy="0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EF1B265-9C79-B55F-D2E7-57040078372D}"/>
              </a:ext>
            </a:extLst>
          </p:cNvPr>
          <p:cNvCxnSpPr>
            <a:cxnSpLocks/>
          </p:cNvCxnSpPr>
          <p:nvPr/>
        </p:nvCxnSpPr>
        <p:spPr>
          <a:xfrm>
            <a:off x="10022895" y="3065867"/>
            <a:ext cx="199987" cy="0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7AEBD01-9189-6A61-08C2-E4A2B648AB76}"/>
              </a:ext>
            </a:extLst>
          </p:cNvPr>
          <p:cNvCxnSpPr>
            <a:cxnSpLocks/>
          </p:cNvCxnSpPr>
          <p:nvPr/>
        </p:nvCxnSpPr>
        <p:spPr>
          <a:xfrm>
            <a:off x="10022894" y="3029679"/>
            <a:ext cx="199987" cy="0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CB639D2-CA64-9360-BEE2-603A2C9225CB}"/>
              </a:ext>
            </a:extLst>
          </p:cNvPr>
          <p:cNvSpPr txBox="1"/>
          <p:nvPr/>
        </p:nvSpPr>
        <p:spPr>
          <a:xfrm>
            <a:off x="10180283" y="2873768"/>
            <a:ext cx="345386" cy="285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t2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CDD8C73-2B82-8884-6AF2-A351F4EA928A}"/>
              </a:ext>
            </a:extLst>
          </p:cNvPr>
          <p:cNvSpPr txBox="1"/>
          <p:nvPr/>
        </p:nvSpPr>
        <p:spPr>
          <a:xfrm>
            <a:off x="10180283" y="1658837"/>
            <a:ext cx="345386" cy="285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t1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A544FF-83F2-286B-FC6F-A4A21BD12052}"/>
              </a:ext>
            </a:extLst>
          </p:cNvPr>
          <p:cNvSpPr txBox="1"/>
          <p:nvPr/>
        </p:nvSpPr>
        <p:spPr>
          <a:xfrm>
            <a:off x="10076885" y="2248241"/>
            <a:ext cx="13067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gy = t2/t1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4DFB0FB-E22F-F90E-7BF4-BF9244995EAD}"/>
              </a:ext>
            </a:extLst>
          </p:cNvPr>
          <p:cNvCxnSpPr/>
          <p:nvPr/>
        </p:nvCxnSpPr>
        <p:spPr>
          <a:xfrm>
            <a:off x="10120828" y="1662006"/>
            <a:ext cx="0" cy="15197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3F984F6-CA0E-3E0F-E80F-4DE314284E9B}"/>
              </a:ext>
            </a:extLst>
          </p:cNvPr>
          <p:cNvCxnSpPr>
            <a:cxnSpLocks/>
          </p:cNvCxnSpPr>
          <p:nvPr/>
        </p:nvCxnSpPr>
        <p:spPr>
          <a:xfrm flipV="1">
            <a:off x="10120828" y="1826557"/>
            <a:ext cx="0" cy="15197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B7BE6B1-6296-1B80-5CCD-5A6E0E20AEBE}"/>
              </a:ext>
            </a:extLst>
          </p:cNvPr>
          <p:cNvCxnSpPr/>
          <p:nvPr/>
        </p:nvCxnSpPr>
        <p:spPr>
          <a:xfrm>
            <a:off x="10120828" y="2873768"/>
            <a:ext cx="0" cy="15197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F4FD97B-F5BE-CE27-831A-69992B85E81D}"/>
              </a:ext>
            </a:extLst>
          </p:cNvPr>
          <p:cNvCxnSpPr>
            <a:cxnSpLocks/>
          </p:cNvCxnSpPr>
          <p:nvPr/>
        </p:nvCxnSpPr>
        <p:spPr>
          <a:xfrm flipV="1">
            <a:off x="10120828" y="3063263"/>
            <a:ext cx="0" cy="15197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889BA12-0E95-2B55-819D-040703DA827E}"/>
              </a:ext>
            </a:extLst>
          </p:cNvPr>
          <p:cNvCxnSpPr>
            <a:cxnSpLocks/>
          </p:cNvCxnSpPr>
          <p:nvPr/>
        </p:nvCxnSpPr>
        <p:spPr>
          <a:xfrm flipV="1">
            <a:off x="2934398" y="2588280"/>
            <a:ext cx="0" cy="395124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3E0326D-37B6-DAE3-77B9-11C731DD6AEF}"/>
              </a:ext>
            </a:extLst>
          </p:cNvPr>
          <p:cNvCxnSpPr>
            <a:cxnSpLocks/>
          </p:cNvCxnSpPr>
          <p:nvPr/>
        </p:nvCxnSpPr>
        <p:spPr>
          <a:xfrm>
            <a:off x="2925820" y="2983404"/>
            <a:ext cx="395127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4B9468D-8D93-C68B-B53A-F798B9D11FF5}"/>
              </a:ext>
            </a:extLst>
          </p:cNvPr>
          <p:cNvSpPr txBox="1"/>
          <p:nvPr/>
        </p:nvSpPr>
        <p:spPr>
          <a:xfrm>
            <a:off x="2700452" y="2432848"/>
            <a:ext cx="250649" cy="285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11CF8E-C111-27CE-2B3E-8364B23578A0}"/>
              </a:ext>
            </a:extLst>
          </p:cNvPr>
          <p:cNvSpPr txBox="1"/>
          <p:nvPr/>
        </p:nvSpPr>
        <p:spPr>
          <a:xfrm>
            <a:off x="3161802" y="2708717"/>
            <a:ext cx="250649" cy="285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nsolas" panose="020B0609020204030204" pitchFamily="49" charset="0"/>
                <a:cs typeface="Arial" panose="020B0604020202020204" pitchFamily="34" charset="0"/>
              </a:rPr>
              <a:t>z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463DAC5-DF6E-C16B-30A3-2CA043BA0EB4}"/>
              </a:ext>
            </a:extLst>
          </p:cNvPr>
          <p:cNvGrpSpPr/>
          <p:nvPr/>
        </p:nvGrpSpPr>
        <p:grpSpPr>
          <a:xfrm>
            <a:off x="6449252" y="3376984"/>
            <a:ext cx="5438212" cy="2957725"/>
            <a:chOff x="6449252" y="3376984"/>
            <a:chExt cx="5438212" cy="295772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E5D8E94-A549-299D-FE2F-AEBA53601927}"/>
                </a:ext>
              </a:extLst>
            </p:cNvPr>
            <p:cNvSpPr txBox="1"/>
            <p:nvPr/>
          </p:nvSpPr>
          <p:spPr>
            <a:xfrm>
              <a:off x="6449252" y="3749386"/>
              <a:ext cx="5438212" cy="258532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900" dirty="0">
                  <a:latin typeface="Consolas" panose="020B0609020204030204" pitchFamily="49" charset="0"/>
                </a:rPr>
                <a:t>// * * * * * * * * * * * MESH GENERATION TOOL OF 2D NOZZLE * * * * * * * * * 	// 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								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 * * * * * * * * * * * * * * * INPUT PARAMETERS  * * * * * * * * * * * * * 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								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 - - - - - - - - - - - - - - - - - Geometry - - - - - -  - - - - - - - - - 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								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sc 0.001; 	// Scaling factor (sc = 0.001 ==&gt; d = 1 mm)	     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li 0.5; 	// Inlet length (in d)				     	     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 list of z and y coordinates of nozzle contour  		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#include "Meas_Cyl.out";					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								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 - - - - - - - - - - - - - - - - - - Mesh - - - - - - - - - - - - - - - -  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								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cy 90;		// Number of cells in y of nozzle	     	     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cz 600;		// Number of cells in z of nozzle	     	     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gy 10;		// Grading in y towards nozzle wall	     	     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									     		//</a:t>
              </a:r>
            </a:p>
            <a:p>
              <a:r>
                <a:rPr lang="en-US" sz="900" dirty="0">
                  <a:latin typeface="Consolas" panose="020B0609020204030204" pitchFamily="49" charset="0"/>
                </a:rPr>
                <a:t>// * * * * * * * * * * * * * * * * * * * * * * * * * * * * * * * * * * * * * 	//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EA23A1A-ED57-2EEF-E7D6-154A7CC96E0D}"/>
                </a:ext>
              </a:extLst>
            </p:cNvPr>
            <p:cNvSpPr txBox="1"/>
            <p:nvPr/>
          </p:nvSpPr>
          <p:spPr>
            <a:xfrm>
              <a:off x="6449252" y="3376984"/>
              <a:ext cx="54382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User input mask (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in blockMeshDict</a:t>
              </a: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B48B322-9168-8571-C04E-11A0970D291C}"/>
              </a:ext>
            </a:extLst>
          </p:cNvPr>
          <p:cNvSpPr txBox="1"/>
          <p:nvPr/>
        </p:nvSpPr>
        <p:spPr>
          <a:xfrm>
            <a:off x="262552" y="991941"/>
            <a:ext cx="11624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2D meshing tool to create an arbitrary nozzle contour</a:t>
            </a:r>
            <a:endParaRPr lang="en-US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265AA56-E587-982B-D9FA-E8E2A2CDB28D}"/>
              </a:ext>
            </a:extLst>
          </p:cNvPr>
          <p:cNvSpPr/>
          <p:nvPr/>
        </p:nvSpPr>
        <p:spPr>
          <a:xfrm>
            <a:off x="974876" y="3854055"/>
            <a:ext cx="1016887" cy="273012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C6F6FF5-7290-92B6-DBF4-EA77E2FB5C38}"/>
              </a:ext>
            </a:extLst>
          </p:cNvPr>
          <p:cNvSpPr/>
          <p:nvPr/>
        </p:nvSpPr>
        <p:spPr>
          <a:xfrm>
            <a:off x="10088933" y="2284931"/>
            <a:ext cx="353735" cy="285835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8F081D8-3730-C573-7246-76FCDF461E32}"/>
              </a:ext>
            </a:extLst>
          </p:cNvPr>
          <p:cNvSpPr/>
          <p:nvPr/>
        </p:nvSpPr>
        <p:spPr>
          <a:xfrm>
            <a:off x="4682235" y="1842706"/>
            <a:ext cx="1371020" cy="285835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B0CB14A-A294-C042-4EB0-1B975B4A15D6}"/>
              </a:ext>
            </a:extLst>
          </p:cNvPr>
          <p:cNvSpPr/>
          <p:nvPr/>
        </p:nvSpPr>
        <p:spPr>
          <a:xfrm>
            <a:off x="6518409" y="4632443"/>
            <a:ext cx="604197" cy="279828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7EA2D68-F3E1-64B5-8846-E50812BA83F0}"/>
              </a:ext>
            </a:extLst>
          </p:cNvPr>
          <p:cNvSpPr/>
          <p:nvPr/>
        </p:nvSpPr>
        <p:spPr>
          <a:xfrm>
            <a:off x="6518408" y="5580765"/>
            <a:ext cx="539617" cy="40313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93D9441-0203-8B16-4E03-A1BD81B2E6DF}"/>
              </a:ext>
            </a:extLst>
          </p:cNvPr>
          <p:cNvSpPr/>
          <p:nvPr/>
        </p:nvSpPr>
        <p:spPr>
          <a:xfrm>
            <a:off x="7115142" y="5036513"/>
            <a:ext cx="952533" cy="14474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A2F05C2-2E74-8500-FE1F-58AE0E22ADE0}"/>
              </a:ext>
            </a:extLst>
          </p:cNvPr>
          <p:cNvSpPr/>
          <p:nvPr/>
        </p:nvSpPr>
        <p:spPr>
          <a:xfrm>
            <a:off x="974876" y="5072372"/>
            <a:ext cx="573267" cy="27301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344E39E-A063-7435-0519-8442EF88B010}"/>
              </a:ext>
            </a:extLst>
          </p:cNvPr>
          <p:cNvSpPr/>
          <p:nvPr/>
        </p:nvSpPr>
        <p:spPr>
          <a:xfrm>
            <a:off x="6518408" y="4345334"/>
            <a:ext cx="5214883" cy="15134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0CAF51C-7B42-B9C6-4061-519060AB958B}"/>
              </a:ext>
            </a:extLst>
          </p:cNvPr>
          <p:cNvSpPr/>
          <p:nvPr/>
        </p:nvSpPr>
        <p:spPr>
          <a:xfrm>
            <a:off x="6518407" y="5293996"/>
            <a:ext cx="5214883" cy="151340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Slide Number Placeholder 62">
            <a:extLst>
              <a:ext uri="{FF2B5EF4-FFF2-40B4-BE49-F238E27FC236}">
                <a16:creationId xmlns:a16="http://schemas.microsoft.com/office/drawing/2014/main" id="{D49D26D1-ADE7-DF5F-7A5D-938320254A6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285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19" grpId="0"/>
      <p:bldP spid="52" grpId="0" animBg="1"/>
      <p:bldP spid="12" grpId="0"/>
      <p:bldP spid="51" grpId="0" animBg="1"/>
      <p:bldP spid="14" grpId="0"/>
      <p:bldP spid="17" grpId="0" animBg="1"/>
      <p:bldP spid="20" grpId="0" animBg="1"/>
      <p:bldP spid="21" grpId="0"/>
      <p:bldP spid="27" grpId="0"/>
      <p:bldP spid="28" grpId="0"/>
      <p:bldP spid="29" grpId="0"/>
      <p:bldP spid="50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E5722FA9-6B2D-FF1A-4533-6E9562C78023}"/>
              </a:ext>
            </a:extLst>
          </p:cNvPr>
          <p:cNvGrpSpPr/>
          <p:nvPr/>
        </p:nvGrpSpPr>
        <p:grpSpPr>
          <a:xfrm>
            <a:off x="1460174" y="1585490"/>
            <a:ext cx="8206481" cy="2758853"/>
            <a:chOff x="1460174" y="1585490"/>
            <a:chExt cx="8206481" cy="2758853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4460EF9-92E4-A453-85E1-C5E22870B60A}"/>
                </a:ext>
              </a:extLst>
            </p:cNvPr>
            <p:cNvGrpSpPr/>
            <p:nvPr/>
          </p:nvGrpSpPr>
          <p:grpSpPr>
            <a:xfrm>
              <a:off x="1460174" y="1585490"/>
              <a:ext cx="8206481" cy="2758853"/>
              <a:chOff x="1734320" y="4022109"/>
              <a:chExt cx="9720000" cy="3267692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7A51D03B-EF64-01EB-EF64-19FD4CF61D9B}"/>
                  </a:ext>
                </a:extLst>
              </p:cNvPr>
              <p:cNvGrpSpPr/>
              <p:nvPr/>
            </p:nvGrpSpPr>
            <p:grpSpPr>
              <a:xfrm>
                <a:off x="1734320" y="4022109"/>
                <a:ext cx="9720000" cy="1781935"/>
                <a:chOff x="1734320" y="4022109"/>
                <a:chExt cx="9720000" cy="1781935"/>
              </a:xfrm>
            </p:grpSpPr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D50DBCD6-93E7-EB0B-B615-4B158A5477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087" t="31781" r="3974" b="35200"/>
                <a:stretch/>
              </p:blipFill>
              <p:spPr>
                <a:xfrm>
                  <a:off x="1734320" y="4022109"/>
                  <a:ext cx="9720000" cy="1781935"/>
                </a:xfrm>
                <a:prstGeom prst="rect">
                  <a:avLst/>
                </a:prstGeom>
              </p:spPr>
            </p:pic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4A5ECE4D-1FC7-8C71-F5D1-FE3B422AB2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31417" y="4787266"/>
                  <a:ext cx="0" cy="9108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66B08CB6-DA84-3836-C189-721B909CDE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0436" y="4098131"/>
                  <a:ext cx="0" cy="44280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7CF28551-4270-7A31-D098-83551CD67FD8}"/>
                    </a:ext>
                  </a:extLst>
                </p:cNvPr>
                <p:cNvCxnSpPr/>
                <p:nvPr/>
              </p:nvCxnSpPr>
              <p:spPr>
                <a:xfrm>
                  <a:off x="1897857" y="5689776"/>
                  <a:ext cx="943356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" name="Arc 38">
                <a:extLst>
                  <a:ext uri="{FF2B5EF4-FFF2-40B4-BE49-F238E27FC236}">
                    <a16:creationId xmlns:a16="http://schemas.microsoft.com/office/drawing/2014/main" id="{631B7B55-158C-4DE6-CE7D-A1AE8069A930}"/>
                  </a:ext>
                </a:extLst>
              </p:cNvPr>
              <p:cNvSpPr/>
              <p:nvPr/>
            </p:nvSpPr>
            <p:spPr>
              <a:xfrm rot="16200000">
                <a:off x="1886347" y="4138216"/>
                <a:ext cx="3174206" cy="3128963"/>
              </a:xfrm>
              <a:prstGeom prst="arc">
                <a:avLst>
                  <a:gd name="adj1" fmla="val 16215757"/>
                  <a:gd name="adj2" fmla="val 0"/>
                </a:avLst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3889BA12-0E95-2B55-819D-040703DA82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34398" y="2588280"/>
              <a:ext cx="0" cy="395124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43E0326D-37B6-DAE3-77B9-11C731DD6AEF}"/>
                </a:ext>
              </a:extLst>
            </p:cNvPr>
            <p:cNvCxnSpPr>
              <a:cxnSpLocks/>
            </p:cNvCxnSpPr>
            <p:nvPr/>
          </p:nvCxnSpPr>
          <p:spPr>
            <a:xfrm>
              <a:off x="2925820" y="2983404"/>
              <a:ext cx="39512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4B9468D-8D93-C68B-B53A-F798B9D11FF5}"/>
                </a:ext>
              </a:extLst>
            </p:cNvPr>
            <p:cNvSpPr txBox="1"/>
            <p:nvPr/>
          </p:nvSpPr>
          <p:spPr>
            <a:xfrm>
              <a:off x="2700452" y="2432848"/>
              <a:ext cx="250649" cy="285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Consolas" panose="020B0609020204030204" pitchFamily="49" charset="0"/>
                  <a:cs typeface="Arial" panose="020B0604020202020204" pitchFamily="34" charset="0"/>
                </a:rPr>
                <a:t>y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811CF8E-C111-27CE-2B3E-8364B23578A0}"/>
                </a:ext>
              </a:extLst>
            </p:cNvPr>
            <p:cNvSpPr txBox="1"/>
            <p:nvPr/>
          </p:nvSpPr>
          <p:spPr>
            <a:xfrm>
              <a:off x="3161802" y="2708717"/>
              <a:ext cx="250649" cy="285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Consolas" panose="020B0609020204030204" pitchFamily="49" charset="0"/>
                  <a:cs typeface="Arial" panose="020B0604020202020204" pitchFamily="34" charset="0"/>
                </a:rPr>
                <a:t>z</a:t>
              </a:r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07EF4990-B887-3C3C-E5A9-6C4F5CE08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414" y="1646758"/>
            <a:ext cx="8028000" cy="1380720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2. </a:t>
            </a:r>
            <a:r>
              <a:rPr lang="de-DE" dirty="0"/>
              <a:t>Mesh creation</a:t>
            </a:r>
            <a:endParaRPr lang="en-GB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B48B322-9168-8571-C04E-11A0970D291C}"/>
              </a:ext>
            </a:extLst>
          </p:cNvPr>
          <p:cNvSpPr txBox="1"/>
          <p:nvPr/>
        </p:nvSpPr>
        <p:spPr>
          <a:xfrm>
            <a:off x="262552" y="991941"/>
            <a:ext cx="11624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2D meshing tool to create an arbitrary nozzle contour</a:t>
            </a:r>
            <a:endParaRPr lang="en-US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C38CEA-0470-4F25-C65F-1C15666DAD49}"/>
              </a:ext>
            </a:extLst>
          </p:cNvPr>
          <p:cNvSpPr txBox="1"/>
          <p:nvPr/>
        </p:nvSpPr>
        <p:spPr>
          <a:xfrm>
            <a:off x="2700452" y="1613751"/>
            <a:ext cx="5917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the following command to create the mesh</a:t>
            </a:r>
          </a:p>
          <a:p>
            <a:pPr algn="ctr"/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blockMesh &amp;&amp; extrudeMesh &amp;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C326E56-93A9-8A8B-0BD2-AC92E5CB85DB}"/>
              </a:ext>
            </a:extLst>
          </p:cNvPr>
          <p:cNvSpPr/>
          <p:nvPr/>
        </p:nvSpPr>
        <p:spPr>
          <a:xfrm>
            <a:off x="3338578" y="2570174"/>
            <a:ext cx="566874" cy="461718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DAF55DA-05EE-05A6-C404-362C438105AD}"/>
              </a:ext>
            </a:extLst>
          </p:cNvPr>
          <p:cNvGrpSpPr/>
          <p:nvPr/>
        </p:nvGrpSpPr>
        <p:grpSpPr>
          <a:xfrm>
            <a:off x="769589" y="3416602"/>
            <a:ext cx="3349181" cy="2855897"/>
            <a:chOff x="359512" y="3325618"/>
            <a:chExt cx="3349181" cy="2855897"/>
          </a:xfrm>
        </p:grpSpPr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183B5FC6-236D-61B0-90ED-F83093ACDF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7387" b="6881"/>
            <a:stretch/>
          </p:blipFill>
          <p:spPr>
            <a:xfrm>
              <a:off x="360693" y="3325618"/>
              <a:ext cx="3348000" cy="2855897"/>
            </a:xfrm>
            <a:prstGeom prst="rect">
              <a:avLst/>
            </a:prstGeom>
          </p:spPr>
        </p:pic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D36CF0D-C7EF-3CA0-FB70-A4E5E12DD72D}"/>
                </a:ext>
              </a:extLst>
            </p:cNvPr>
            <p:cNvSpPr/>
            <p:nvPr/>
          </p:nvSpPr>
          <p:spPr>
            <a:xfrm>
              <a:off x="359512" y="3389936"/>
              <a:ext cx="3347999" cy="2721303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AC1CC664-AD73-01E9-A7BA-E909CCB0792E}"/>
              </a:ext>
            </a:extLst>
          </p:cNvPr>
          <p:cNvCxnSpPr>
            <a:cxnSpLocks/>
          </p:cNvCxnSpPr>
          <p:nvPr/>
        </p:nvCxnSpPr>
        <p:spPr>
          <a:xfrm flipH="1">
            <a:off x="769589" y="3027478"/>
            <a:ext cx="2567807" cy="453442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DE59708-AA20-7414-F861-6337BED116F8}"/>
              </a:ext>
            </a:extLst>
          </p:cNvPr>
          <p:cNvCxnSpPr>
            <a:cxnSpLocks/>
          </p:cNvCxnSpPr>
          <p:nvPr/>
        </p:nvCxnSpPr>
        <p:spPr>
          <a:xfrm>
            <a:off x="3905452" y="3031892"/>
            <a:ext cx="203448" cy="44902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DF629780-E87E-33AA-5F72-B1C9684F2AE4}"/>
              </a:ext>
            </a:extLst>
          </p:cNvPr>
          <p:cNvSpPr txBox="1"/>
          <p:nvPr/>
        </p:nvSpPr>
        <p:spPr>
          <a:xfrm>
            <a:off x="4375495" y="5783056"/>
            <a:ext cx="299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Mesh is created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3FE7573-AD90-7C5A-1AA6-894BA91BAC76}"/>
              </a:ext>
            </a:extLst>
          </p:cNvPr>
          <p:cNvGrpSpPr/>
          <p:nvPr/>
        </p:nvGrpSpPr>
        <p:grpSpPr>
          <a:xfrm>
            <a:off x="9020445" y="3586328"/>
            <a:ext cx="1084888" cy="753857"/>
            <a:chOff x="10035887" y="2570773"/>
            <a:chExt cx="1084888" cy="753857"/>
          </a:xfrm>
        </p:grpSpPr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C085E588-1569-531D-63E2-BA388F6472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35887" y="2570773"/>
              <a:ext cx="1009650" cy="238125"/>
            </a:xfrm>
            <a:prstGeom prst="rect">
              <a:avLst/>
            </a:prstGeom>
          </p:spPr>
        </p:pic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7A52D939-53B0-D695-21C9-141876CB8D19}"/>
                </a:ext>
              </a:extLst>
            </p:cNvPr>
            <p:cNvGrpSpPr/>
            <p:nvPr/>
          </p:nvGrpSpPr>
          <p:grpSpPr>
            <a:xfrm>
              <a:off x="10054132" y="2798282"/>
              <a:ext cx="1066643" cy="526348"/>
              <a:chOff x="4423701" y="5517569"/>
              <a:chExt cx="1066643" cy="526348"/>
            </a:xfrm>
          </p:grpSpPr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A3E56C3E-32C4-3173-8243-69D97D1109F1}"/>
                  </a:ext>
                </a:extLst>
              </p:cNvPr>
              <p:cNvGrpSpPr/>
              <p:nvPr/>
            </p:nvGrpSpPr>
            <p:grpSpPr>
              <a:xfrm>
                <a:off x="4423701" y="5517569"/>
                <a:ext cx="987425" cy="493291"/>
                <a:chOff x="4423701" y="5517569"/>
                <a:chExt cx="987425" cy="493291"/>
              </a:xfrm>
            </p:grpSpPr>
            <p:pic>
              <p:nvPicPr>
                <p:cNvPr id="80" name="Picture 79">
                  <a:extLst>
                    <a:ext uri="{FF2B5EF4-FFF2-40B4-BE49-F238E27FC236}">
                      <a16:creationId xmlns:a16="http://schemas.microsoft.com/office/drawing/2014/main" id="{110729D5-B911-4A5A-2ABF-2B094053AA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601501" y="5763210"/>
                  <a:ext cx="809625" cy="247650"/>
                </a:xfrm>
                <a:prstGeom prst="rect">
                  <a:avLst/>
                </a:prstGeom>
              </p:spPr>
            </p:pic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A05C7BF8-3364-B562-B46B-E7C9425F30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t="50480" b="25878"/>
                <a:stretch/>
              </p:blipFill>
              <p:spPr>
                <a:xfrm>
                  <a:off x="4423701" y="5541223"/>
                  <a:ext cx="914400" cy="195911"/>
                </a:xfrm>
                <a:prstGeom prst="rect">
                  <a:avLst/>
                </a:prstGeom>
              </p:spPr>
            </p:pic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0F6469E3-9435-33E0-8367-14876B836C24}"/>
                    </a:ext>
                  </a:extLst>
                </p:cNvPr>
                <p:cNvSpPr txBox="1"/>
                <p:nvPr/>
              </p:nvSpPr>
              <p:spPr>
                <a:xfrm>
                  <a:off x="4933612" y="5517569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D91A154B-80C3-4D19-48B5-936E56F4AD41}"/>
                  </a:ext>
                </a:extLst>
              </p:cNvPr>
              <p:cNvSpPr txBox="1"/>
              <p:nvPr/>
            </p:nvSpPr>
            <p:spPr>
              <a:xfrm>
                <a:off x="5262396" y="5766918"/>
                <a:ext cx="227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endParaRPr 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45E18D72-9BDC-55EB-CE52-4C0EEBFF81B0}"/>
              </a:ext>
            </a:extLst>
          </p:cNvPr>
          <p:cNvSpPr txBox="1"/>
          <p:nvPr/>
        </p:nvSpPr>
        <p:spPr>
          <a:xfrm>
            <a:off x="4375495" y="3718335"/>
            <a:ext cx="43670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following folders have been created and contain mesh information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4EF8DBF-5A71-7AA8-E58A-76AEF2F34C09}"/>
              </a:ext>
            </a:extLst>
          </p:cNvPr>
          <p:cNvSpPr txBox="1"/>
          <p:nvPr/>
        </p:nvSpPr>
        <p:spPr>
          <a:xfrm>
            <a:off x="4375495" y="4491303"/>
            <a:ext cx="60722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Command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checkMesh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used to check the mesh metrics (skewness, orthogonality, aspect ratio, etc.)</a:t>
            </a:r>
            <a:endParaRPr lang="en-US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Slide Number Placeholder 86">
            <a:extLst>
              <a:ext uri="{FF2B5EF4-FFF2-40B4-BE49-F238E27FC236}">
                <a16:creationId xmlns:a16="http://schemas.microsoft.com/office/drawing/2014/main" id="{92758616-FFE0-9820-3F84-3BB1AEF0FDD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B11A1B-AD11-E9E9-872E-EF539B1C15C3}"/>
              </a:ext>
            </a:extLst>
          </p:cNvPr>
          <p:cNvSpPr txBox="1"/>
          <p:nvPr/>
        </p:nvSpPr>
        <p:spPr>
          <a:xfrm>
            <a:off x="4375495" y="5222096"/>
            <a:ext cx="4115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b="1" dirty="0">
                <a:solidFill>
                  <a:srgbClr val="5B93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Let‘s see the mesh in ParaView </a:t>
            </a:r>
            <a:endParaRPr lang="en-US" b="1" dirty="0">
              <a:solidFill>
                <a:srgbClr val="5B93A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29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73" grpId="0"/>
      <p:bldP spid="84" grpId="0"/>
      <p:bldP spid="85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173607" y="2875259"/>
            <a:ext cx="343235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Geometry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Mesh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setup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Boundary conditions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Turbulence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Real gas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settings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115244-EC83-B170-08C4-969ACC8EB242}"/>
              </a:ext>
            </a:extLst>
          </p:cNvPr>
          <p:cNvGrpSpPr/>
          <p:nvPr/>
        </p:nvGrpSpPr>
        <p:grpSpPr>
          <a:xfrm>
            <a:off x="5623113" y="1624896"/>
            <a:ext cx="6068241" cy="4451814"/>
            <a:chOff x="389506" y="1401270"/>
            <a:chExt cx="6068241" cy="44518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2C90205-F9B3-5F3C-835C-6404C7797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506" y="3294140"/>
              <a:ext cx="914400" cy="828675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F33C871-4AC5-BE3C-A3AA-FBB42EB0DCED}"/>
                </a:ext>
              </a:extLst>
            </p:cNvPr>
            <p:cNvGrpSpPr/>
            <p:nvPr/>
          </p:nvGrpSpPr>
          <p:grpSpPr>
            <a:xfrm>
              <a:off x="1404243" y="3263656"/>
              <a:ext cx="2214234" cy="696857"/>
              <a:chOff x="1404243" y="3263656"/>
              <a:chExt cx="2214234" cy="6968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FA5410E-B313-B698-14E5-EE2C74CEFB57}"/>
                  </a:ext>
                </a:extLst>
              </p:cNvPr>
              <p:cNvGrpSpPr/>
              <p:nvPr/>
            </p:nvGrpSpPr>
            <p:grpSpPr>
              <a:xfrm>
                <a:off x="1980177" y="3265868"/>
                <a:ext cx="1638300" cy="694645"/>
                <a:chOff x="2820000" y="2767705"/>
                <a:chExt cx="1638300" cy="694645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5B4B472A-1E64-9F70-3736-814847C733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820000" y="2986100"/>
                  <a:ext cx="1638300" cy="476250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65995750-C463-EB6C-3ABB-D8E4EF755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25871" b="46325"/>
                <a:stretch/>
              </p:blipFill>
              <p:spPr>
                <a:xfrm>
                  <a:off x="2820000" y="2788353"/>
                  <a:ext cx="914400" cy="230400"/>
                </a:xfrm>
                <a:prstGeom prst="rect">
                  <a:avLst/>
                </a:prstGeom>
              </p:spPr>
            </p:pic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63E8E18-806D-361A-97F8-4856B0DAEB92}"/>
                    </a:ext>
                  </a:extLst>
                </p:cNvPr>
                <p:cNvSpPr txBox="1"/>
                <p:nvPr/>
              </p:nvSpPr>
              <p:spPr>
                <a:xfrm>
                  <a:off x="3428963" y="276770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Left Brace 9">
                <a:extLst>
                  <a:ext uri="{FF2B5EF4-FFF2-40B4-BE49-F238E27FC236}">
                    <a16:creationId xmlns:a16="http://schemas.microsoft.com/office/drawing/2014/main" id="{64D88F66-8660-0537-20F5-918E037B56C9}"/>
                  </a:ext>
                </a:extLst>
              </p:cNvPr>
              <p:cNvSpPr/>
              <p:nvPr/>
            </p:nvSpPr>
            <p:spPr>
              <a:xfrm>
                <a:off x="1832428" y="3263656"/>
                <a:ext cx="97674" cy="684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2B9F441-F4BF-FDDC-D073-78244BD5B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4243" y="3605656"/>
                <a:ext cx="4439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928AC9F-9613-4180-7362-91C0C01A3672}"/>
                </a:ext>
              </a:extLst>
            </p:cNvPr>
            <p:cNvGrpSpPr/>
            <p:nvPr/>
          </p:nvGrpSpPr>
          <p:grpSpPr>
            <a:xfrm>
              <a:off x="1413071" y="3808711"/>
              <a:ext cx="1865566" cy="2044373"/>
              <a:chOff x="1413071" y="3808711"/>
              <a:chExt cx="1865566" cy="204437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51BFA3D-E081-6AF0-BC70-1EE84F09D549}"/>
                  </a:ext>
                </a:extLst>
              </p:cNvPr>
              <p:cNvGrpSpPr/>
              <p:nvPr/>
            </p:nvGrpSpPr>
            <p:grpSpPr>
              <a:xfrm>
                <a:off x="1992762" y="4147619"/>
                <a:ext cx="1285875" cy="1705465"/>
                <a:chOff x="2820000" y="3783315"/>
                <a:chExt cx="1285875" cy="1705465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1C1C5F05-8E26-60C3-34B1-68E07B5C7C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20000" y="4002880"/>
                  <a:ext cx="1285875" cy="1485900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A2743300-4C7D-065B-1A83-562337CB7B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50480" b="25878"/>
                <a:stretch/>
              </p:blipFill>
              <p:spPr>
                <a:xfrm>
                  <a:off x="2820000" y="3806969"/>
                  <a:ext cx="914400" cy="195911"/>
                </a:xfrm>
                <a:prstGeom prst="rect">
                  <a:avLst/>
                </a:prstGeom>
              </p:spPr>
            </p:pic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4166963-DE6F-5268-8DA0-23890E025B38}"/>
                    </a:ext>
                  </a:extLst>
                </p:cNvPr>
                <p:cNvSpPr txBox="1"/>
                <p:nvPr/>
              </p:nvSpPr>
              <p:spPr>
                <a:xfrm>
                  <a:off x="3329911" y="378331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Left Brace 16">
                <a:extLst>
                  <a:ext uri="{FF2B5EF4-FFF2-40B4-BE49-F238E27FC236}">
                    <a16:creationId xmlns:a16="http://schemas.microsoft.com/office/drawing/2014/main" id="{D27E0891-B808-38E5-0050-A622043141B0}"/>
                  </a:ext>
                </a:extLst>
              </p:cNvPr>
              <p:cNvSpPr/>
              <p:nvPr/>
            </p:nvSpPr>
            <p:spPr>
              <a:xfrm>
                <a:off x="1832428" y="4177273"/>
                <a:ext cx="97674" cy="1656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F25DA9AE-12E7-6F98-0F40-018B8B853A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8704" y="50052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1F926451-914E-59B3-D2D8-891DC39307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1928" y="3808711"/>
                <a:ext cx="0" cy="12037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175B421-9B84-6C9F-A70A-0C4A893E9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3071" y="38134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45CCCCF-5952-9CAC-54A6-EE8E09A18266}"/>
                </a:ext>
              </a:extLst>
            </p:cNvPr>
            <p:cNvGrpSpPr/>
            <p:nvPr/>
          </p:nvGrpSpPr>
          <p:grpSpPr>
            <a:xfrm>
              <a:off x="1406624" y="1401270"/>
              <a:ext cx="1501032" cy="2000446"/>
              <a:chOff x="1406624" y="1401270"/>
              <a:chExt cx="1501032" cy="2000446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4CBFCB5C-C441-E169-06BA-5C77707458BD}"/>
                  </a:ext>
                </a:extLst>
              </p:cNvPr>
              <p:cNvGrpSpPr/>
              <p:nvPr/>
            </p:nvGrpSpPr>
            <p:grpSpPr>
              <a:xfrm>
                <a:off x="1979568" y="1401270"/>
                <a:ext cx="928088" cy="1701280"/>
                <a:chOff x="2806312" y="1094275"/>
                <a:chExt cx="928088" cy="1701280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D3844756-EB9D-B862-5751-89DF4A7869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806312" y="1309655"/>
                  <a:ext cx="695325" cy="1485900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73431159-184E-E567-2CC8-D020465C35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72196"/>
                <a:stretch/>
              </p:blipFill>
              <p:spPr>
                <a:xfrm>
                  <a:off x="2820000" y="1102963"/>
                  <a:ext cx="914400" cy="230401"/>
                </a:xfrm>
                <a:prstGeom prst="rect">
                  <a:avLst/>
                </a:prstGeom>
              </p:spPr>
            </p:pic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B685321C-3311-C753-E6E2-63C54D63D95C}"/>
                    </a:ext>
                  </a:extLst>
                </p:cNvPr>
                <p:cNvSpPr txBox="1"/>
                <p:nvPr/>
              </p:nvSpPr>
              <p:spPr>
                <a:xfrm>
                  <a:off x="3049252" y="109427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Left Brace 25">
                <a:extLst>
                  <a:ext uri="{FF2B5EF4-FFF2-40B4-BE49-F238E27FC236}">
                    <a16:creationId xmlns:a16="http://schemas.microsoft.com/office/drawing/2014/main" id="{7EF841EC-9701-CAF9-94A5-E41206D31C45}"/>
                  </a:ext>
                </a:extLst>
              </p:cNvPr>
              <p:cNvSpPr/>
              <p:nvPr/>
            </p:nvSpPr>
            <p:spPr>
              <a:xfrm>
                <a:off x="1829793" y="1409958"/>
                <a:ext cx="97674" cy="1692592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3A625FB-E830-0167-EBFB-BC9232D3FB5A}"/>
                  </a:ext>
                </a:extLst>
              </p:cNvPr>
              <p:cNvCxnSpPr>
                <a:cxnSpLocks/>
                <a:endCxn id="26" idx="1"/>
              </p:cNvCxnSpPr>
              <p:nvPr/>
            </p:nvCxnSpPr>
            <p:spPr>
              <a:xfrm>
                <a:off x="1613793" y="22538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EF27FAA-10DB-7DED-4636-56B4BCCC56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9547" y="2256254"/>
                <a:ext cx="0" cy="114546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B6206859-0210-11EF-83C2-62DDD00D10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6624" y="3393481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5D41C-5632-4261-71D7-9BD1E53F161B}"/>
                </a:ext>
              </a:extLst>
            </p:cNvPr>
            <p:cNvSpPr txBox="1"/>
            <p:nvPr/>
          </p:nvSpPr>
          <p:spPr>
            <a:xfrm>
              <a:off x="3669548" y="1639856"/>
              <a:ext cx="2788199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thermal diffusivity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kinetic energy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viscosity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specific dissipation rate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pressure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temperature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velocity</a:t>
              </a:r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542AED1-5EB4-9D15-1EB0-12E7D03D8ACA}"/>
                </a:ext>
              </a:extLst>
            </p:cNvPr>
            <p:cNvSpPr txBox="1"/>
            <p:nvPr/>
          </p:nvSpPr>
          <p:spPr>
            <a:xfrm>
              <a:off x="3668552" y="3471148"/>
              <a:ext cx="209865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thermophysical properties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properties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5750272-42C2-0102-5EA9-7E89F031B21C}"/>
                </a:ext>
              </a:extLst>
            </p:cNvPr>
            <p:cNvSpPr txBox="1"/>
            <p:nvPr/>
          </p:nvSpPr>
          <p:spPr>
            <a:xfrm>
              <a:off x="3668552" y="4360368"/>
              <a:ext cx="1939955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simulation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decomposition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extrusion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schemes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solvers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nozzle contour file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C1772C8-57C2-BA2F-E619-30C9827FF0EF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1DD58-94D2-5C26-63DF-06362A841DEC}"/>
              </a:ext>
            </a:extLst>
          </p:cNvPr>
          <p:cNvSpPr txBox="1"/>
          <p:nvPr/>
        </p:nvSpPr>
        <p:spPr>
          <a:xfrm>
            <a:off x="1676950" y="2173735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Pre-processing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23840DE-6818-16E8-6735-CA7A070FB657}"/>
              </a:ext>
            </a:extLst>
          </p:cNvPr>
          <p:cNvSpPr/>
          <p:nvPr/>
        </p:nvSpPr>
        <p:spPr>
          <a:xfrm>
            <a:off x="7195068" y="5811024"/>
            <a:ext cx="4478179" cy="2160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9C3FA6F-2831-88E0-6737-4C2B4371514B}"/>
              </a:ext>
            </a:extLst>
          </p:cNvPr>
          <p:cNvSpPr/>
          <p:nvPr/>
        </p:nvSpPr>
        <p:spPr>
          <a:xfrm>
            <a:off x="1168943" y="2908852"/>
            <a:ext cx="3435427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34AAE56-0F33-7D77-4F5F-3287F69FC35A}"/>
              </a:ext>
            </a:extLst>
          </p:cNvPr>
          <p:cNvSpPr/>
          <p:nvPr/>
        </p:nvSpPr>
        <p:spPr>
          <a:xfrm>
            <a:off x="1168992" y="3227956"/>
            <a:ext cx="3435427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795940-51A8-3276-CD95-9665AE320F3F}"/>
              </a:ext>
            </a:extLst>
          </p:cNvPr>
          <p:cNvSpPr/>
          <p:nvPr/>
        </p:nvSpPr>
        <p:spPr>
          <a:xfrm>
            <a:off x="7195067" y="4605499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66B340D-E2CB-F2D9-440D-0566AD64409E}"/>
              </a:ext>
            </a:extLst>
          </p:cNvPr>
          <p:cNvSpPr/>
          <p:nvPr/>
        </p:nvSpPr>
        <p:spPr>
          <a:xfrm>
            <a:off x="7194224" y="5227902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4423573-47A0-0D76-5017-ED155165A6AD}"/>
              </a:ext>
            </a:extLst>
          </p:cNvPr>
          <p:cNvSpPr/>
          <p:nvPr/>
        </p:nvSpPr>
        <p:spPr>
          <a:xfrm>
            <a:off x="1169090" y="3857153"/>
            <a:ext cx="3435427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E45915E-ECB2-AB33-94C8-6502C96CAFEF}"/>
              </a:ext>
            </a:extLst>
          </p:cNvPr>
          <p:cNvSpPr/>
          <p:nvPr/>
        </p:nvSpPr>
        <p:spPr>
          <a:xfrm>
            <a:off x="7195066" y="2701354"/>
            <a:ext cx="4478179" cy="599863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lide Number Placeholder 45">
            <a:extLst>
              <a:ext uri="{FF2B5EF4-FFF2-40B4-BE49-F238E27FC236}">
                <a16:creationId xmlns:a16="http://schemas.microsoft.com/office/drawing/2014/main" id="{674F2727-D635-F139-B779-CD73189F3DD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8D70D9-74B6-4282-A065-E4EF72C1CBDD}"/>
              </a:ext>
            </a:extLst>
          </p:cNvPr>
          <p:cNvSpPr/>
          <p:nvPr/>
        </p:nvSpPr>
        <p:spPr>
          <a:xfrm>
            <a:off x="1169091" y="3537214"/>
            <a:ext cx="3435427" cy="31358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14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E3361AED-BAC7-30B6-8931-12AECD070ABE}"/>
              </a:ext>
            </a:extLst>
          </p:cNvPr>
          <p:cNvGrpSpPr/>
          <p:nvPr/>
        </p:nvGrpSpPr>
        <p:grpSpPr>
          <a:xfrm>
            <a:off x="692715" y="2142677"/>
            <a:ext cx="9720000" cy="3267692"/>
            <a:chOff x="1734320" y="4022109"/>
            <a:chExt cx="9720000" cy="3267692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76C08336-778C-2148-A992-D6F3AE57471F}"/>
                </a:ext>
              </a:extLst>
            </p:cNvPr>
            <p:cNvGrpSpPr/>
            <p:nvPr/>
          </p:nvGrpSpPr>
          <p:grpSpPr>
            <a:xfrm>
              <a:off x="1734320" y="4022109"/>
              <a:ext cx="9720000" cy="1781935"/>
              <a:chOff x="1734320" y="4022109"/>
              <a:chExt cx="9720000" cy="1781935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FA2EC0BA-8DAD-3AAD-40D1-F63BE2EC65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87" t="31781" r="3974" b="35200"/>
              <a:stretch/>
            </p:blipFill>
            <p:spPr>
              <a:xfrm>
                <a:off x="1734320" y="4022109"/>
                <a:ext cx="9720000" cy="1781935"/>
              </a:xfrm>
              <a:prstGeom prst="rect">
                <a:avLst/>
              </a:prstGeom>
            </p:spPr>
          </p:pic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DB00DBE3-A268-F53A-9048-D7A1A0B39E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40470" y="4787266"/>
                <a:ext cx="0" cy="91080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C1202AA1-8863-418A-0A9A-12E5BDA22B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0911" y="4098131"/>
                <a:ext cx="0" cy="442800"/>
              </a:xfrm>
              <a:prstGeom prst="line">
                <a:avLst/>
              </a:prstGeom>
              <a:ln w="38100">
                <a:solidFill>
                  <a:srgbClr val="FF2A2A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67F3639C-EFD3-A017-49E9-9F943C2BAC49}"/>
                  </a:ext>
                </a:extLst>
              </p:cNvPr>
              <p:cNvCxnSpPr/>
              <p:nvPr/>
            </p:nvCxnSpPr>
            <p:spPr>
              <a:xfrm>
                <a:off x="1897857" y="5688811"/>
                <a:ext cx="943356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B6F9E363-EA29-54D9-3D9C-176C9EC1F041}"/>
                </a:ext>
              </a:extLst>
            </p:cNvPr>
            <p:cNvSpPr/>
            <p:nvPr/>
          </p:nvSpPr>
          <p:spPr>
            <a:xfrm rot="16200000">
              <a:off x="1886347" y="4138216"/>
              <a:ext cx="3174206" cy="3128963"/>
            </a:xfrm>
            <a:prstGeom prst="arc">
              <a:avLst>
                <a:gd name="adj1" fmla="val 16215757"/>
                <a:gd name="adj2" fmla="val 0"/>
              </a:avLst>
            </a:prstGeom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F661E218-57AD-0C1A-A90D-55D1439538E4}"/>
              </a:ext>
            </a:extLst>
          </p:cNvPr>
          <p:cNvSpPr txBox="1"/>
          <p:nvPr/>
        </p:nvSpPr>
        <p:spPr>
          <a:xfrm>
            <a:off x="4970973" y="2866107"/>
            <a:ext cx="895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A6B642-5F13-813A-25D7-29D8D54E5938}"/>
              </a:ext>
            </a:extLst>
          </p:cNvPr>
          <p:cNvSpPr txBox="1"/>
          <p:nvPr/>
        </p:nvSpPr>
        <p:spPr>
          <a:xfrm>
            <a:off x="5007185" y="3758052"/>
            <a:ext cx="823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axis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3.a) </a:t>
            </a:r>
            <a:r>
              <a:rPr lang="de-DE" dirty="0"/>
              <a:t>Boundary conditions</a:t>
            </a:r>
            <a:endParaRPr lang="en-GB" dirty="0"/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0C6017AD-13C1-653D-B302-E1EA82374FEB}"/>
              </a:ext>
            </a:extLst>
          </p:cNvPr>
          <p:cNvSpPr/>
          <p:nvPr/>
        </p:nvSpPr>
        <p:spPr>
          <a:xfrm rot="10800000">
            <a:off x="11004742" y="2313470"/>
            <a:ext cx="396000" cy="1584000"/>
          </a:xfrm>
          <a:prstGeom prst="triangle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857CEF6-137C-BB40-26FE-8622FC07C851}"/>
              </a:ext>
            </a:extLst>
          </p:cNvPr>
          <p:cNvSpPr txBox="1"/>
          <p:nvPr/>
        </p:nvSpPr>
        <p:spPr>
          <a:xfrm>
            <a:off x="10303864" y="2782144"/>
            <a:ext cx="823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9283269-F125-BDD6-1A47-05F1112AA481}"/>
              </a:ext>
            </a:extLst>
          </p:cNvPr>
          <p:cNvSpPr txBox="1"/>
          <p:nvPr/>
        </p:nvSpPr>
        <p:spPr>
          <a:xfrm>
            <a:off x="11300389" y="2782144"/>
            <a:ext cx="823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3882886-6024-84C0-31A8-2BFFA7CF4F30}"/>
              </a:ext>
            </a:extLst>
          </p:cNvPr>
          <p:cNvCxnSpPr>
            <a:cxnSpLocks/>
            <a:stCxn id="50" idx="2"/>
            <a:endCxn id="50" idx="4"/>
          </p:cNvCxnSpPr>
          <p:nvPr/>
        </p:nvCxnSpPr>
        <p:spPr>
          <a:xfrm flipH="1">
            <a:off x="11004742" y="2313470"/>
            <a:ext cx="396000" cy="0"/>
          </a:xfrm>
          <a:prstGeom prst="line">
            <a:avLst/>
          </a:prstGeom>
          <a:ln w="38100">
            <a:solidFill>
              <a:srgbClr val="FF2A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D2AF3B5-B7D5-F614-9A23-3CAF19AC2AA7}"/>
              </a:ext>
            </a:extLst>
          </p:cNvPr>
          <p:cNvCxnSpPr>
            <a:cxnSpLocks/>
            <a:stCxn id="50" idx="0"/>
            <a:endCxn id="50" idx="4"/>
          </p:cNvCxnSpPr>
          <p:nvPr/>
        </p:nvCxnSpPr>
        <p:spPr>
          <a:xfrm flipH="1" flipV="1">
            <a:off x="11004742" y="2313470"/>
            <a:ext cx="198000" cy="1584000"/>
          </a:xfrm>
          <a:prstGeom prst="line">
            <a:avLst/>
          </a:prstGeom>
          <a:ln w="38100">
            <a:solidFill>
              <a:srgbClr val="7030A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B229B364-210D-B491-6619-43A460E0B1D2}"/>
              </a:ext>
            </a:extLst>
          </p:cNvPr>
          <p:cNvCxnSpPr>
            <a:cxnSpLocks/>
            <a:stCxn id="50" idx="2"/>
            <a:endCxn id="50" idx="0"/>
          </p:cNvCxnSpPr>
          <p:nvPr/>
        </p:nvCxnSpPr>
        <p:spPr>
          <a:xfrm flipH="1">
            <a:off x="11202742" y="2313470"/>
            <a:ext cx="198000" cy="1584000"/>
          </a:xfrm>
          <a:prstGeom prst="line">
            <a:avLst/>
          </a:prstGeom>
          <a:ln w="38100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8943B0-49E2-43BE-1E6D-8DF1C60FB53E}"/>
              </a:ext>
            </a:extLst>
          </p:cNvPr>
          <p:cNvGrpSpPr/>
          <p:nvPr/>
        </p:nvGrpSpPr>
        <p:grpSpPr>
          <a:xfrm>
            <a:off x="306746" y="1482005"/>
            <a:ext cx="1364797" cy="1000931"/>
            <a:chOff x="357746" y="1390193"/>
            <a:chExt cx="1364797" cy="10009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73CF143C-8ACE-7172-713C-E03D4EFCF6C1}"/>
                    </a:ext>
                  </a:extLst>
                </p:cNvPr>
                <p:cNvSpPr txBox="1"/>
                <p:nvPr/>
              </p:nvSpPr>
              <p:spPr>
                <a:xfrm>
                  <a:off x="357746" y="1761265"/>
                  <a:ext cx="1364797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  <m:r>
                          <a:rPr lang="en-US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200 </m:t>
                        </m:r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bar</m:t>
                        </m:r>
                      </m:oMath>
                    </m:oMathPara>
                  </a14:m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73CF143C-8ACE-7172-713C-E03D4EFCF6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7746" y="1761265"/>
                  <a:ext cx="1364797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3571" r="-4018" b="-2888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9EA79354-016A-E036-2F5D-CECBE2FE0A85}"/>
                    </a:ext>
                  </a:extLst>
                </p:cNvPr>
                <p:cNvSpPr txBox="1"/>
                <p:nvPr/>
              </p:nvSpPr>
              <p:spPr>
                <a:xfrm>
                  <a:off x="357746" y="2114125"/>
                  <a:ext cx="116775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  <m:r>
                          <a:rPr lang="en-US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300 </m:t>
                        </m:r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K</m:t>
                        </m:r>
                      </m:oMath>
                    </m:oMathPara>
                  </a14:m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9EA79354-016A-E036-2F5D-CECBE2FE0A8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7746" y="2114125"/>
                  <a:ext cx="1167756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3646" r="-4167" b="-17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449585A-3C57-110A-7679-F8044AD29360}"/>
                </a:ext>
              </a:extLst>
            </p:cNvPr>
            <p:cNvSpPr txBox="1"/>
            <p:nvPr/>
          </p:nvSpPr>
          <p:spPr>
            <a:xfrm>
              <a:off x="529837" y="1390193"/>
              <a:ext cx="8235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4472C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inlet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ABD94A8-7B35-D1E6-4B82-0BD31C86185E}"/>
              </a:ext>
            </a:extLst>
          </p:cNvPr>
          <p:cNvGrpSpPr/>
          <p:nvPr/>
        </p:nvGrpSpPr>
        <p:grpSpPr>
          <a:xfrm>
            <a:off x="9606273" y="3855804"/>
            <a:ext cx="1350498" cy="640678"/>
            <a:chOff x="7855353" y="2159338"/>
            <a:chExt cx="1350498" cy="640678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3E5B6CF-1CE1-5AA1-3EB0-12008A7D000A}"/>
                </a:ext>
              </a:extLst>
            </p:cNvPr>
            <p:cNvSpPr txBox="1"/>
            <p:nvPr/>
          </p:nvSpPr>
          <p:spPr>
            <a:xfrm>
              <a:off x="8118816" y="2159338"/>
              <a:ext cx="8235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outlet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57280E18-28F0-8008-BA94-173749A7986C}"/>
                    </a:ext>
                  </a:extLst>
                </p:cNvPr>
                <p:cNvSpPr txBox="1"/>
                <p:nvPr/>
              </p:nvSpPr>
              <p:spPr>
                <a:xfrm>
                  <a:off x="7855353" y="2523017"/>
                  <a:ext cx="1350498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de-DE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bar</m:t>
                        </m:r>
                      </m:oMath>
                    </m:oMathPara>
                  </a14:m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57280E18-28F0-8008-BA94-173749A7986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55353" y="2523017"/>
                  <a:ext cx="1350498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3620" r="-4072" b="-2888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5A62DE5-7464-6F16-F571-A7EE77577D6E}"/>
                  </a:ext>
                </a:extLst>
              </p:cNvPr>
              <p:cNvSpPr txBox="1"/>
              <p:nvPr/>
            </p:nvSpPr>
            <p:spPr>
              <a:xfrm>
                <a:off x="3632823" y="3405331"/>
                <a:ext cx="44653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𝑑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/2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55A62DE5-7464-6F16-F571-A7EE77577D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2823" y="3405331"/>
                <a:ext cx="446532" cy="276999"/>
              </a:xfrm>
              <a:prstGeom prst="rect">
                <a:avLst/>
              </a:prstGeom>
              <a:blipFill>
                <a:blip r:embed="rId7"/>
                <a:stretch>
                  <a:fillRect l="-10959" t="-2222" r="-10959" b="-3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6C53825-7C7B-1861-0670-4E348FD12EE6}"/>
              </a:ext>
            </a:extLst>
          </p:cNvPr>
          <p:cNvCxnSpPr>
            <a:cxnSpLocks/>
          </p:cNvCxnSpPr>
          <p:nvPr/>
        </p:nvCxnSpPr>
        <p:spPr>
          <a:xfrm>
            <a:off x="3518941" y="3374110"/>
            <a:ext cx="0" cy="43200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7963B2C-2CF1-26AD-ED67-8EECF846BB7F}"/>
                  </a:ext>
                </a:extLst>
              </p:cNvPr>
              <p:cNvSpPr txBox="1"/>
              <p:nvPr/>
            </p:nvSpPr>
            <p:spPr>
              <a:xfrm>
                <a:off x="3176542" y="3871018"/>
                <a:ext cx="107010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𝑑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 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mm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7963B2C-2CF1-26AD-ED67-8EECF846BB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6542" y="3871018"/>
                <a:ext cx="1070100" cy="276999"/>
              </a:xfrm>
              <a:prstGeom prst="rect">
                <a:avLst/>
              </a:prstGeom>
              <a:blipFill>
                <a:blip r:embed="rId8"/>
                <a:stretch>
                  <a:fillRect l="-4545" r="-2273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84203C9D-BD3F-98B8-892B-9018641BC68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4DF2BC-DAFE-EB05-28B8-4E218654A812}"/>
              </a:ext>
            </a:extLst>
          </p:cNvPr>
          <p:cNvSpPr txBox="1"/>
          <p:nvPr/>
        </p:nvSpPr>
        <p:spPr>
          <a:xfrm>
            <a:off x="1343224" y="5267177"/>
            <a:ext cx="9381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First, let‘s estimate the throat Reynolds number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94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8" grpId="0"/>
      <p:bldP spid="53" grpId="0"/>
      <p:bldP spid="54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3.a) </a:t>
            </a:r>
            <a:r>
              <a:rPr lang="de-DE" dirty="0"/>
              <a:t>Boundary conditions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24A180-8AC0-4E60-B67E-70FE0A68438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18</a:t>
            </a:fld>
            <a:endParaRPr lang="de-DE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36F251C-FF02-F1AE-80AC-D7D01F8642AE}"/>
              </a:ext>
            </a:extLst>
          </p:cNvPr>
          <p:cNvGrpSpPr/>
          <p:nvPr/>
        </p:nvGrpSpPr>
        <p:grpSpPr>
          <a:xfrm>
            <a:off x="408518" y="2145751"/>
            <a:ext cx="7200000" cy="2353792"/>
            <a:chOff x="408518" y="1205125"/>
            <a:chExt cx="7200000" cy="235379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C916075-4CB8-5940-3111-2032F7192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8518" y="1632076"/>
              <a:ext cx="7200000" cy="192684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487D0D2-3148-8B5E-8226-002197E6E828}"/>
                </a:ext>
              </a:extLst>
            </p:cNvPr>
            <p:cNvSpPr txBox="1"/>
            <p:nvPr/>
          </p:nvSpPr>
          <p:spPr>
            <a:xfrm>
              <a:off x="408518" y="1205125"/>
              <a:ext cx="720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Throat Reynolds number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4FEE69B-EDC4-A36A-C89B-9748948988D6}"/>
                  </a:ext>
                </a:extLst>
              </p:cNvPr>
              <p:cNvSpPr txBox="1"/>
              <p:nvPr/>
            </p:nvSpPr>
            <p:spPr>
              <a:xfrm>
                <a:off x="2976959" y="4611610"/>
                <a:ext cx="2065117" cy="568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→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𝑅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𝑛𝑡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𝑡h</m:t>
                              </m:r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,</m:t>
                              </m:r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4FEE69B-EDC4-A36A-C89B-974894898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6959" y="4611610"/>
                <a:ext cx="2065117" cy="5685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FA5CE6E9-298F-35A0-5929-EA77CAD50C4F}"/>
              </a:ext>
            </a:extLst>
          </p:cNvPr>
          <p:cNvGrpSpPr/>
          <p:nvPr/>
        </p:nvGrpSpPr>
        <p:grpSpPr>
          <a:xfrm>
            <a:off x="8348405" y="2146037"/>
            <a:ext cx="2959371" cy="2353791"/>
            <a:chOff x="8348405" y="1205125"/>
            <a:chExt cx="2959371" cy="235379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DDA4713-E3FD-60F4-CC4A-8A2E15766CA0}"/>
                </a:ext>
              </a:extLst>
            </p:cNvPr>
            <p:cNvSpPr txBox="1"/>
            <p:nvPr/>
          </p:nvSpPr>
          <p:spPr>
            <a:xfrm>
              <a:off x="8420937" y="1205125"/>
              <a:ext cx="28325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Ideal mass flow rate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64ED79C5-C23F-F0AC-9A9C-093F4BCF59A1}"/>
                </a:ext>
              </a:extLst>
            </p:cNvPr>
            <p:cNvGrpSpPr/>
            <p:nvPr/>
          </p:nvGrpSpPr>
          <p:grpSpPr>
            <a:xfrm>
              <a:off x="8348405" y="1632075"/>
              <a:ext cx="2959371" cy="1926841"/>
              <a:chOff x="8438940" y="1632076"/>
              <a:chExt cx="2959371" cy="1926841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8F0BE67-1957-1DBA-DE22-363BA5FFFB01}"/>
                  </a:ext>
                </a:extLst>
              </p:cNvPr>
              <p:cNvGrpSpPr/>
              <p:nvPr/>
            </p:nvGrpSpPr>
            <p:grpSpPr>
              <a:xfrm>
                <a:off x="8438940" y="1686394"/>
                <a:ext cx="2959371" cy="1872238"/>
                <a:chOff x="1139296" y="4393193"/>
                <a:chExt cx="2959371" cy="1872238"/>
              </a:xfrm>
            </p:grpSpPr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163E6135-411E-73B1-6288-8102212054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77064" r="55791"/>
                <a:stretch/>
              </p:blipFill>
              <p:spPr>
                <a:xfrm>
                  <a:off x="1193614" y="5285663"/>
                  <a:ext cx="1830238" cy="979768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BC33D61B-464D-144D-B515-BE7C9823A4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10094" t="43404" r="60384" b="39008"/>
                <a:stretch/>
              </p:blipFill>
              <p:spPr>
                <a:xfrm>
                  <a:off x="1330855" y="4623399"/>
                  <a:ext cx="1222218" cy="751293"/>
                </a:xfrm>
                <a:prstGeom prst="rect">
                  <a:avLst/>
                </a:prstGeom>
              </p:spPr>
            </p:pic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F2848A51-BFC6-1BE8-EFC9-CF8DA32345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319" r="28517" b="94662"/>
                <a:stretch/>
              </p:blipFill>
              <p:spPr>
                <a:xfrm>
                  <a:off x="1139296" y="4393193"/>
                  <a:ext cx="2959371" cy="214403"/>
                </a:xfrm>
                <a:prstGeom prst="rect">
                  <a:avLst/>
                </a:prstGeom>
              </p:spPr>
            </p:pic>
          </p:grp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277FB18-187C-EF98-910B-2B1C809D79E8}"/>
                  </a:ext>
                </a:extLst>
              </p:cNvPr>
              <p:cNvSpPr/>
              <p:nvPr/>
            </p:nvSpPr>
            <p:spPr>
              <a:xfrm>
                <a:off x="8511472" y="1632076"/>
                <a:ext cx="2832522" cy="192684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21096A63-E13D-20E0-ED65-D7C554536221}"/>
              </a:ext>
            </a:extLst>
          </p:cNvPr>
          <p:cNvSpPr txBox="1"/>
          <p:nvPr/>
        </p:nvSpPr>
        <p:spPr>
          <a:xfrm>
            <a:off x="408518" y="1377937"/>
            <a:ext cx="72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Use definitions from ISO 9300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For reasons of simplicity, assume ideal gas and isentropic, 1D flow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9AFA25D-D8B4-10DF-8EDD-C815B71F09E3}"/>
                  </a:ext>
                </a:extLst>
              </p:cNvPr>
              <p:cNvSpPr txBox="1"/>
              <p:nvPr/>
            </p:nvSpPr>
            <p:spPr>
              <a:xfrm>
                <a:off x="8342990" y="4622783"/>
                <a:ext cx="2964786" cy="8189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→</m:t>
                          </m:r>
                          <m:acc>
                            <m:accPr>
                              <m:chr m:val="̇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Sup>
                        <m:sSub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d>
                                <m:d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𝑅</m:t>
                                      </m:r>
                                    </m:num>
                                    <m:den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𝑀</m:t>
                                      </m:r>
                                    </m:den>
                                  </m:f>
                                </m:e>
                              </m:d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9AFA25D-D8B4-10DF-8EDD-C815B71F09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2990" y="4622783"/>
                <a:ext cx="2964786" cy="81894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3406F1C7-ED7D-D2AE-5458-3F7142BDBB5D}"/>
              </a:ext>
            </a:extLst>
          </p:cNvPr>
          <p:cNvSpPr txBox="1"/>
          <p:nvPr/>
        </p:nvSpPr>
        <p:spPr>
          <a:xfrm>
            <a:off x="3289451" y="5690692"/>
            <a:ext cx="5613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We often take this expression for granted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But how can we actually derive this formulation?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2AA03FD-35D8-45BA-6089-DFBD658DD6A0}"/>
              </a:ext>
            </a:extLst>
          </p:cNvPr>
          <p:cNvCxnSpPr>
            <a:cxnSpLocks/>
            <a:stCxn id="25" idx="2"/>
          </p:cNvCxnSpPr>
          <p:nvPr/>
        </p:nvCxnSpPr>
        <p:spPr>
          <a:xfrm>
            <a:off x="9825383" y="5441725"/>
            <a:ext cx="0" cy="54832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BFA3479-1EE3-E78F-139C-3324876227C9}"/>
              </a:ext>
            </a:extLst>
          </p:cNvPr>
          <p:cNvCxnSpPr>
            <a:cxnSpLocks/>
          </p:cNvCxnSpPr>
          <p:nvPr/>
        </p:nvCxnSpPr>
        <p:spPr>
          <a:xfrm flipH="1">
            <a:off x="8902548" y="5980520"/>
            <a:ext cx="93465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CA1562D1-9988-90BD-3F71-D6F7669EDE16}"/>
              </a:ext>
            </a:extLst>
          </p:cNvPr>
          <p:cNvSpPr txBox="1"/>
          <p:nvPr/>
        </p:nvSpPr>
        <p:spPr>
          <a:xfrm>
            <a:off x="304536" y="1010347"/>
            <a:ext cx="449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Estimation of throat Reynolds number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85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3.a) </a:t>
            </a:r>
            <a:r>
              <a:rPr lang="de-DE" dirty="0"/>
              <a:t>Boundary conditions</a:t>
            </a:r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B37D1AC-77AF-638A-FBE1-BE34D35C5CD0}"/>
              </a:ext>
            </a:extLst>
          </p:cNvPr>
          <p:cNvGrpSpPr/>
          <p:nvPr/>
        </p:nvGrpSpPr>
        <p:grpSpPr>
          <a:xfrm>
            <a:off x="1516881" y="4713331"/>
            <a:ext cx="1368580" cy="256993"/>
            <a:chOff x="1582317" y="5068723"/>
            <a:chExt cx="1368580" cy="25699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5DCA3D3-A248-566E-280D-5697A7BD88A2}"/>
                </a:ext>
              </a:extLst>
            </p:cNvPr>
            <p:cNvSpPr/>
            <p:nvPr/>
          </p:nvSpPr>
          <p:spPr>
            <a:xfrm>
              <a:off x="2707207" y="5077170"/>
              <a:ext cx="205582" cy="2485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D801491-5D25-4C2F-B2D3-5AADFB91CA18}"/>
                </a:ext>
              </a:extLst>
            </p:cNvPr>
            <p:cNvSpPr/>
            <p:nvPr/>
          </p:nvSpPr>
          <p:spPr>
            <a:xfrm>
              <a:off x="2507182" y="5077170"/>
              <a:ext cx="200025" cy="24854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758F2B1-E40C-A97A-DE52-5B82DDC5CC91}"/>
                </a:ext>
              </a:extLst>
            </p:cNvPr>
            <p:cNvSpPr/>
            <p:nvPr/>
          </p:nvSpPr>
          <p:spPr>
            <a:xfrm>
              <a:off x="2301601" y="5077170"/>
              <a:ext cx="205581" cy="2485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19DA1E3F-B8A8-C4B9-A3BA-677B163CE9CE}"/>
                    </a:ext>
                  </a:extLst>
                </p:cNvPr>
                <p:cNvSpPr txBox="1"/>
                <p:nvPr/>
              </p:nvSpPr>
              <p:spPr>
                <a:xfrm>
                  <a:off x="1582317" y="5068723"/>
                  <a:ext cx="1368580" cy="25699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60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acc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𝑡h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,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E8D6B35F-320A-0AB0-36F6-AA6CA71199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82317" y="5068723"/>
                  <a:ext cx="1368580" cy="256993"/>
                </a:xfrm>
                <a:prstGeom prst="rect">
                  <a:avLst/>
                </a:prstGeom>
                <a:blipFill>
                  <a:blip r:embed="rId3"/>
                  <a:stretch>
                    <a:fillRect l="-1339" b="-2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C8E8D18-B99C-5324-BA2A-D6D047B3BD1E}"/>
              </a:ext>
            </a:extLst>
          </p:cNvPr>
          <p:cNvSpPr txBox="1"/>
          <p:nvPr/>
        </p:nvSpPr>
        <p:spPr>
          <a:xfrm>
            <a:off x="301728" y="2604930"/>
            <a:ext cx="3582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341BC9-E701-DEA1-06B4-A42A37D4DBC0}"/>
              </a:ext>
            </a:extLst>
          </p:cNvPr>
          <p:cNvSpPr txBox="1"/>
          <p:nvPr/>
        </p:nvSpPr>
        <p:spPr>
          <a:xfrm>
            <a:off x="4605539" y="1097419"/>
            <a:ext cx="1469552" cy="3385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Critical area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480F292-DDA7-FF5B-F30C-E0E1AC30BD3F}"/>
              </a:ext>
            </a:extLst>
          </p:cNvPr>
          <p:cNvGrpSpPr/>
          <p:nvPr/>
        </p:nvGrpSpPr>
        <p:grpSpPr>
          <a:xfrm>
            <a:off x="301727" y="1101076"/>
            <a:ext cx="3582878" cy="1372277"/>
            <a:chOff x="8063241" y="1171780"/>
            <a:chExt cx="3582878" cy="137227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3A48408-805C-03E4-D1B6-C296F9CBF6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030" r="3666"/>
            <a:stretch/>
          </p:blipFill>
          <p:spPr>
            <a:xfrm>
              <a:off x="8063241" y="1171781"/>
              <a:ext cx="3582878" cy="1331388"/>
            </a:xfrm>
            <a:prstGeom prst="rect">
              <a:avLst/>
            </a:prstGeom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0E1E45F-0611-774B-E833-690ED7B40127}"/>
                </a:ext>
              </a:extLst>
            </p:cNvPr>
            <p:cNvCxnSpPr>
              <a:cxnSpLocks/>
            </p:cNvCxnSpPr>
            <p:nvPr/>
          </p:nvCxnSpPr>
          <p:spPr>
            <a:xfrm>
              <a:off x="9962687" y="1699824"/>
              <a:ext cx="0" cy="2952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88D46F-06A9-E9EF-DEFB-0180CB60EAC7}"/>
                </a:ext>
              </a:extLst>
            </p:cNvPr>
            <p:cNvSpPr txBox="1"/>
            <p:nvPr/>
          </p:nvSpPr>
          <p:spPr>
            <a:xfrm>
              <a:off x="9578645" y="1963231"/>
              <a:ext cx="9601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critical*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53C6BF07-E74D-15C7-7BAB-DEE8239B664D}"/>
                    </a:ext>
                  </a:extLst>
                </p:cNvPr>
                <p:cNvSpPr txBox="1"/>
                <p:nvPr/>
              </p:nvSpPr>
              <p:spPr>
                <a:xfrm>
                  <a:off x="8138485" y="1363803"/>
                  <a:ext cx="53078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</m:t>
                        </m:r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F535DCC1-8054-75DA-55BE-C733287042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8485" y="1363803"/>
                  <a:ext cx="530786" cy="246221"/>
                </a:xfrm>
                <a:prstGeom prst="rect">
                  <a:avLst/>
                </a:prstGeom>
                <a:blipFill>
                  <a:blip r:embed="rId5"/>
                  <a:stretch>
                    <a:fillRect l="-8046" r="-1149" b="-243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72E326DD-7789-20E2-370E-EACCBF2A994E}"/>
                    </a:ext>
                  </a:extLst>
                </p:cNvPr>
                <p:cNvSpPr txBox="1"/>
                <p:nvPr/>
              </p:nvSpPr>
              <p:spPr>
                <a:xfrm>
                  <a:off x="9788838" y="1428554"/>
                  <a:ext cx="821379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60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</m:t>
                        </m:r>
                        <m:sSup>
                          <m:sSup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</m:t>
                        </m:r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7D631BD8-68E5-BB22-936B-59EC5493F3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88838" y="1428554"/>
                  <a:ext cx="821379" cy="246221"/>
                </a:xfrm>
                <a:prstGeom prst="rect">
                  <a:avLst/>
                </a:prstGeom>
                <a:blipFill>
                  <a:blip r:embed="rId6"/>
                  <a:stretch>
                    <a:fillRect l="-5224" b="-27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56303D9-10E1-DFEF-F144-A9B14EB745E0}"/>
                </a:ext>
              </a:extLst>
            </p:cNvPr>
            <p:cNvSpPr/>
            <p:nvPr/>
          </p:nvSpPr>
          <p:spPr>
            <a:xfrm>
              <a:off x="8063242" y="1171780"/>
              <a:ext cx="3582876" cy="137227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0164602-E53D-8D0F-D068-1C24D2C71D11}"/>
                  </a:ext>
                </a:extLst>
              </p:cNvPr>
              <p:cNvSpPr txBox="1"/>
              <p:nvPr/>
            </p:nvSpPr>
            <p:spPr>
              <a:xfrm>
                <a:off x="840468" y="2999475"/>
                <a:ext cx="2523139" cy="59067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Sup>
                        <m:sSub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𝑀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0164602-E53D-8D0F-D068-1C24D2C71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468" y="2999475"/>
                <a:ext cx="2523139" cy="5906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EE43EDF1-47B1-A42D-1D92-859CD5227DBB}"/>
              </a:ext>
            </a:extLst>
          </p:cNvPr>
          <p:cNvSpPr txBox="1"/>
          <p:nvPr/>
        </p:nvSpPr>
        <p:spPr>
          <a:xfrm>
            <a:off x="225071" y="3794887"/>
            <a:ext cx="3952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How can we derive this equation?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0495BC-C302-E25F-F3FB-2DC1301F50E3}"/>
              </a:ext>
            </a:extLst>
          </p:cNvPr>
          <p:cNvSpPr txBox="1"/>
          <p:nvPr/>
        </p:nvSpPr>
        <p:spPr>
          <a:xfrm>
            <a:off x="650712" y="4202319"/>
            <a:ext cx="2996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Start with simple definition: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5A6C4F-BCA6-CE6F-A397-B2A80F22B0EE}"/>
              </a:ext>
            </a:extLst>
          </p:cNvPr>
          <p:cNvSpPr txBox="1"/>
          <p:nvPr/>
        </p:nvSpPr>
        <p:spPr>
          <a:xfrm>
            <a:off x="650712" y="5084137"/>
            <a:ext cx="29969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Assume: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Ideal gas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Reversible process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Adiabatic process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1D flow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5607274-5C78-C73C-2E97-1FB5F870AB29}"/>
                  </a:ext>
                </a:extLst>
              </p:cNvPr>
              <p:cNvSpPr txBox="1"/>
              <p:nvPr/>
            </p:nvSpPr>
            <p:spPr>
              <a:xfrm>
                <a:off x="4949204" y="2622351"/>
                <a:ext cx="1157753" cy="46980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p>
                        </m:den>
                      </m:f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</m:t>
                      </m:r>
                    </m:oMath>
                  </m:oMathPara>
                </a14:m>
                <a:endParaRPr lang="de-DE" sz="1600" b="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5607274-5C78-C73C-2E97-1FB5F870AB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9204" y="2622351"/>
                <a:ext cx="1157753" cy="4698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EFD0F70-E6C5-6FDB-2E54-E268B201D915}"/>
                  </a:ext>
                </a:extLst>
              </p:cNvPr>
              <p:cNvSpPr txBox="1"/>
              <p:nvPr/>
            </p:nvSpPr>
            <p:spPr>
              <a:xfrm>
                <a:off x="7556662" y="4733191"/>
                <a:ext cx="1478610" cy="5532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+1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EFD0F70-E6C5-6FDB-2E54-E268B201D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6662" y="4733191"/>
                <a:ext cx="1478610" cy="553228"/>
              </a:xfrm>
              <a:prstGeom prst="rect">
                <a:avLst/>
              </a:prstGeom>
              <a:blipFill>
                <a:blip r:embed="rId9"/>
                <a:stretch>
                  <a:fillRect b="-1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3A3C1A1D-437D-2AF5-D35D-63C998678200}"/>
              </a:ext>
            </a:extLst>
          </p:cNvPr>
          <p:cNvSpPr txBox="1"/>
          <p:nvPr/>
        </p:nvSpPr>
        <p:spPr>
          <a:xfrm>
            <a:off x="7379156" y="1774964"/>
            <a:ext cx="2455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Isenthalpic process</a:t>
            </a:r>
          </a:p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(constant total enthalpy)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648D8D2-8360-0AD6-0656-36AED32DECF3}"/>
                  </a:ext>
                </a:extLst>
              </p:cNvPr>
              <p:cNvSpPr txBox="1"/>
              <p:nvPr/>
            </p:nvSpPr>
            <p:spPr>
              <a:xfrm>
                <a:off x="7556662" y="2446627"/>
                <a:ext cx="1423530" cy="4610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h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h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p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648D8D2-8360-0AD6-0656-36AED32DE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6662" y="2446627"/>
                <a:ext cx="1423530" cy="46102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AE882ED-8B5E-7BEF-9465-A616BFA43EDF}"/>
                  </a:ext>
                </a:extLst>
              </p:cNvPr>
              <p:cNvSpPr txBox="1"/>
              <p:nvPr/>
            </p:nvSpPr>
            <p:spPr>
              <a:xfrm>
                <a:off x="7379156" y="3073986"/>
                <a:ext cx="2117183" cy="4610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𝜅</m:t>
                      </m:r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𝑅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𝑀</m:t>
                          </m:r>
                        </m:sub>
                      </m:sSub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AE882ED-8B5E-7BEF-9465-A616BFA43E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9156" y="3073986"/>
                <a:ext cx="2117183" cy="46102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6ABE4CF-CD78-DB4B-C233-9A9D3D680FCA}"/>
                  </a:ext>
                </a:extLst>
              </p:cNvPr>
              <p:cNvSpPr txBox="1"/>
              <p:nvPr/>
            </p:nvSpPr>
            <p:spPr>
              <a:xfrm>
                <a:off x="7556662" y="3719955"/>
                <a:ext cx="2012859" cy="5577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1+</m:t>
                          </m:r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𝑀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𝑝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6ABE4CF-CD78-DB4B-C233-9A9D3D680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6662" y="3719955"/>
                <a:ext cx="2012859" cy="55771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AAD3210D-160A-62A8-2401-90C4A4B41259}"/>
              </a:ext>
            </a:extLst>
          </p:cNvPr>
          <p:cNvSpPr txBox="1"/>
          <p:nvPr/>
        </p:nvSpPr>
        <p:spPr>
          <a:xfrm>
            <a:off x="4258444" y="2302183"/>
            <a:ext cx="24201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Critical Mach number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ED1CF56-35F7-B3BF-200E-305071C5732F}"/>
                  </a:ext>
                </a:extLst>
              </p:cNvPr>
              <p:cNvSpPr txBox="1"/>
              <p:nvPr/>
            </p:nvSpPr>
            <p:spPr>
              <a:xfrm>
                <a:off x="4625999" y="3202852"/>
                <a:ext cx="1736629" cy="2981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𝑢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𝑀</m:t>
                              </m:r>
                            </m:sub>
                          </m:sSub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de-DE" sz="1600" b="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ED1CF56-35F7-B3BF-200E-305071C573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999" y="3202852"/>
                <a:ext cx="1736629" cy="298159"/>
              </a:xfrm>
              <a:prstGeom prst="rect">
                <a:avLst/>
              </a:prstGeom>
              <a:blipFill>
                <a:blip r:embed="rId13"/>
                <a:stretch>
                  <a:fillRect l="-3158" b="-8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>
            <a:extLst>
              <a:ext uri="{FF2B5EF4-FFF2-40B4-BE49-F238E27FC236}">
                <a16:creationId xmlns:a16="http://schemas.microsoft.com/office/drawing/2014/main" id="{A42C6390-9CFC-F216-E615-33FC73350E8B}"/>
              </a:ext>
            </a:extLst>
          </p:cNvPr>
          <p:cNvSpPr txBox="1"/>
          <p:nvPr/>
        </p:nvSpPr>
        <p:spPr>
          <a:xfrm>
            <a:off x="4411021" y="3691314"/>
            <a:ext cx="2114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Critical temperature is still unknown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E3E47F9-0098-7693-2D0D-F76BC7177D7F}"/>
              </a:ext>
            </a:extLst>
          </p:cNvPr>
          <p:cNvGrpSpPr/>
          <p:nvPr/>
        </p:nvGrpSpPr>
        <p:grpSpPr>
          <a:xfrm>
            <a:off x="9633252" y="2657474"/>
            <a:ext cx="297339" cy="680366"/>
            <a:chOff x="9838531" y="2385180"/>
            <a:chExt cx="297339" cy="680366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9E0354A-295D-C1A7-25CF-14795A630357}"/>
                </a:ext>
              </a:extLst>
            </p:cNvPr>
            <p:cNvCxnSpPr/>
            <p:nvPr/>
          </p:nvCxnSpPr>
          <p:spPr>
            <a:xfrm>
              <a:off x="9838531" y="2397900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EE93A25-26CB-158D-41CB-C8863E1AD78F}"/>
                </a:ext>
              </a:extLst>
            </p:cNvPr>
            <p:cNvCxnSpPr/>
            <p:nvPr/>
          </p:nvCxnSpPr>
          <p:spPr>
            <a:xfrm>
              <a:off x="9843770" y="3055302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48143696-C5D9-70CC-A653-040B2731C7D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29444" y="2385180"/>
              <a:ext cx="1187" cy="680366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8EA529EE-3912-5A31-EC50-62E1215E1104}"/>
              </a:ext>
            </a:extLst>
          </p:cNvPr>
          <p:cNvSpPr txBox="1"/>
          <p:nvPr/>
        </p:nvSpPr>
        <p:spPr>
          <a:xfrm>
            <a:off x="10415538" y="2473424"/>
            <a:ext cx="10574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Ideal gas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FEDE5B4-EB09-6F13-B3CD-2B2968D9D8CB}"/>
                  </a:ext>
                </a:extLst>
              </p:cNvPr>
              <p:cNvSpPr txBox="1"/>
              <p:nvPr/>
            </p:nvSpPr>
            <p:spPr>
              <a:xfrm>
                <a:off x="10493773" y="2835869"/>
                <a:ext cx="476733" cy="35214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𝜅</m:t>
                      </m:r>
                      <m:r>
                        <a:rPr lang="de-DE" sz="1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𝑣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FEDE5B4-EB09-6F13-B3CD-2B2968D9D8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93773" y="2835869"/>
                <a:ext cx="476733" cy="352148"/>
              </a:xfrm>
              <a:prstGeom prst="rect">
                <a:avLst/>
              </a:prstGeom>
              <a:blipFill>
                <a:blip r:embed="rId14"/>
                <a:stretch>
                  <a:fillRect l="-2532" r="-1266"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AD4951C-873C-9A5A-E010-2C1E1B41B7D6}"/>
                  </a:ext>
                </a:extLst>
              </p:cNvPr>
              <p:cNvSpPr txBox="1"/>
              <p:nvPr/>
            </p:nvSpPr>
            <p:spPr>
              <a:xfrm>
                <a:off x="10499019" y="3226528"/>
                <a:ext cx="916854" cy="1989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𝑅</m:t>
                          </m:r>
                        </m:e>
                        <m:sub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𝑀</m:t>
                          </m:r>
                        </m:sub>
                      </m:sSub>
                      <m:r>
                        <a:rPr lang="de-DE" sz="12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𝑐</m:t>
                          </m:r>
                        </m:e>
                        <m:sub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sub>
                      </m:sSub>
                      <m:r>
                        <a:rPr lang="de-DE" sz="1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𝑐</m:t>
                          </m:r>
                        </m:e>
                        <m:sub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en-US" sz="1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AD4951C-873C-9A5A-E010-2C1E1B41B7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99019" y="3226528"/>
                <a:ext cx="916854" cy="198965"/>
              </a:xfrm>
              <a:prstGeom prst="rect">
                <a:avLst/>
              </a:prstGeom>
              <a:blipFill>
                <a:blip r:embed="rId15"/>
                <a:stretch>
                  <a:fillRect l="-3311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id="{329183FA-E94D-B6E1-3CB2-2E7317D1AA28}"/>
              </a:ext>
            </a:extLst>
          </p:cNvPr>
          <p:cNvGrpSpPr/>
          <p:nvPr/>
        </p:nvGrpSpPr>
        <p:grpSpPr>
          <a:xfrm rot="10800000">
            <a:off x="6585223" y="2045463"/>
            <a:ext cx="570234" cy="1934090"/>
            <a:chOff x="9852497" y="1676333"/>
            <a:chExt cx="570234" cy="1934090"/>
          </a:xfrm>
        </p:grpSpPr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D8A5558-7043-4E1B-DE61-650EC13976D2}"/>
                </a:ext>
              </a:extLst>
            </p:cNvPr>
            <p:cNvCxnSpPr/>
            <p:nvPr/>
          </p:nvCxnSpPr>
          <p:spPr>
            <a:xfrm>
              <a:off x="10130631" y="1685422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452DEEF-3EC4-D3B1-61E4-6017FBD93EDD}"/>
                </a:ext>
              </a:extLst>
            </p:cNvPr>
            <p:cNvCxnSpPr/>
            <p:nvPr/>
          </p:nvCxnSpPr>
          <p:spPr>
            <a:xfrm>
              <a:off x="9852497" y="3610423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7EAA172-E42B-074C-A8EC-2C0C540EFE36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0130631" y="1676333"/>
              <a:ext cx="0" cy="193064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E6F82C61-B22C-955C-797E-16F5B8F47DC7}"/>
              </a:ext>
            </a:extLst>
          </p:cNvPr>
          <p:cNvSpPr txBox="1"/>
          <p:nvPr/>
        </p:nvSpPr>
        <p:spPr>
          <a:xfrm>
            <a:off x="10232105" y="3544473"/>
            <a:ext cx="1478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Rearranging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C67BB77E-90BE-2399-D0FF-D7009376ED7B}"/>
                  </a:ext>
                </a:extLst>
              </p:cNvPr>
              <p:cNvSpPr txBox="1"/>
              <p:nvPr/>
            </p:nvSpPr>
            <p:spPr>
              <a:xfrm>
                <a:off x="10357906" y="4441080"/>
                <a:ext cx="1418978" cy="4363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=1+</m:t>
                      </m:r>
                      <m:f>
                        <m:f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r>
                        <a:rPr lang="de-DE" sz="1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sz="12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2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de-DE" sz="12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de-DE" sz="12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2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de-DE" sz="12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𝑣</m:t>
                              </m:r>
                            </m:sub>
                          </m:sSub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C67BB77E-90BE-2399-D0FF-D7009376ED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7906" y="4441080"/>
                <a:ext cx="1418978" cy="436338"/>
              </a:xfrm>
              <a:prstGeom prst="rect">
                <a:avLst/>
              </a:prstGeom>
              <a:blipFill>
                <a:blip r:embed="rId16"/>
                <a:stretch>
                  <a:fillRect l="-429" b="-8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90C76B3-4A68-238D-893C-444C478183C6}"/>
                  </a:ext>
                </a:extLst>
              </p:cNvPr>
              <p:cNvSpPr txBox="1"/>
              <p:nvPr/>
            </p:nvSpPr>
            <p:spPr>
              <a:xfrm>
                <a:off x="10504145" y="4007205"/>
                <a:ext cx="799771" cy="3983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1+</m:t>
                      </m:r>
                      <m:f>
                        <m:f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r>
                        <a:rPr lang="de-DE" sz="1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  <m:sSub>
                            <m:sSubPr>
                              <m:ctrlP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𝑀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2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90C76B3-4A68-238D-893C-444C478183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4145" y="4007205"/>
                <a:ext cx="799771" cy="398379"/>
              </a:xfrm>
              <a:prstGeom prst="rect">
                <a:avLst/>
              </a:prstGeom>
              <a:blipFill>
                <a:blip r:embed="rId17"/>
                <a:stretch>
                  <a:fillRect l="-3817" t="-1515" r="-763"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24B7FA0-917F-8E8B-B134-EA62FC1B3B54}"/>
                  </a:ext>
                </a:extLst>
              </p:cNvPr>
              <p:cNvSpPr txBox="1"/>
              <p:nvPr/>
            </p:nvSpPr>
            <p:spPr>
              <a:xfrm>
                <a:off x="10357906" y="4988086"/>
                <a:ext cx="1383520" cy="3456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=1+</m:t>
                      </m:r>
                      <m:f>
                        <m:f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num>
                        <m:den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r>
                        <a:rPr lang="de-DE" sz="12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+1</m:t>
                          </m:r>
                        </m:num>
                        <m:den>
                          <m:r>
                            <a:rPr lang="de-DE" sz="12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12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24B7FA0-917F-8E8B-B134-EA62FC1B3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7906" y="4988086"/>
                <a:ext cx="1383520" cy="345672"/>
              </a:xfrm>
              <a:prstGeom prst="rect">
                <a:avLst/>
              </a:prstGeom>
              <a:blipFill>
                <a:blip r:embed="rId18"/>
                <a:stretch>
                  <a:fillRect l="-441" t="-1754" r="-1762" b="-140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FB46E8A-2058-AFDA-BE45-AB9EEE74F88D}"/>
                  </a:ext>
                </a:extLst>
              </p:cNvPr>
              <p:cNvSpPr txBox="1"/>
              <p:nvPr/>
            </p:nvSpPr>
            <p:spPr>
              <a:xfrm>
                <a:off x="4644871" y="4619577"/>
                <a:ext cx="1705852" cy="7275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𝑢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+1 </m:t>
                              </m:r>
                            </m:den>
                          </m:f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𝑀</m:t>
                              </m:r>
                            </m:sub>
                          </m:sSub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FB46E8A-2058-AFDA-BE45-AB9EEE74F8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871" y="4619577"/>
                <a:ext cx="1705852" cy="72750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32C6DB2-1A01-6865-203F-72E61C01E78A}"/>
                  </a:ext>
                </a:extLst>
              </p:cNvPr>
              <p:cNvSpPr txBox="1"/>
              <p:nvPr/>
            </p:nvSpPr>
            <p:spPr>
              <a:xfrm>
                <a:off x="8297872" y="1083875"/>
                <a:ext cx="914802" cy="41844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32C6DB2-1A01-6865-203F-72E61C01E7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7872" y="1083875"/>
                <a:ext cx="914802" cy="418448"/>
              </a:xfrm>
              <a:prstGeom prst="rect">
                <a:avLst/>
              </a:prstGeom>
              <a:blipFill>
                <a:blip r:embed="rId20"/>
                <a:stretch>
                  <a:fillRect l="-4000" r="-667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>
            <a:extLst>
              <a:ext uri="{FF2B5EF4-FFF2-40B4-BE49-F238E27FC236}">
                <a16:creationId xmlns:a16="http://schemas.microsoft.com/office/drawing/2014/main" id="{9D947E3A-2672-0755-AB6D-42FC808A3024}"/>
              </a:ext>
            </a:extLst>
          </p:cNvPr>
          <p:cNvSpPr txBox="1"/>
          <p:nvPr/>
        </p:nvSpPr>
        <p:spPr>
          <a:xfrm>
            <a:off x="4605539" y="1858818"/>
            <a:ext cx="1694010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Critical velocity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7DFDFC0-60C9-2238-C1D7-8100B6B07533}"/>
              </a:ext>
            </a:extLst>
          </p:cNvPr>
          <p:cNvGrpSpPr/>
          <p:nvPr/>
        </p:nvGrpSpPr>
        <p:grpSpPr>
          <a:xfrm>
            <a:off x="9633252" y="3991245"/>
            <a:ext cx="297339" cy="955872"/>
            <a:chOff x="9838531" y="2385180"/>
            <a:chExt cx="297339" cy="955872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0CA0F021-F224-F44F-05EE-DD8D3CB1BADD}"/>
                </a:ext>
              </a:extLst>
            </p:cNvPr>
            <p:cNvCxnSpPr/>
            <p:nvPr/>
          </p:nvCxnSpPr>
          <p:spPr>
            <a:xfrm>
              <a:off x="9838531" y="2397900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D6DA3B1-5BD6-281A-9015-0D47D6B437B9}"/>
                </a:ext>
              </a:extLst>
            </p:cNvPr>
            <p:cNvCxnSpPr/>
            <p:nvPr/>
          </p:nvCxnSpPr>
          <p:spPr>
            <a:xfrm>
              <a:off x="9843770" y="3341052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CE76C149-B0D4-39EC-312A-DCD8FE971D6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29444" y="2385180"/>
              <a:ext cx="6426" cy="955872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836EB4D-3854-6142-A050-C2957094E6CE}"/>
              </a:ext>
            </a:extLst>
          </p:cNvPr>
          <p:cNvCxnSpPr>
            <a:cxnSpLocks/>
          </p:cNvCxnSpPr>
          <p:nvPr/>
        </p:nvCxnSpPr>
        <p:spPr>
          <a:xfrm>
            <a:off x="6585222" y="5009805"/>
            <a:ext cx="793934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340CC1F9-6AC6-3CCB-72D6-565838622544}"/>
              </a:ext>
            </a:extLst>
          </p:cNvPr>
          <p:cNvSpPr txBox="1"/>
          <p:nvPr/>
        </p:nvSpPr>
        <p:spPr>
          <a:xfrm>
            <a:off x="9310263" y="1083875"/>
            <a:ext cx="37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en-US" sz="24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Slide Number Placeholder 56">
            <a:extLst>
              <a:ext uri="{FF2B5EF4-FFF2-40B4-BE49-F238E27FC236}">
                <a16:creationId xmlns:a16="http://schemas.microsoft.com/office/drawing/2014/main" id="{48D44074-6DDB-479C-6F4C-79E20024039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19</a:t>
            </a:fld>
            <a:endParaRPr lang="de-DE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40D19C1-153A-4443-3B11-BD6A5576ED24}"/>
              </a:ext>
            </a:extLst>
          </p:cNvPr>
          <p:cNvGrpSpPr/>
          <p:nvPr/>
        </p:nvGrpSpPr>
        <p:grpSpPr>
          <a:xfrm>
            <a:off x="10883992" y="2872573"/>
            <a:ext cx="1231410" cy="261610"/>
            <a:chOff x="11010992" y="2853523"/>
            <a:chExt cx="1231410" cy="261610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0463AA11-C8FD-DF29-B971-B988CE859536}"/>
                    </a:ext>
                  </a:extLst>
                </p:cNvPr>
                <p:cNvSpPr txBox="1"/>
                <p:nvPr/>
              </p:nvSpPr>
              <p:spPr>
                <a:xfrm>
                  <a:off x="11202420" y="2885645"/>
                  <a:ext cx="127535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𝛾</m:t>
                        </m:r>
                      </m:oMath>
                    </m:oMathPara>
                  </a14:m>
                  <a:endParaRPr lang="en-US" sz="12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0463AA11-C8FD-DF29-B971-B988CE8595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02420" y="2885645"/>
                  <a:ext cx="127535" cy="184666"/>
                </a:xfrm>
                <a:prstGeom prst="rect">
                  <a:avLst/>
                </a:prstGeom>
                <a:blipFill>
                  <a:blip r:embed="rId21"/>
                  <a:stretch>
                    <a:fillRect l="-23810" r="-23810" b="-2258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97C3449-4B98-886A-3D5A-D801A458A191}"/>
                </a:ext>
              </a:extLst>
            </p:cNvPr>
            <p:cNvSpPr txBox="1"/>
            <p:nvPr/>
          </p:nvSpPr>
          <p:spPr>
            <a:xfrm>
              <a:off x="11010992" y="2853523"/>
              <a:ext cx="12314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latin typeface="Arial" panose="020B0604020202020204" pitchFamily="34" charset="0"/>
                  <a:cs typeface="Arial" panose="020B0604020202020204" pitchFamily="34" charset="0"/>
                </a:rPr>
                <a:t>(    in ISO 9300)</a:t>
              </a:r>
              <a:endParaRPr lang="en-US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330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/>
      <p:bldP spid="39" grpId="0"/>
      <p:bldP spid="44" grpId="0"/>
      <p:bldP spid="45" grpId="0"/>
      <p:bldP spid="46" grpId="0"/>
      <p:bldP spid="47" grpId="0"/>
      <p:bldP spid="48" grpId="0" animBg="1"/>
      <p:bldP spid="49" grpId="0" animBg="1"/>
      <p:bldP spid="50" grpId="0" animBg="1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de-DE" dirty="0"/>
              <a:t>Tutorial case description</a:t>
            </a:r>
            <a:endParaRPr lang="en-GB" dirty="0"/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45393606-2DD5-27A0-D432-3409AA5F08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" t="31781" r="3974" b="35200"/>
          <a:stretch/>
        </p:blipFill>
        <p:spPr>
          <a:xfrm>
            <a:off x="917218" y="3017531"/>
            <a:ext cx="9720000" cy="1781935"/>
          </a:xfrm>
          <a:prstGeom prst="rect">
            <a:avLst/>
          </a:prstGeom>
        </p:spPr>
      </p:pic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ADB17744-BBEB-7C88-2A57-1BBA4BBBF08E}"/>
              </a:ext>
            </a:extLst>
          </p:cNvPr>
          <p:cNvCxnSpPr>
            <a:cxnSpLocks/>
          </p:cNvCxnSpPr>
          <p:nvPr/>
        </p:nvCxnSpPr>
        <p:spPr>
          <a:xfrm>
            <a:off x="2653809" y="3093553"/>
            <a:ext cx="0" cy="442800"/>
          </a:xfrm>
          <a:prstGeom prst="line">
            <a:avLst/>
          </a:prstGeom>
          <a:ln w="38100">
            <a:solidFill>
              <a:srgbClr val="FF2A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D10FB14-21C9-E7EF-9E00-AECAC8304677}"/>
              </a:ext>
            </a:extLst>
          </p:cNvPr>
          <p:cNvCxnSpPr/>
          <p:nvPr/>
        </p:nvCxnSpPr>
        <p:spPr>
          <a:xfrm>
            <a:off x="5555140" y="3705354"/>
            <a:ext cx="0" cy="425337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77635F9-EB6A-275B-170C-61C873069847}"/>
              </a:ext>
            </a:extLst>
          </p:cNvPr>
          <p:cNvSpPr txBox="1"/>
          <p:nvPr/>
        </p:nvSpPr>
        <p:spPr>
          <a:xfrm>
            <a:off x="4294488" y="3017531"/>
            <a:ext cx="2787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Measured nozzle contour from project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EC5B58D-5094-DF90-58FB-1B351819B399}"/>
              </a:ext>
            </a:extLst>
          </p:cNvPr>
          <p:cNvSpPr txBox="1"/>
          <p:nvPr/>
        </p:nvSpPr>
        <p:spPr>
          <a:xfrm>
            <a:off x="683198" y="2052044"/>
            <a:ext cx="106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Inlet: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A3D864D1-9584-7AD1-506B-7C0491211938}"/>
                  </a:ext>
                </a:extLst>
              </p:cNvPr>
              <p:cNvSpPr txBox="1"/>
              <p:nvPr/>
            </p:nvSpPr>
            <p:spPr>
              <a:xfrm>
                <a:off x="459409" y="2627775"/>
                <a:ext cx="151554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en-US" sz="20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200 </m:t>
                      </m:r>
                      <m:r>
                        <m:rPr>
                          <m:sty m:val="p"/>
                        </m:rPr>
                        <a:rPr lang="de-DE" sz="2000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bar</m:t>
                      </m:r>
                    </m:oMath>
                  </m:oMathPara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A3D864D1-9584-7AD1-506B-7C0491211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09" y="2627775"/>
                <a:ext cx="1515543" cy="307777"/>
              </a:xfrm>
              <a:prstGeom prst="rect">
                <a:avLst/>
              </a:prstGeom>
              <a:blipFill>
                <a:blip r:embed="rId3"/>
                <a:stretch>
                  <a:fillRect l="-3213" r="-3213" b="-27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29E01FF6-0121-CA19-DFC8-A71988784170}"/>
                  </a:ext>
                </a:extLst>
              </p:cNvPr>
              <p:cNvSpPr txBox="1"/>
              <p:nvPr/>
            </p:nvSpPr>
            <p:spPr>
              <a:xfrm>
                <a:off x="459409" y="2980635"/>
                <a:ext cx="1295739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en-US" sz="20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300 </m:t>
                      </m:r>
                      <m:r>
                        <m:rPr>
                          <m:sty m:val="p"/>
                        </m:rPr>
                        <a:rPr lang="de-DE" sz="2000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K</m:t>
                      </m:r>
                    </m:oMath>
                  </m:oMathPara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29E01FF6-0121-CA19-DFC8-A71988784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09" y="2980635"/>
                <a:ext cx="1295739" cy="307777"/>
              </a:xfrm>
              <a:prstGeom prst="rect">
                <a:avLst/>
              </a:prstGeom>
              <a:blipFill>
                <a:blip r:embed="rId4"/>
                <a:stretch>
                  <a:fillRect l="-3286" r="-3286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68BCC6B6-0F39-BF9E-FA27-17D2BEAED406}"/>
                  </a:ext>
                </a:extLst>
              </p:cNvPr>
              <p:cNvSpPr txBox="1"/>
              <p:nvPr/>
            </p:nvSpPr>
            <p:spPr>
              <a:xfrm>
                <a:off x="9110024" y="3262132"/>
                <a:ext cx="1499898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sub>
                      </m:sSub>
                      <m:r>
                        <a:rPr lang="en-US" sz="20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100 </m:t>
                      </m:r>
                      <m:r>
                        <m:rPr>
                          <m:sty m:val="p"/>
                        </m:rPr>
                        <a:rPr lang="de-DE" sz="2000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bar</m:t>
                      </m:r>
                    </m:oMath>
                  </m:oMathPara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68BCC6B6-0F39-BF9E-FA27-17D2BEAED4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0024" y="3262132"/>
                <a:ext cx="1499898" cy="307777"/>
              </a:xfrm>
              <a:prstGeom prst="rect">
                <a:avLst/>
              </a:prstGeom>
              <a:blipFill>
                <a:blip r:embed="rId5"/>
                <a:stretch>
                  <a:fillRect l="-3252" r="-3659" b="-27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" name="TextBox 72">
            <a:extLst>
              <a:ext uri="{FF2B5EF4-FFF2-40B4-BE49-F238E27FC236}">
                <a16:creationId xmlns:a16="http://schemas.microsoft.com/office/drawing/2014/main" id="{2713A6EE-42F9-B612-4338-DBC47C5E62E3}"/>
              </a:ext>
            </a:extLst>
          </p:cNvPr>
          <p:cNvSpPr txBox="1"/>
          <p:nvPr/>
        </p:nvSpPr>
        <p:spPr>
          <a:xfrm>
            <a:off x="9325990" y="2756044"/>
            <a:ext cx="106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Outlet: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432687D-4A69-F74F-4607-9EB17BE83ECB}"/>
              </a:ext>
            </a:extLst>
          </p:cNvPr>
          <p:cNvSpPr txBox="1"/>
          <p:nvPr/>
        </p:nvSpPr>
        <p:spPr>
          <a:xfrm>
            <a:off x="4998764" y="2504270"/>
            <a:ext cx="106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2A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Wall: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874A9492-6AD3-4169-3F02-6B4F99D1B9B0}"/>
                  </a:ext>
                </a:extLst>
              </p:cNvPr>
              <p:cNvSpPr txBox="1"/>
              <p:nvPr/>
            </p:nvSpPr>
            <p:spPr>
              <a:xfrm>
                <a:off x="4013540" y="4298152"/>
                <a:ext cx="49545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𝑑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/2</m:t>
                      </m:r>
                    </m:oMath>
                  </m:oMathPara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874A9492-6AD3-4169-3F02-6B4F99D1B9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3540" y="4298152"/>
                <a:ext cx="495457" cy="307777"/>
              </a:xfrm>
              <a:prstGeom prst="rect">
                <a:avLst/>
              </a:prstGeom>
              <a:blipFill>
                <a:blip r:embed="rId6"/>
                <a:stretch>
                  <a:fillRect l="-10976" r="-10976" b="-372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2C2CF6D5-20BD-6B45-DCC5-19D8C1101729}"/>
                  </a:ext>
                </a:extLst>
              </p:cNvPr>
              <p:cNvSpPr txBox="1"/>
              <p:nvPr/>
            </p:nvSpPr>
            <p:spPr>
              <a:xfrm>
                <a:off x="2409087" y="3990375"/>
                <a:ext cx="21916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𝑦</m:t>
                      </m:r>
                    </m:oMath>
                  </m:oMathPara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2C2CF6D5-20BD-6B45-DCC5-19D8C11017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087" y="3990375"/>
                <a:ext cx="219163" cy="307777"/>
              </a:xfrm>
              <a:prstGeom prst="rect">
                <a:avLst/>
              </a:prstGeom>
              <a:blipFill>
                <a:blip r:embed="rId7"/>
                <a:stretch>
                  <a:fillRect l="-25000" r="-25000" b="-3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6DBDF8F5-659B-8D64-C113-319B1237BEF5}"/>
                  </a:ext>
                </a:extLst>
              </p:cNvPr>
              <p:cNvSpPr txBox="1"/>
              <p:nvPr/>
            </p:nvSpPr>
            <p:spPr>
              <a:xfrm>
                <a:off x="2997919" y="4301843"/>
                <a:ext cx="19832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𝑧</m:t>
                      </m:r>
                    </m:oMath>
                  </m:oMathPara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6DBDF8F5-659B-8D64-C113-319B1237B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7919" y="4301843"/>
                <a:ext cx="198324" cy="307777"/>
              </a:xfrm>
              <a:prstGeom prst="rect">
                <a:avLst/>
              </a:prstGeom>
              <a:blipFill>
                <a:blip r:embed="rId8"/>
                <a:stretch>
                  <a:fillRect l="-15625" r="-12500"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TextBox 78">
            <a:extLst>
              <a:ext uri="{FF2B5EF4-FFF2-40B4-BE49-F238E27FC236}">
                <a16:creationId xmlns:a16="http://schemas.microsoft.com/office/drawing/2014/main" id="{C8CFFE77-787A-C379-2E83-5DFE5B879BD2}"/>
              </a:ext>
            </a:extLst>
          </p:cNvPr>
          <p:cNvSpPr txBox="1"/>
          <p:nvPr/>
        </p:nvSpPr>
        <p:spPr>
          <a:xfrm>
            <a:off x="1217180" y="1322078"/>
            <a:ext cx="9381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High-pressure h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ydrogen flow through a cylindrical non-ideal critical nozzle 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C7FA0922-CDC7-98AD-2589-C7BC2306C215}"/>
              </a:ext>
            </a:extLst>
          </p:cNvPr>
          <p:cNvGrpSpPr/>
          <p:nvPr/>
        </p:nvGrpSpPr>
        <p:grpSpPr>
          <a:xfrm>
            <a:off x="11307121" y="3351464"/>
            <a:ext cx="396000" cy="1584000"/>
            <a:chOff x="11048298" y="3669308"/>
            <a:chExt cx="396000" cy="1584000"/>
          </a:xfrm>
        </p:grpSpPr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7D0CC41D-5113-D211-CB4A-83B75B57F072}"/>
                </a:ext>
              </a:extLst>
            </p:cNvPr>
            <p:cNvSpPr/>
            <p:nvPr/>
          </p:nvSpPr>
          <p:spPr>
            <a:xfrm rot="10800000">
              <a:off x="11048298" y="3669308"/>
              <a:ext cx="396000" cy="1584000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46D26AA3-33EF-D4F0-9768-3C64139045B9}"/>
                    </a:ext>
                  </a:extLst>
                </p:cNvPr>
                <p:cNvSpPr txBox="1"/>
                <p:nvPr/>
              </p:nvSpPr>
              <p:spPr>
                <a:xfrm>
                  <a:off x="11130207" y="4124097"/>
                  <a:ext cx="232179" cy="30777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𝛼</m:t>
                        </m:r>
                      </m:oMath>
                    </m:oMathPara>
                  </a14:m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46D26AA3-33EF-D4F0-9768-3C64139045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30207" y="4124097"/>
                  <a:ext cx="232179" cy="307777"/>
                </a:xfrm>
                <a:prstGeom prst="rect">
                  <a:avLst/>
                </a:prstGeom>
                <a:blipFill>
                  <a:blip r:embed="rId10"/>
                  <a:stretch>
                    <a:fillRect l="-10526" r="-10526" b="-196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Arc 81">
              <a:extLst>
                <a:ext uri="{FF2B5EF4-FFF2-40B4-BE49-F238E27FC236}">
                  <a16:creationId xmlns:a16="http://schemas.microsoft.com/office/drawing/2014/main" id="{E5190D9C-1E7D-B5E6-A51E-9EEB6718BCA2}"/>
                </a:ext>
              </a:extLst>
            </p:cNvPr>
            <p:cNvSpPr/>
            <p:nvPr/>
          </p:nvSpPr>
          <p:spPr>
            <a:xfrm>
              <a:off x="11100935" y="4118326"/>
              <a:ext cx="290724" cy="159660"/>
            </a:xfrm>
            <a:prstGeom prst="arc">
              <a:avLst>
                <a:gd name="adj1" fmla="val 11523081"/>
                <a:gd name="adj2" fmla="val 20903840"/>
              </a:avLst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A4FCAED5-F68F-C1D1-BDA0-509D22056E0A}"/>
                  </a:ext>
                </a:extLst>
              </p:cNvPr>
              <p:cNvSpPr txBox="1"/>
              <p:nvPr/>
            </p:nvSpPr>
            <p:spPr>
              <a:xfrm>
                <a:off x="11102190" y="2935552"/>
                <a:ext cx="80586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𝛼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=5°</m:t>
                      </m:r>
                    </m:oMath>
                  </m:oMathPara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A4FCAED5-F68F-C1D1-BDA0-509D22056E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02190" y="2935552"/>
                <a:ext cx="805862" cy="307777"/>
              </a:xfrm>
              <a:prstGeom prst="rect">
                <a:avLst/>
              </a:prstGeom>
              <a:blipFill>
                <a:blip r:embed="rId11"/>
                <a:stretch>
                  <a:fillRect l="-3030" r="-6818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F1A0D7B7-8FFA-61D8-C4F8-5568A54EEF76}"/>
              </a:ext>
            </a:extLst>
          </p:cNvPr>
          <p:cNvCxnSpPr>
            <a:cxnSpLocks/>
          </p:cNvCxnSpPr>
          <p:nvPr/>
        </p:nvCxnSpPr>
        <p:spPr>
          <a:xfrm flipH="1">
            <a:off x="3305747" y="4034013"/>
            <a:ext cx="252000" cy="0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254A08A4-78CB-9BB5-7E7E-1C1997D68935}"/>
              </a:ext>
            </a:extLst>
          </p:cNvPr>
          <p:cNvSpPr txBox="1"/>
          <p:nvPr/>
        </p:nvSpPr>
        <p:spPr>
          <a:xfrm>
            <a:off x="3151050" y="3655542"/>
            <a:ext cx="399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2928878-C409-BF45-9A8A-5A8458CF1BBE}"/>
              </a:ext>
            </a:extLst>
          </p:cNvPr>
          <p:cNvSpPr txBox="1"/>
          <p:nvPr/>
        </p:nvSpPr>
        <p:spPr>
          <a:xfrm>
            <a:off x="3117150" y="4809166"/>
            <a:ext cx="399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737FD564-5677-E6EC-0673-A8C5F20D8280}"/>
              </a:ext>
            </a:extLst>
          </p:cNvPr>
          <p:cNvSpPr txBox="1"/>
          <p:nvPr/>
        </p:nvSpPr>
        <p:spPr>
          <a:xfrm>
            <a:off x="10960142" y="2481375"/>
            <a:ext cx="1055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 – A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49B000-A642-E2F9-88FE-9CD326E4F4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F577BB-6C55-EE29-D0FA-C9ECCE1199AA}"/>
              </a:ext>
            </a:extLst>
          </p:cNvPr>
          <p:cNvSpPr txBox="1"/>
          <p:nvPr/>
        </p:nvSpPr>
        <p:spPr>
          <a:xfrm>
            <a:off x="2681556" y="5535682"/>
            <a:ext cx="68288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Simulation is conducted with OpenFOAM version: </a:t>
            </a:r>
          </a:p>
          <a:p>
            <a:pPr lvl="1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ESI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OpenCFD Release OpenFOAM®  v2012 (20 12)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8D8597-D5C1-BE12-F103-FB0944D7669C}"/>
              </a:ext>
            </a:extLst>
          </p:cNvPr>
          <p:cNvSpPr/>
          <p:nvPr/>
        </p:nvSpPr>
        <p:spPr>
          <a:xfrm>
            <a:off x="1091866" y="4582359"/>
            <a:ext cx="9422449" cy="269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0EA0AE2-7AE1-E7AE-C9FB-7AA8927A53CB}"/>
              </a:ext>
            </a:extLst>
          </p:cNvPr>
          <p:cNvCxnSpPr/>
          <p:nvPr/>
        </p:nvCxnSpPr>
        <p:spPr>
          <a:xfrm>
            <a:off x="1080755" y="4684233"/>
            <a:ext cx="9433560" cy="0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F01238C-3C8E-5546-D507-B61BC8D3E50E}"/>
              </a:ext>
            </a:extLst>
          </p:cNvPr>
          <p:cNvCxnSpPr>
            <a:cxnSpLocks/>
          </p:cNvCxnSpPr>
          <p:nvPr/>
        </p:nvCxnSpPr>
        <p:spPr>
          <a:xfrm>
            <a:off x="10514315" y="3782688"/>
            <a:ext cx="0" cy="910800"/>
          </a:xfrm>
          <a:prstGeom prst="line">
            <a:avLst/>
          </a:prstGeom>
          <a:ln w="381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Arc 63">
            <a:extLst>
              <a:ext uri="{FF2B5EF4-FFF2-40B4-BE49-F238E27FC236}">
                <a16:creationId xmlns:a16="http://schemas.microsoft.com/office/drawing/2014/main" id="{DE5D6DFB-22C3-C675-C36F-F567F215981C}"/>
              </a:ext>
            </a:extLst>
          </p:cNvPr>
          <p:cNvSpPr/>
          <p:nvPr/>
        </p:nvSpPr>
        <p:spPr>
          <a:xfrm rot="16200000">
            <a:off x="1069245" y="3133638"/>
            <a:ext cx="3174206" cy="3128963"/>
          </a:xfrm>
          <a:prstGeom prst="arc">
            <a:avLst>
              <a:gd name="adj1" fmla="val 16215757"/>
              <a:gd name="adj2" fmla="val 0"/>
            </a:avLst>
          </a:prstGeom>
          <a:ln w="381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4CECEFEB-FD2D-B4EA-0393-6A99D697D7A6}"/>
              </a:ext>
            </a:extLst>
          </p:cNvPr>
          <p:cNvCxnSpPr>
            <a:cxnSpLocks/>
          </p:cNvCxnSpPr>
          <p:nvPr/>
        </p:nvCxnSpPr>
        <p:spPr>
          <a:xfrm flipH="1">
            <a:off x="3305747" y="4868717"/>
            <a:ext cx="252000" cy="0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headEnd type="triangl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36C5B2DE-C424-A932-A3A5-5AED4AD5520E}"/>
              </a:ext>
            </a:extLst>
          </p:cNvPr>
          <p:cNvCxnSpPr>
            <a:cxnSpLocks/>
          </p:cNvCxnSpPr>
          <p:nvPr/>
        </p:nvCxnSpPr>
        <p:spPr>
          <a:xfrm>
            <a:off x="3557747" y="4024313"/>
            <a:ext cx="0" cy="844404"/>
          </a:xfrm>
          <a:prstGeom prst="straightConnector1">
            <a:avLst/>
          </a:prstGeom>
          <a:ln w="9525">
            <a:solidFill>
              <a:schemeClr val="tx1"/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E5368ED-46EA-0381-A732-8967E2F682F5}"/>
              </a:ext>
            </a:extLst>
          </p:cNvPr>
          <p:cNvCxnSpPr>
            <a:cxnSpLocks/>
          </p:cNvCxnSpPr>
          <p:nvPr/>
        </p:nvCxnSpPr>
        <p:spPr>
          <a:xfrm>
            <a:off x="3962560" y="4249843"/>
            <a:ext cx="0" cy="40703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484785B0-692F-B1A3-7ABB-A547935CDC19}"/>
                  </a:ext>
                </a:extLst>
              </p:cNvPr>
              <p:cNvSpPr txBox="1"/>
              <p:nvPr/>
            </p:nvSpPr>
            <p:spPr>
              <a:xfrm>
                <a:off x="3875166" y="4775160"/>
                <a:ext cx="11953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𝑑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 </m:t>
                      </m:r>
                      <m:r>
                        <m:rPr>
                          <m:sty m:val="p"/>
                        </m:rPr>
                        <a:rPr lang="de-DE" sz="2000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mm</m:t>
                      </m:r>
                    </m:oMath>
                  </m:oMathPara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484785B0-692F-B1A3-7ABB-A547935CDC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5166" y="4775160"/>
                <a:ext cx="1195327" cy="307777"/>
              </a:xfrm>
              <a:prstGeom prst="rect">
                <a:avLst/>
              </a:prstGeom>
              <a:blipFill>
                <a:blip r:embed="rId9"/>
                <a:stretch>
                  <a:fillRect l="-4082" r="-1531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22202AA-5FE5-2ABD-1B18-F8FB5CA52754}"/>
              </a:ext>
            </a:extLst>
          </p:cNvPr>
          <p:cNvCxnSpPr>
            <a:cxnSpLocks/>
          </p:cNvCxnSpPr>
          <p:nvPr/>
        </p:nvCxnSpPr>
        <p:spPr>
          <a:xfrm flipV="1">
            <a:off x="2663333" y="4205275"/>
            <a:ext cx="0" cy="4680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9D91B1C-160E-9F5E-D4A2-AA634D5908A5}"/>
              </a:ext>
            </a:extLst>
          </p:cNvPr>
          <p:cNvCxnSpPr>
            <a:cxnSpLocks/>
          </p:cNvCxnSpPr>
          <p:nvPr/>
        </p:nvCxnSpPr>
        <p:spPr>
          <a:xfrm>
            <a:off x="2640473" y="4685975"/>
            <a:ext cx="46800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172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3.a) </a:t>
            </a:r>
            <a:r>
              <a:rPr lang="de-DE" dirty="0"/>
              <a:t>Boundary conditions</a:t>
            </a:r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4F058A9-93CC-6144-2F4E-BCEE663ABEFB}"/>
              </a:ext>
            </a:extLst>
          </p:cNvPr>
          <p:cNvGrpSpPr/>
          <p:nvPr/>
        </p:nvGrpSpPr>
        <p:grpSpPr>
          <a:xfrm>
            <a:off x="1516881" y="4713331"/>
            <a:ext cx="1368580" cy="256993"/>
            <a:chOff x="1582317" y="5068723"/>
            <a:chExt cx="1368580" cy="25699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42AA917-0BAC-0FA8-6F55-43CE1191D013}"/>
                </a:ext>
              </a:extLst>
            </p:cNvPr>
            <p:cNvSpPr/>
            <p:nvPr/>
          </p:nvSpPr>
          <p:spPr>
            <a:xfrm>
              <a:off x="2707207" y="5077170"/>
              <a:ext cx="205582" cy="2485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034564F-CA3B-343E-05CB-A166AD840BAE}"/>
                </a:ext>
              </a:extLst>
            </p:cNvPr>
            <p:cNvSpPr/>
            <p:nvPr/>
          </p:nvSpPr>
          <p:spPr>
            <a:xfrm>
              <a:off x="2507182" y="5077170"/>
              <a:ext cx="200025" cy="24854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CB8484-5BAD-A12A-3DD6-C2A9A1AA78EE}"/>
                </a:ext>
              </a:extLst>
            </p:cNvPr>
            <p:cNvSpPr/>
            <p:nvPr/>
          </p:nvSpPr>
          <p:spPr>
            <a:xfrm>
              <a:off x="2301601" y="5077170"/>
              <a:ext cx="205581" cy="2485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DE2D6D0E-D0C5-C1FE-9704-3F33A5A038D7}"/>
                    </a:ext>
                  </a:extLst>
                </p:cNvPr>
                <p:cNvSpPr txBox="1"/>
                <p:nvPr/>
              </p:nvSpPr>
              <p:spPr>
                <a:xfrm>
                  <a:off x="1582317" y="5068723"/>
                  <a:ext cx="1368580" cy="25699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60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acc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𝑡h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,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E8D6B35F-320A-0AB0-36F6-AA6CA71199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82317" y="5068723"/>
                  <a:ext cx="1368580" cy="256993"/>
                </a:xfrm>
                <a:prstGeom prst="rect">
                  <a:avLst/>
                </a:prstGeom>
                <a:blipFill>
                  <a:blip r:embed="rId3"/>
                  <a:stretch>
                    <a:fillRect l="-1339" b="-2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3864499-5181-1B68-AB67-1BBF4D81A430}"/>
                  </a:ext>
                </a:extLst>
              </p:cNvPr>
              <p:cNvSpPr txBox="1"/>
              <p:nvPr/>
            </p:nvSpPr>
            <p:spPr>
              <a:xfrm>
                <a:off x="8297872" y="1083875"/>
                <a:ext cx="914802" cy="41844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3864499-5181-1B68-AB67-1BBF4D81A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7872" y="1083875"/>
                <a:ext cx="914802" cy="418448"/>
              </a:xfrm>
              <a:prstGeom prst="rect">
                <a:avLst/>
              </a:prstGeom>
              <a:blipFill>
                <a:blip r:embed="rId4"/>
                <a:stretch>
                  <a:fillRect l="-4000" r="-667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F939BB5F-F730-C77E-E799-B94BB37D4454}"/>
              </a:ext>
            </a:extLst>
          </p:cNvPr>
          <p:cNvSpPr txBox="1"/>
          <p:nvPr/>
        </p:nvSpPr>
        <p:spPr>
          <a:xfrm>
            <a:off x="301728" y="2604930"/>
            <a:ext cx="3582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32E0B5-B843-75E9-DF2F-E3D9956DC938}"/>
              </a:ext>
            </a:extLst>
          </p:cNvPr>
          <p:cNvSpPr txBox="1"/>
          <p:nvPr/>
        </p:nvSpPr>
        <p:spPr>
          <a:xfrm>
            <a:off x="4605539" y="1097419"/>
            <a:ext cx="1469552" cy="3385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Critical area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2793F4-350E-44B3-7F44-FE32E3EF4125}"/>
              </a:ext>
            </a:extLst>
          </p:cNvPr>
          <p:cNvGrpSpPr/>
          <p:nvPr/>
        </p:nvGrpSpPr>
        <p:grpSpPr>
          <a:xfrm>
            <a:off x="301727" y="1101076"/>
            <a:ext cx="3582878" cy="1372277"/>
            <a:chOff x="8063241" y="1171780"/>
            <a:chExt cx="3582878" cy="137227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BDD7187-8CEA-F641-6C8B-1E1B9D9E02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030" r="3666"/>
            <a:stretch/>
          </p:blipFill>
          <p:spPr>
            <a:xfrm>
              <a:off x="8063241" y="1171781"/>
              <a:ext cx="3582878" cy="1331388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3B48EAC-EBF4-E87E-1EDB-AC2DA0D0C62F}"/>
                </a:ext>
              </a:extLst>
            </p:cNvPr>
            <p:cNvCxnSpPr>
              <a:cxnSpLocks/>
            </p:cNvCxnSpPr>
            <p:nvPr/>
          </p:nvCxnSpPr>
          <p:spPr>
            <a:xfrm>
              <a:off x="9962687" y="1699824"/>
              <a:ext cx="0" cy="2952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B1A8532-F7CA-8047-49F6-D1476236AEC3}"/>
                </a:ext>
              </a:extLst>
            </p:cNvPr>
            <p:cNvSpPr txBox="1"/>
            <p:nvPr/>
          </p:nvSpPr>
          <p:spPr>
            <a:xfrm>
              <a:off x="9578645" y="1963231"/>
              <a:ext cx="9601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critical*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282A4B0B-98E8-0153-06C3-7519B4730B0B}"/>
                    </a:ext>
                  </a:extLst>
                </p:cNvPr>
                <p:cNvSpPr txBox="1"/>
                <p:nvPr/>
              </p:nvSpPr>
              <p:spPr>
                <a:xfrm>
                  <a:off x="8138485" y="1363803"/>
                  <a:ext cx="53078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</m:t>
                        </m:r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F535DCC1-8054-75DA-55BE-C733287042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8485" y="1363803"/>
                  <a:ext cx="530786" cy="246221"/>
                </a:xfrm>
                <a:prstGeom prst="rect">
                  <a:avLst/>
                </a:prstGeom>
                <a:blipFill>
                  <a:blip r:embed="rId6"/>
                  <a:stretch>
                    <a:fillRect l="-8046" r="-1149" b="-243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9B496670-DD06-8F4B-C87A-86AE14D28E06}"/>
                    </a:ext>
                  </a:extLst>
                </p:cNvPr>
                <p:cNvSpPr txBox="1"/>
                <p:nvPr/>
              </p:nvSpPr>
              <p:spPr>
                <a:xfrm>
                  <a:off x="9788838" y="1428554"/>
                  <a:ext cx="821379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60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</m:t>
                        </m:r>
                        <m:sSup>
                          <m:sSup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</m:t>
                        </m:r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7D631BD8-68E5-BB22-936B-59EC5493F3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88838" y="1428554"/>
                  <a:ext cx="821379" cy="246221"/>
                </a:xfrm>
                <a:prstGeom prst="rect">
                  <a:avLst/>
                </a:prstGeom>
                <a:blipFill>
                  <a:blip r:embed="rId7"/>
                  <a:stretch>
                    <a:fillRect l="-5224" b="-27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241D2A-AC38-B92B-F781-DF36D046D796}"/>
                </a:ext>
              </a:extLst>
            </p:cNvPr>
            <p:cNvSpPr/>
            <p:nvPr/>
          </p:nvSpPr>
          <p:spPr>
            <a:xfrm>
              <a:off x="8063242" y="1171780"/>
              <a:ext cx="3582876" cy="137227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59E8D34-7E34-7DB6-ADB2-9AB0E091BAD2}"/>
                  </a:ext>
                </a:extLst>
              </p:cNvPr>
              <p:cNvSpPr txBox="1"/>
              <p:nvPr/>
            </p:nvSpPr>
            <p:spPr>
              <a:xfrm>
                <a:off x="840468" y="2999475"/>
                <a:ext cx="2523139" cy="59067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Sup>
                        <m:sSub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𝑀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59E8D34-7E34-7DB6-ADB2-9AB0E091B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468" y="2999475"/>
                <a:ext cx="2523139" cy="5906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F2763DCC-F045-84B5-EA83-B8A14DB84C79}"/>
              </a:ext>
            </a:extLst>
          </p:cNvPr>
          <p:cNvSpPr txBox="1"/>
          <p:nvPr/>
        </p:nvSpPr>
        <p:spPr>
          <a:xfrm>
            <a:off x="225071" y="3794887"/>
            <a:ext cx="3952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How can we derive this equation?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944D3C-651C-F976-AB5A-53B7B3689596}"/>
              </a:ext>
            </a:extLst>
          </p:cNvPr>
          <p:cNvSpPr txBox="1"/>
          <p:nvPr/>
        </p:nvSpPr>
        <p:spPr>
          <a:xfrm>
            <a:off x="650712" y="4202319"/>
            <a:ext cx="2996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Start with simple definition: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F49950-AD12-93DB-A0BC-4ACA4EC3F5EA}"/>
              </a:ext>
            </a:extLst>
          </p:cNvPr>
          <p:cNvSpPr txBox="1"/>
          <p:nvPr/>
        </p:nvSpPr>
        <p:spPr>
          <a:xfrm>
            <a:off x="4605539" y="1858818"/>
            <a:ext cx="1694010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Critical velocity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F7EBB4F-2437-1C71-30D2-86B726F66496}"/>
                  </a:ext>
                </a:extLst>
              </p:cNvPr>
              <p:cNvSpPr txBox="1"/>
              <p:nvPr/>
            </p:nvSpPr>
            <p:spPr>
              <a:xfrm>
                <a:off x="8307397" y="1664341"/>
                <a:ext cx="1705852" cy="7275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𝑢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+1 </m:t>
                              </m:r>
                            </m:den>
                          </m:f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𝑀</m:t>
                              </m:r>
                            </m:sub>
                          </m:sSub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F7EBB4F-2437-1C71-30D2-86B726F664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7397" y="1664341"/>
                <a:ext cx="1705852" cy="72750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B69D1A9D-3521-7E99-2977-B2042716B8EE}"/>
              </a:ext>
            </a:extLst>
          </p:cNvPr>
          <p:cNvSpPr txBox="1"/>
          <p:nvPr/>
        </p:nvSpPr>
        <p:spPr>
          <a:xfrm>
            <a:off x="4612995" y="2724991"/>
            <a:ext cx="169401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Critical density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F8156FE-C933-E473-BDEA-7F8172BF319F}"/>
              </a:ext>
            </a:extLst>
          </p:cNvPr>
          <p:cNvSpPr txBox="1"/>
          <p:nvPr/>
        </p:nvSpPr>
        <p:spPr>
          <a:xfrm>
            <a:off x="4478172" y="3164497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Isentropic process</a:t>
            </a:r>
          </a:p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(constant entropy)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A10F779-4D8B-C1EB-6CB6-E0E45FF47384}"/>
                  </a:ext>
                </a:extLst>
              </p:cNvPr>
              <p:cNvSpPr txBox="1"/>
              <p:nvPr/>
            </p:nvSpPr>
            <p:spPr>
              <a:xfrm>
                <a:off x="4784265" y="5363940"/>
                <a:ext cx="1511889" cy="6013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𝜌</m:t>
                                      </m:r>
                                    </m:e>
                                    <m:sup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∗</m:t>
                                      </m:r>
                                    </m:sup>
                                  </m:sSup>
                                </m:num>
                                <m:den>
                                  <m:sSub>
                                    <m:sSubPr>
                                      <m:ctrlP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−1</m:t>
                          </m:r>
                        </m:sup>
                      </m:sSup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p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∗</m:t>
                                  </m:r>
                                </m:sup>
                              </m:sSup>
                            </m:num>
                            <m:den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A10F779-4D8B-C1EB-6CB6-E0E45FF473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4265" y="5363940"/>
                <a:ext cx="1511889" cy="60131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16C0028-05CB-37C7-532D-E14678194F4C}"/>
                  </a:ext>
                </a:extLst>
              </p:cNvPr>
              <p:cNvSpPr txBox="1"/>
              <p:nvPr/>
            </p:nvSpPr>
            <p:spPr>
              <a:xfrm>
                <a:off x="5060911" y="3826279"/>
                <a:ext cx="850746" cy="5229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</m:sup>
                          </m:sSubSup>
                        </m:den>
                      </m:f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𝜌</m:t>
                                  </m:r>
                                </m:e>
                                <m:sup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de-DE" sz="16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16C0028-05CB-37C7-532D-E14678194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0911" y="3826279"/>
                <a:ext cx="850746" cy="5229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5834DFF-0094-4C69-B6B8-7487E6E3B881}"/>
                  </a:ext>
                </a:extLst>
              </p:cNvPr>
              <p:cNvSpPr txBox="1"/>
              <p:nvPr/>
            </p:nvSpPr>
            <p:spPr>
              <a:xfrm>
                <a:off x="4811754" y="4497686"/>
                <a:ext cx="1290481" cy="5318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𝑀</m:t>
                              </m:r>
                            </m:sub>
                          </m:sSub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sup>
                          </m:sSubSup>
                        </m:den>
                      </m:f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𝑀</m:t>
                              </m:r>
                            </m:sub>
                          </m:sSub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𝜌</m:t>
                                  </m:r>
                                </m:e>
                                <m:sup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5834DFF-0094-4C69-B6B8-7487E6E3B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1754" y="4497686"/>
                <a:ext cx="1290481" cy="531812"/>
              </a:xfrm>
              <a:prstGeom prst="rect">
                <a:avLst/>
              </a:prstGeom>
              <a:blipFill>
                <a:blip r:embed="rId12"/>
                <a:stretch>
                  <a:fillRect b="-11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E98C784-AF6D-AFDD-2B74-0C7CD9951B58}"/>
                  </a:ext>
                </a:extLst>
              </p:cNvPr>
              <p:cNvSpPr txBox="1"/>
              <p:nvPr/>
            </p:nvSpPr>
            <p:spPr>
              <a:xfrm>
                <a:off x="6681314" y="4553503"/>
                <a:ext cx="95769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𝜌</m:t>
                      </m:r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𝑅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𝑀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𝑇</m:t>
                      </m:r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E98C784-AF6D-AFDD-2B74-0C7CD9951B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314" y="4553503"/>
                <a:ext cx="957698" cy="246221"/>
              </a:xfrm>
              <a:prstGeom prst="rect">
                <a:avLst/>
              </a:prstGeom>
              <a:blipFill>
                <a:blip r:embed="rId13"/>
                <a:stretch>
                  <a:fillRect l="-4459" r="-3822" b="-2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>
            <a:extLst>
              <a:ext uri="{FF2B5EF4-FFF2-40B4-BE49-F238E27FC236}">
                <a16:creationId xmlns:a16="http://schemas.microsoft.com/office/drawing/2014/main" id="{48F9291C-456D-E1B6-45EE-8CA8731633E3}"/>
              </a:ext>
            </a:extLst>
          </p:cNvPr>
          <p:cNvSpPr txBox="1"/>
          <p:nvPr/>
        </p:nvSpPr>
        <p:spPr>
          <a:xfrm>
            <a:off x="6732361" y="3944659"/>
            <a:ext cx="883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Ideal gas law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FB99C54-3895-8620-1F00-4254DDF9E5E5}"/>
              </a:ext>
            </a:extLst>
          </p:cNvPr>
          <p:cNvGrpSpPr/>
          <p:nvPr/>
        </p:nvGrpSpPr>
        <p:grpSpPr>
          <a:xfrm>
            <a:off x="6208896" y="4057462"/>
            <a:ext cx="297339" cy="680366"/>
            <a:chOff x="9838531" y="2385180"/>
            <a:chExt cx="297339" cy="680366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9667AEC-5F20-D9A1-DBCF-A9E0DB7CB2C6}"/>
                </a:ext>
              </a:extLst>
            </p:cNvPr>
            <p:cNvCxnSpPr/>
            <p:nvPr/>
          </p:nvCxnSpPr>
          <p:spPr>
            <a:xfrm>
              <a:off x="9838531" y="2397900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838E917-1CBF-8DEA-C856-888D0902E648}"/>
                </a:ext>
              </a:extLst>
            </p:cNvPr>
            <p:cNvCxnSpPr/>
            <p:nvPr/>
          </p:nvCxnSpPr>
          <p:spPr>
            <a:xfrm>
              <a:off x="9843770" y="3055302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04E2B56-B23D-19DF-E5E2-4C77FA6A53F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29444" y="2385180"/>
              <a:ext cx="1187" cy="680366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E20EB875-2533-CA2D-ACFD-C5FB8B2A803B}"/>
              </a:ext>
            </a:extLst>
          </p:cNvPr>
          <p:cNvSpPr txBox="1"/>
          <p:nvPr/>
        </p:nvSpPr>
        <p:spPr>
          <a:xfrm>
            <a:off x="9523653" y="3973301"/>
            <a:ext cx="1478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With critical temperature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175B5E1-8D1A-EF03-0A41-D254320C122A}"/>
                  </a:ext>
                </a:extLst>
              </p:cNvPr>
              <p:cNvSpPr txBox="1"/>
              <p:nvPr/>
            </p:nvSpPr>
            <p:spPr>
              <a:xfrm>
                <a:off x="9523653" y="4637868"/>
                <a:ext cx="1478610" cy="5532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+1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175B5E1-8D1A-EF03-0A41-D254320C1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3653" y="4637868"/>
                <a:ext cx="1478610" cy="55322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C0C8B36-A884-08B0-182C-B770E7ED2DBC}"/>
              </a:ext>
            </a:extLst>
          </p:cNvPr>
          <p:cNvCxnSpPr>
            <a:cxnSpLocks/>
          </p:cNvCxnSpPr>
          <p:nvPr/>
        </p:nvCxnSpPr>
        <p:spPr>
          <a:xfrm>
            <a:off x="9409014" y="3590150"/>
            <a:ext cx="0" cy="2074449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088F235-9762-7CF4-5F00-88B8F7B8E183}"/>
                  </a:ext>
                </a:extLst>
              </p:cNvPr>
              <p:cNvSpPr txBox="1"/>
              <p:nvPr/>
            </p:nvSpPr>
            <p:spPr>
              <a:xfrm>
                <a:off x="8307397" y="2549846"/>
                <a:ext cx="2035109" cy="68884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𝑀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  <m:d>
                            <m:d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𝜅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+1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088F235-9762-7CF4-5F00-88B8F7B8E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7397" y="2549846"/>
                <a:ext cx="2035109" cy="68884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83D1FA1-6B8A-F4DB-72E2-6B304888F836}"/>
              </a:ext>
            </a:extLst>
          </p:cNvPr>
          <p:cNvCxnSpPr>
            <a:cxnSpLocks/>
          </p:cNvCxnSpPr>
          <p:nvPr/>
        </p:nvCxnSpPr>
        <p:spPr>
          <a:xfrm flipH="1">
            <a:off x="6437491" y="5664599"/>
            <a:ext cx="736828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660EB21-128E-7CAA-F001-947C287EA82B}"/>
                  </a:ext>
                </a:extLst>
              </p:cNvPr>
              <p:cNvSpPr txBox="1"/>
              <p:nvPr/>
            </p:nvSpPr>
            <p:spPr>
              <a:xfrm>
                <a:off x="7368244" y="5230007"/>
                <a:ext cx="1511183" cy="688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𝑇</m:t>
                                      </m:r>
                                    </m:e>
                                    <m:sup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∗</m:t>
                                      </m:r>
                                    </m:sup>
                                  </m:sSup>
                                </m:num>
                                <m:den>
                                  <m:sSub>
                                    <m:sSubPr>
                                      <m:ctrlP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660EB21-128E-7CAA-F001-947C287EA8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8244" y="5230007"/>
                <a:ext cx="1511183" cy="688843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BF2CBD2-DDA3-8768-4F16-2AF3D8D62523}"/>
              </a:ext>
            </a:extLst>
          </p:cNvPr>
          <p:cNvCxnSpPr>
            <a:cxnSpLocks/>
          </p:cNvCxnSpPr>
          <p:nvPr/>
        </p:nvCxnSpPr>
        <p:spPr>
          <a:xfrm>
            <a:off x="9020175" y="5664599"/>
            <a:ext cx="38883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A9203764-7B9A-8418-9C7F-325D03858660}"/>
              </a:ext>
            </a:extLst>
          </p:cNvPr>
          <p:cNvSpPr txBox="1"/>
          <p:nvPr/>
        </p:nvSpPr>
        <p:spPr>
          <a:xfrm>
            <a:off x="9310263" y="1083875"/>
            <a:ext cx="37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en-US" sz="24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96CCEB6-585A-A2CE-C076-C9CBA102DB7C}"/>
              </a:ext>
            </a:extLst>
          </p:cNvPr>
          <p:cNvSpPr txBox="1"/>
          <p:nvPr/>
        </p:nvSpPr>
        <p:spPr>
          <a:xfrm>
            <a:off x="10076882" y="1797261"/>
            <a:ext cx="37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en-US" sz="24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2A06F2-87A2-0F4F-3149-E31349C269E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3AF04C-70D7-2C6F-BA38-241136408F80}"/>
              </a:ext>
            </a:extLst>
          </p:cNvPr>
          <p:cNvSpPr txBox="1"/>
          <p:nvPr/>
        </p:nvSpPr>
        <p:spPr>
          <a:xfrm>
            <a:off x="650712" y="5084137"/>
            <a:ext cx="29969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Assume: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Ideal gas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Reversible process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Adiabatic process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1D flow</a:t>
            </a:r>
          </a:p>
        </p:txBody>
      </p:sp>
    </p:spTree>
    <p:extLst>
      <p:ext uri="{BB962C8B-B14F-4D97-AF65-F5344CB8AC3E}">
        <p14:creationId xmlns:p14="http://schemas.microsoft.com/office/powerpoint/2010/main" val="261959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42" grpId="0"/>
      <p:bldP spid="43" grpId="0"/>
      <p:bldP spid="47" grpId="0" animBg="1"/>
      <p:bldP spid="49" grpId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3.a) </a:t>
            </a:r>
            <a:r>
              <a:rPr lang="de-DE" dirty="0"/>
              <a:t>Boundary conditions</a:t>
            </a:r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FA25321-2362-3AE3-0E6C-8FDC98C105A1}"/>
              </a:ext>
            </a:extLst>
          </p:cNvPr>
          <p:cNvGrpSpPr/>
          <p:nvPr/>
        </p:nvGrpSpPr>
        <p:grpSpPr>
          <a:xfrm>
            <a:off x="1516881" y="4713331"/>
            <a:ext cx="1368580" cy="256993"/>
            <a:chOff x="1582317" y="5068723"/>
            <a:chExt cx="1368580" cy="25699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76750E-84A2-94D7-34A5-D9E1A1DD9FD2}"/>
                </a:ext>
              </a:extLst>
            </p:cNvPr>
            <p:cNvSpPr/>
            <p:nvPr/>
          </p:nvSpPr>
          <p:spPr>
            <a:xfrm>
              <a:off x="2707207" y="5077170"/>
              <a:ext cx="205582" cy="2485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ECFF498-EA50-2FD8-204F-62C7D6CDE829}"/>
                </a:ext>
              </a:extLst>
            </p:cNvPr>
            <p:cNvSpPr/>
            <p:nvPr/>
          </p:nvSpPr>
          <p:spPr>
            <a:xfrm>
              <a:off x="2507182" y="5077170"/>
              <a:ext cx="200025" cy="24854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272368-727C-410D-8B1C-6DB4EE77CC7C}"/>
                </a:ext>
              </a:extLst>
            </p:cNvPr>
            <p:cNvSpPr/>
            <p:nvPr/>
          </p:nvSpPr>
          <p:spPr>
            <a:xfrm>
              <a:off x="2301601" y="5077170"/>
              <a:ext cx="205581" cy="2485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2ADB51A7-9D18-F79C-A214-48577939C010}"/>
                    </a:ext>
                  </a:extLst>
                </p:cNvPr>
                <p:cNvSpPr txBox="1"/>
                <p:nvPr/>
              </p:nvSpPr>
              <p:spPr>
                <a:xfrm>
                  <a:off x="1582317" y="5068723"/>
                  <a:ext cx="1368580" cy="25699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60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acc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𝑡h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,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E8D6B35F-320A-0AB0-36F6-AA6CA71199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82317" y="5068723"/>
                  <a:ext cx="1368580" cy="256993"/>
                </a:xfrm>
                <a:prstGeom prst="rect">
                  <a:avLst/>
                </a:prstGeom>
                <a:blipFill>
                  <a:blip r:embed="rId3"/>
                  <a:stretch>
                    <a:fillRect l="-1339" b="-2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791032-5EF8-48B2-987A-969FB03DE54A}"/>
                  </a:ext>
                </a:extLst>
              </p:cNvPr>
              <p:cNvSpPr txBox="1"/>
              <p:nvPr/>
            </p:nvSpPr>
            <p:spPr>
              <a:xfrm>
                <a:off x="8297872" y="1083875"/>
                <a:ext cx="914802" cy="41844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8791032-5EF8-48B2-987A-969FB03DE5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7872" y="1083875"/>
                <a:ext cx="914802" cy="418448"/>
              </a:xfrm>
              <a:prstGeom prst="rect">
                <a:avLst/>
              </a:prstGeom>
              <a:blipFill>
                <a:blip r:embed="rId4"/>
                <a:stretch>
                  <a:fillRect l="-4000" r="-667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11C0E9A9-41E8-755A-3458-524C988F67DB}"/>
              </a:ext>
            </a:extLst>
          </p:cNvPr>
          <p:cNvSpPr txBox="1"/>
          <p:nvPr/>
        </p:nvSpPr>
        <p:spPr>
          <a:xfrm>
            <a:off x="301728" y="2604930"/>
            <a:ext cx="3582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844D45-BF99-CF0E-9D54-1778C7119FB4}"/>
              </a:ext>
            </a:extLst>
          </p:cNvPr>
          <p:cNvSpPr txBox="1"/>
          <p:nvPr/>
        </p:nvSpPr>
        <p:spPr>
          <a:xfrm>
            <a:off x="4605539" y="1097419"/>
            <a:ext cx="1469552" cy="3385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Critical area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33F899-1574-2FB1-A26F-7325002E858C}"/>
              </a:ext>
            </a:extLst>
          </p:cNvPr>
          <p:cNvGrpSpPr/>
          <p:nvPr/>
        </p:nvGrpSpPr>
        <p:grpSpPr>
          <a:xfrm>
            <a:off x="301727" y="1101076"/>
            <a:ext cx="3582878" cy="1372277"/>
            <a:chOff x="8063241" y="1171780"/>
            <a:chExt cx="3582878" cy="137227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2CD037C-FE39-71DB-F0F7-E3E0A8D33F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030" r="3666"/>
            <a:stretch/>
          </p:blipFill>
          <p:spPr>
            <a:xfrm>
              <a:off x="8063241" y="1171781"/>
              <a:ext cx="3582878" cy="1331388"/>
            </a:xfrm>
            <a:prstGeom prst="rect">
              <a:avLst/>
            </a:prstGeom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A846E1B-3AA2-B216-90AB-0985A1275A46}"/>
                </a:ext>
              </a:extLst>
            </p:cNvPr>
            <p:cNvCxnSpPr>
              <a:cxnSpLocks/>
            </p:cNvCxnSpPr>
            <p:nvPr/>
          </p:nvCxnSpPr>
          <p:spPr>
            <a:xfrm>
              <a:off x="9962687" y="1699824"/>
              <a:ext cx="0" cy="2952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BA03944-DF13-E261-482F-56DDE7A3D174}"/>
                </a:ext>
              </a:extLst>
            </p:cNvPr>
            <p:cNvSpPr txBox="1"/>
            <p:nvPr/>
          </p:nvSpPr>
          <p:spPr>
            <a:xfrm>
              <a:off x="9578645" y="1963231"/>
              <a:ext cx="9601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critical*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DC3161D8-A327-466C-9253-D24DFAA8B594}"/>
                    </a:ext>
                  </a:extLst>
                </p:cNvPr>
                <p:cNvSpPr txBox="1"/>
                <p:nvPr/>
              </p:nvSpPr>
              <p:spPr>
                <a:xfrm>
                  <a:off x="8138485" y="1363803"/>
                  <a:ext cx="53078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</m:t>
                        </m:r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F535DCC1-8054-75DA-55BE-C733287042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8485" y="1363803"/>
                  <a:ext cx="530786" cy="246221"/>
                </a:xfrm>
                <a:prstGeom prst="rect">
                  <a:avLst/>
                </a:prstGeom>
                <a:blipFill>
                  <a:blip r:embed="rId6"/>
                  <a:stretch>
                    <a:fillRect l="-8046" r="-1149" b="-243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7EA666D-2FF1-2558-437E-52188CFB1976}"/>
                    </a:ext>
                  </a:extLst>
                </p:cNvPr>
                <p:cNvSpPr txBox="1"/>
                <p:nvPr/>
              </p:nvSpPr>
              <p:spPr>
                <a:xfrm>
                  <a:off x="9788838" y="1428554"/>
                  <a:ext cx="821379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60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</m:t>
                        </m:r>
                        <m:sSup>
                          <m:sSup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 </m:t>
                        </m:r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7D631BD8-68E5-BB22-936B-59EC5493F3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88838" y="1428554"/>
                  <a:ext cx="821379" cy="246221"/>
                </a:xfrm>
                <a:prstGeom prst="rect">
                  <a:avLst/>
                </a:prstGeom>
                <a:blipFill>
                  <a:blip r:embed="rId7"/>
                  <a:stretch>
                    <a:fillRect l="-5224" b="-27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BF19E8F-2116-1767-7084-FB2D380482D0}"/>
                </a:ext>
              </a:extLst>
            </p:cNvPr>
            <p:cNvSpPr/>
            <p:nvPr/>
          </p:nvSpPr>
          <p:spPr>
            <a:xfrm>
              <a:off x="8063242" y="1171780"/>
              <a:ext cx="3582876" cy="137227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7D86F30-F3F8-5155-405F-99502F191C05}"/>
                  </a:ext>
                </a:extLst>
              </p:cNvPr>
              <p:cNvSpPr txBox="1"/>
              <p:nvPr/>
            </p:nvSpPr>
            <p:spPr>
              <a:xfrm>
                <a:off x="840468" y="2999475"/>
                <a:ext cx="2523139" cy="59067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Sup>
                        <m:sSub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𝑀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7D86F30-F3F8-5155-405F-99502F191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468" y="2999475"/>
                <a:ext cx="2523139" cy="5906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8448F792-286B-84D0-03FB-732C9BCDD9BF}"/>
              </a:ext>
            </a:extLst>
          </p:cNvPr>
          <p:cNvSpPr txBox="1"/>
          <p:nvPr/>
        </p:nvSpPr>
        <p:spPr>
          <a:xfrm>
            <a:off x="225071" y="3794887"/>
            <a:ext cx="3952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How can we derive this equation?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2BA28A-F395-5F8E-2568-6E5A4ABA0BC7}"/>
              </a:ext>
            </a:extLst>
          </p:cNvPr>
          <p:cNvSpPr txBox="1"/>
          <p:nvPr/>
        </p:nvSpPr>
        <p:spPr>
          <a:xfrm>
            <a:off x="650712" y="4202319"/>
            <a:ext cx="2996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Start with simple definition: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23CB58-0988-0A64-94EE-DF003131B5BE}"/>
              </a:ext>
            </a:extLst>
          </p:cNvPr>
          <p:cNvSpPr txBox="1"/>
          <p:nvPr/>
        </p:nvSpPr>
        <p:spPr>
          <a:xfrm>
            <a:off x="4605539" y="1858818"/>
            <a:ext cx="1694010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Critical velocity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B1BFFD3-E30D-A9F0-3CB9-612726DB8231}"/>
                  </a:ext>
                </a:extLst>
              </p:cNvPr>
              <p:cNvSpPr txBox="1"/>
              <p:nvPr/>
            </p:nvSpPr>
            <p:spPr>
              <a:xfrm>
                <a:off x="8307397" y="1664341"/>
                <a:ext cx="1705852" cy="72750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𝑢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+1 </m:t>
                              </m:r>
                            </m:den>
                          </m:f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𝑀</m:t>
                              </m:r>
                            </m:sub>
                          </m:sSub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B1BFFD3-E30D-A9F0-3CB9-612726DB8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7397" y="1664341"/>
                <a:ext cx="1705852" cy="72750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6A168317-F306-1AEA-5206-0E5097C3DAE9}"/>
              </a:ext>
            </a:extLst>
          </p:cNvPr>
          <p:cNvSpPr txBox="1"/>
          <p:nvPr/>
        </p:nvSpPr>
        <p:spPr>
          <a:xfrm>
            <a:off x="4612995" y="2724991"/>
            <a:ext cx="169401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Critical density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16EF097-6F8F-3612-FC5D-26FDFE043F20}"/>
                  </a:ext>
                </a:extLst>
              </p:cNvPr>
              <p:cNvSpPr txBox="1"/>
              <p:nvPr/>
            </p:nvSpPr>
            <p:spPr>
              <a:xfrm>
                <a:off x="8307397" y="2549846"/>
                <a:ext cx="2035109" cy="68884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𝑀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  <m:d>
                            <m:d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𝜅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+1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𝜅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−1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de-DE" sz="16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16EF097-6F8F-3612-FC5D-26FDFE043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7397" y="2549846"/>
                <a:ext cx="2035109" cy="68884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" name="Group 28">
            <a:extLst>
              <a:ext uri="{FF2B5EF4-FFF2-40B4-BE49-F238E27FC236}">
                <a16:creationId xmlns:a16="http://schemas.microsoft.com/office/drawing/2014/main" id="{7DE38929-BA57-0122-554E-5987104D4E8C}"/>
              </a:ext>
            </a:extLst>
          </p:cNvPr>
          <p:cNvGrpSpPr/>
          <p:nvPr/>
        </p:nvGrpSpPr>
        <p:grpSpPr>
          <a:xfrm>
            <a:off x="5254676" y="3648115"/>
            <a:ext cx="4121385" cy="739241"/>
            <a:chOff x="5059690" y="4032935"/>
            <a:chExt cx="4121385" cy="739241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510D5F3-7C04-B21C-6E7F-68E9074808BA}"/>
                </a:ext>
              </a:extLst>
            </p:cNvPr>
            <p:cNvSpPr/>
            <p:nvPr/>
          </p:nvSpPr>
          <p:spPr>
            <a:xfrm>
              <a:off x="5774065" y="4032935"/>
              <a:ext cx="1541135" cy="73924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FBE0D4B-96C3-2751-A8D1-01AE0807DC19}"/>
                </a:ext>
              </a:extLst>
            </p:cNvPr>
            <p:cNvSpPr/>
            <p:nvPr/>
          </p:nvSpPr>
          <p:spPr>
            <a:xfrm>
              <a:off x="7405837" y="4032935"/>
              <a:ext cx="1242863" cy="73924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2EA9012-6B26-1153-D166-504C8D313ED3}"/>
                </a:ext>
              </a:extLst>
            </p:cNvPr>
            <p:cNvSpPr/>
            <p:nvPr/>
          </p:nvSpPr>
          <p:spPr>
            <a:xfrm>
              <a:off x="8736223" y="4032935"/>
              <a:ext cx="422217" cy="73924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12E0259A-7E2A-F9DC-3962-C1E3B574FEB5}"/>
                    </a:ext>
                  </a:extLst>
                </p:cNvPr>
                <p:cNvSpPr txBox="1"/>
                <p:nvPr/>
              </p:nvSpPr>
              <p:spPr>
                <a:xfrm>
                  <a:off x="5059690" y="4032935"/>
                  <a:ext cx="4121385" cy="73924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̇"/>
                                    <m:ctrlPr>
                                      <a:rPr lang="de-DE" sz="1600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600" i="1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𝑚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𝑡h</m:t>
                                </m:r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,</m:t>
                                </m:r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𝑀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</m:den>
                            </m:f>
                            <m:d>
                              <m:d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𝜅</m:t>
                                    </m:r>
                                    <m:r>
                                      <a:rPr lang="de-DE" sz="1600" b="0" i="1" smtClean="0">
                                        <a:latin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+1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f>
                              <m:f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𝜅</m:t>
                                </m:r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−1</m:t>
                                </m:r>
                              </m:den>
                            </m:f>
                          </m:sup>
                        </m:sSup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⋅</m:t>
                        </m:r>
                        <m:rad>
                          <m:radPr>
                            <m:degHide m:val="on"/>
                            <m:ctrlPr>
                              <a:rPr lang="de-DE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𝜅</m:t>
                                </m:r>
                              </m:num>
                              <m:den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𝜅</m:t>
                                </m:r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+1 </m:t>
                                </m:r>
                              </m:den>
                            </m:f>
                            <m:sSub>
                              <m:sSub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𝑀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de-DE" sz="1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rad>
                        <m:r>
                          <a:rPr lang="de-DE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⋅</m:t>
                        </m:r>
                        <m:f>
                          <m:f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4</m:t>
                            </m:r>
                          </m:den>
                        </m:f>
                        <m:sSup>
                          <m:sSupPr>
                            <m:ctrlP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de-DE" sz="1600" b="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00EDEE03-BCA2-ABA7-9826-C1D8FE77AD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59690" y="4032935"/>
                  <a:ext cx="4121385" cy="73924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5B7F04C-0014-023B-B981-5C5DFC22B8B9}"/>
                  </a:ext>
                </a:extLst>
              </p:cNvPr>
              <p:cNvSpPr txBox="1"/>
              <p:nvPr/>
            </p:nvSpPr>
            <p:spPr>
              <a:xfrm>
                <a:off x="5236100" y="4730359"/>
                <a:ext cx="3503203" cy="9579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sz="160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sz="16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𝜅</m:t>
                                      </m:r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+1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𝜅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𝜅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−1</m:t>
                                  </m:r>
                                </m:den>
                              </m:f>
                            </m:sup>
                          </m:sSup>
                        </m:e>
                      </m:rad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𝑀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5B7F04C-0014-023B-B981-5C5DFC22B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6100" y="4730359"/>
                <a:ext cx="3503203" cy="95795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31F76BD-433F-A999-9C4E-C6FE9FBF5F43}"/>
                  </a:ext>
                </a:extLst>
              </p:cNvPr>
              <p:cNvSpPr txBox="1"/>
              <p:nvPr/>
            </p:nvSpPr>
            <p:spPr>
              <a:xfrm>
                <a:off x="6477125" y="5966744"/>
                <a:ext cx="419084" cy="27725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de-DE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31F76BD-433F-A999-9C4E-C6FE9FBF5F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7125" y="5966744"/>
                <a:ext cx="419084" cy="277255"/>
              </a:xfrm>
              <a:prstGeom prst="rect">
                <a:avLst/>
              </a:prstGeom>
              <a:blipFill>
                <a:blip r:embed="rId13"/>
                <a:stretch>
                  <a:fillRect b="-18750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ight Brace 35">
            <a:extLst>
              <a:ext uri="{FF2B5EF4-FFF2-40B4-BE49-F238E27FC236}">
                <a16:creationId xmlns:a16="http://schemas.microsoft.com/office/drawing/2014/main" id="{4E77B719-D65D-799E-3043-263177F34AD0}"/>
              </a:ext>
            </a:extLst>
          </p:cNvPr>
          <p:cNvSpPr/>
          <p:nvPr/>
        </p:nvSpPr>
        <p:spPr>
          <a:xfrm rot="5400000">
            <a:off x="6615401" y="5087133"/>
            <a:ext cx="142533" cy="1404000"/>
          </a:xfrm>
          <a:prstGeom prst="righ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79691F8-B1F8-EE0B-C849-45BAB38B6104}"/>
              </a:ext>
            </a:extLst>
          </p:cNvPr>
          <p:cNvGrpSpPr/>
          <p:nvPr/>
        </p:nvGrpSpPr>
        <p:grpSpPr>
          <a:xfrm>
            <a:off x="9615621" y="4017735"/>
            <a:ext cx="301375" cy="1320283"/>
            <a:chOff x="9838531" y="2385180"/>
            <a:chExt cx="301375" cy="1320283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BB25197-6D67-4B0A-52CE-523780E45114}"/>
                </a:ext>
              </a:extLst>
            </p:cNvPr>
            <p:cNvCxnSpPr/>
            <p:nvPr/>
          </p:nvCxnSpPr>
          <p:spPr>
            <a:xfrm>
              <a:off x="9838531" y="2397900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77D068C-594F-EF43-797F-0A515779C17A}"/>
                </a:ext>
              </a:extLst>
            </p:cNvPr>
            <p:cNvCxnSpPr/>
            <p:nvPr/>
          </p:nvCxnSpPr>
          <p:spPr>
            <a:xfrm>
              <a:off x="9843770" y="3704895"/>
              <a:ext cx="292100" cy="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EA8BDC1-2B7D-448E-4468-BC73937D30D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129444" y="2385180"/>
              <a:ext cx="10462" cy="1320283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11C10ECB-A042-AC3B-811F-5D6116B249EC}"/>
              </a:ext>
            </a:extLst>
          </p:cNvPr>
          <p:cNvSpPr txBox="1"/>
          <p:nvPr/>
        </p:nvSpPr>
        <p:spPr>
          <a:xfrm>
            <a:off x="9962389" y="4484213"/>
            <a:ext cx="1478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Rearranging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872F6D0-68E8-920B-F31A-2BE0D8FBD6F4}"/>
              </a:ext>
            </a:extLst>
          </p:cNvPr>
          <p:cNvSpPr txBox="1"/>
          <p:nvPr/>
        </p:nvSpPr>
        <p:spPr>
          <a:xfrm>
            <a:off x="9310263" y="1083875"/>
            <a:ext cx="37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en-US" sz="24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C23B483-37DC-AA55-D9F2-B6E2F1DE6B57}"/>
              </a:ext>
            </a:extLst>
          </p:cNvPr>
          <p:cNvSpPr txBox="1"/>
          <p:nvPr/>
        </p:nvSpPr>
        <p:spPr>
          <a:xfrm>
            <a:off x="10469259" y="2659917"/>
            <a:ext cx="37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D310ECC-25A4-6089-3470-A87B17ECD284}"/>
              </a:ext>
            </a:extLst>
          </p:cNvPr>
          <p:cNvSpPr txBox="1"/>
          <p:nvPr/>
        </p:nvSpPr>
        <p:spPr>
          <a:xfrm>
            <a:off x="10076882" y="1797261"/>
            <a:ext cx="37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en-US" sz="24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Slide Number Placeholder 44">
            <a:extLst>
              <a:ext uri="{FF2B5EF4-FFF2-40B4-BE49-F238E27FC236}">
                <a16:creationId xmlns:a16="http://schemas.microsoft.com/office/drawing/2014/main" id="{FFC6293C-3B66-B8E5-46EE-86FAB31D67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34F127-C053-1005-6354-88388EDC1125}"/>
              </a:ext>
            </a:extLst>
          </p:cNvPr>
          <p:cNvSpPr txBox="1"/>
          <p:nvPr/>
        </p:nvSpPr>
        <p:spPr>
          <a:xfrm>
            <a:off x="650712" y="5084137"/>
            <a:ext cx="29969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Assume: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Ideal gas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Reversible process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Adiabatic process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1D flow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00E83C0-BFCB-311C-FCA9-D13212F60079}"/>
              </a:ext>
            </a:extLst>
          </p:cNvPr>
          <p:cNvGrpSpPr/>
          <p:nvPr/>
        </p:nvGrpSpPr>
        <p:grpSpPr>
          <a:xfrm>
            <a:off x="9853694" y="5247055"/>
            <a:ext cx="1836920" cy="1084155"/>
            <a:chOff x="8402723" y="2474761"/>
            <a:chExt cx="1836920" cy="1084155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FC5928A-30DA-271E-2B74-479FA89D7765}"/>
                </a:ext>
              </a:extLst>
            </p:cNvPr>
            <p:cNvSpPr txBox="1"/>
            <p:nvPr/>
          </p:nvSpPr>
          <p:spPr>
            <a:xfrm>
              <a:off x="8733651" y="2474761"/>
              <a:ext cx="15059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ISO 9300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B2967FCB-5B6A-E168-99F6-10DF1FEF2A9B}"/>
                </a:ext>
              </a:extLst>
            </p:cNvPr>
            <p:cNvGrpSpPr/>
            <p:nvPr/>
          </p:nvGrpSpPr>
          <p:grpSpPr>
            <a:xfrm>
              <a:off x="8402723" y="2790697"/>
              <a:ext cx="1830238" cy="768219"/>
              <a:chOff x="8493258" y="2790698"/>
              <a:chExt cx="1830238" cy="768219"/>
            </a:xfrm>
          </p:grpSpPr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B6D156E5-2044-E82A-1C11-BC7C36C5121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/>
              <a:srcRect t="82023" r="55791"/>
              <a:stretch/>
            </p:blipFill>
            <p:spPr>
              <a:xfrm>
                <a:off x="8493258" y="2790698"/>
                <a:ext cx="1830238" cy="767933"/>
              </a:xfrm>
              <a:prstGeom prst="rect">
                <a:avLst/>
              </a:prstGeom>
            </p:spPr>
          </p:pic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39A99B94-3D34-28CB-F566-B8970CF82A1F}"/>
                  </a:ext>
                </a:extLst>
              </p:cNvPr>
              <p:cNvSpPr/>
              <p:nvPr/>
            </p:nvSpPr>
            <p:spPr>
              <a:xfrm>
                <a:off x="8824186" y="2858361"/>
                <a:ext cx="1499309" cy="70055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38BAEC7-B57B-E5F5-DD81-8A691DD7BCD3}"/>
              </a:ext>
            </a:extLst>
          </p:cNvPr>
          <p:cNvCxnSpPr>
            <a:cxnSpLocks/>
            <a:endCxn id="35" idx="3"/>
          </p:cNvCxnSpPr>
          <p:nvPr/>
        </p:nvCxnSpPr>
        <p:spPr>
          <a:xfrm flipH="1">
            <a:off x="6896209" y="6105372"/>
            <a:ext cx="3288413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335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3.a) </a:t>
            </a:r>
            <a:r>
              <a:rPr lang="de-DE" dirty="0"/>
              <a:t>Boundary conditions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24A180-8AC0-4E60-B67E-70FE0A68438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22</a:t>
            </a:fld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4C17DB6-E022-AF3B-12EC-714E870DEC6D}"/>
                  </a:ext>
                </a:extLst>
              </p:cNvPr>
              <p:cNvSpPr txBox="1"/>
              <p:nvPr/>
            </p:nvSpPr>
            <p:spPr>
              <a:xfrm>
                <a:off x="1137649" y="2229027"/>
                <a:ext cx="1807033" cy="568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𝑅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𝑒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𝑛𝑡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𝑡h</m:t>
                              </m:r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,</m:t>
                              </m:r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4C17DB6-E022-AF3B-12EC-714E870DEC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7649" y="2229027"/>
                <a:ext cx="1807033" cy="56855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F1FF3B7-2F90-E015-F325-26F70D20B7B1}"/>
                  </a:ext>
                </a:extLst>
              </p:cNvPr>
              <p:cNvSpPr txBox="1"/>
              <p:nvPr/>
            </p:nvSpPr>
            <p:spPr>
              <a:xfrm>
                <a:off x="7798225" y="1974502"/>
                <a:ext cx="3335272" cy="107760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𝜅</m:t>
                                      </m:r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+1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f>
                                <m:f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𝜅</m:t>
                                  </m:r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𝜅</m:t>
                                  </m:r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−1</m:t>
                                  </m:r>
                                </m:den>
                              </m:f>
                            </m:sup>
                          </m:sSup>
                        </m:e>
                      </m:rad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≈0.68473</m:t>
                      </m:r>
                    </m:oMath>
                  </m:oMathPara>
                </a14:m>
                <a:endParaRPr lang="en-US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F1FF3B7-2F90-E015-F325-26F70D20B7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8225" y="1974502"/>
                <a:ext cx="3335272" cy="1077603"/>
              </a:xfrm>
              <a:prstGeom prst="rect">
                <a:avLst/>
              </a:prstGeom>
              <a:blipFill>
                <a:blip r:embed="rId3"/>
                <a:stretch>
                  <a:fillRect b="-5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65A2E66-36FD-6E8E-C3BB-91D637930DF6}"/>
                  </a:ext>
                </a:extLst>
              </p:cNvPr>
              <p:cNvSpPr txBox="1"/>
              <p:nvPr/>
            </p:nvSpPr>
            <p:spPr>
              <a:xfrm>
                <a:off x="4056217" y="2229027"/>
                <a:ext cx="2770822" cy="8189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bSup>
                        <m:sSub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𝜋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d>
                                <m:d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𝑅</m:t>
                                      </m:r>
                                    </m:num>
                                    <m:den>
                                      <m:r>
                                        <a:rPr lang="de-DE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𝑀</m:t>
                                      </m:r>
                                    </m:den>
                                  </m:f>
                                </m:e>
                              </m:d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65A2E66-36FD-6E8E-C3BB-91D637930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6217" y="2229027"/>
                <a:ext cx="2770822" cy="8189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31F977E2-5D7D-CD55-E710-58028B956D2D}"/>
              </a:ext>
            </a:extLst>
          </p:cNvPr>
          <p:cNvSpPr txBox="1"/>
          <p:nvPr/>
        </p:nvSpPr>
        <p:spPr>
          <a:xfrm>
            <a:off x="304536" y="1010347"/>
            <a:ext cx="449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Estimation of throat Reynolds number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4CE74D-CBE3-BE5C-4CAC-321BA569F892}"/>
              </a:ext>
            </a:extLst>
          </p:cNvPr>
          <p:cNvSpPr txBox="1"/>
          <p:nvPr/>
        </p:nvSpPr>
        <p:spPr>
          <a:xfrm>
            <a:off x="424731" y="1567727"/>
            <a:ext cx="3232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Throat Reynolds number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1601F9-B6C4-1D59-3127-9B9E5FA42E19}"/>
              </a:ext>
            </a:extLst>
          </p:cNvPr>
          <p:cNvSpPr txBox="1"/>
          <p:nvPr/>
        </p:nvSpPr>
        <p:spPr>
          <a:xfrm>
            <a:off x="4120506" y="1563829"/>
            <a:ext cx="2642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Ideal mass flow rate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2887F9-02CB-0F72-66C5-DC375F906CE7}"/>
              </a:ext>
            </a:extLst>
          </p:cNvPr>
          <p:cNvSpPr txBox="1"/>
          <p:nvPr/>
        </p:nvSpPr>
        <p:spPr>
          <a:xfrm>
            <a:off x="7452834" y="1563829"/>
            <a:ext cx="2910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Ideal critical flow factor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910A7DE-8779-E8C8-B57C-C2C4F8981ACB}"/>
                  </a:ext>
                </a:extLst>
              </p:cNvPr>
              <p:cNvSpPr txBox="1"/>
              <p:nvPr/>
            </p:nvSpPr>
            <p:spPr>
              <a:xfrm>
                <a:off x="2044938" y="4275398"/>
                <a:ext cx="4151136" cy="98026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→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𝑅</m:t>
                      </m:r>
                      <m:sSub>
                        <m:sSub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𝑒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𝑛𝑡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bSup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  <m:rad>
                            <m:radPr>
                              <m:degHide m:val="on"/>
                              <m:ctrlPr>
                                <a:rPr lang="de-DE" sz="20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de-DE" sz="20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20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  <m:sSub>
                                    <m:sSubPr>
                                      <m:ctrlPr>
                                        <a:rPr lang="de-DE" sz="20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20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de-DE" sz="20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de-DE" sz="20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𝑀</m:t>
                                  </m:r>
                                </m:den>
                              </m:f>
                            </m:e>
                          </m:rad>
                        </m:den>
                      </m:f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≈1.326⋅</m:t>
                      </m:r>
                      <m:sSup>
                        <m:sSup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</m:t>
                          </m:r>
                        </m:e>
                        <m:sup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910A7DE-8779-E8C8-B57C-C2C4F8981A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4938" y="4275398"/>
                <a:ext cx="4151136" cy="9802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40D4B74-5BF3-B4DD-595D-7809BB010084}"/>
                  </a:ext>
                </a:extLst>
              </p:cNvPr>
              <p:cNvSpPr txBox="1"/>
              <p:nvPr/>
            </p:nvSpPr>
            <p:spPr>
              <a:xfrm>
                <a:off x="8141614" y="3919720"/>
                <a:ext cx="323216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=9.2823⋅</m:t>
                      </m:r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−6</m:t>
                          </m:r>
                        </m:sup>
                      </m:s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Pa</m:t>
                      </m:r>
                      <m: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s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40D4B74-5BF3-B4DD-595D-7809BB0100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1614" y="3919720"/>
                <a:ext cx="3232167" cy="276999"/>
              </a:xfrm>
              <a:prstGeom prst="rect">
                <a:avLst/>
              </a:prstGeom>
              <a:blipFill>
                <a:blip r:embed="rId6"/>
                <a:stretch>
                  <a:fillRect l="-1132" t="-2222" r="-377" b="-2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533C22B-BA3B-0B86-4660-B2981AEB61AD}"/>
                  </a:ext>
                </a:extLst>
              </p:cNvPr>
              <p:cNvSpPr txBox="1"/>
              <p:nvPr/>
            </p:nvSpPr>
            <p:spPr>
              <a:xfrm>
                <a:off x="8119428" y="4737126"/>
                <a:ext cx="2154756" cy="5185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𝑅</m:t>
                      </m:r>
                      <m:r>
                        <a:rPr lang="de-DE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=8.3144626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J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molK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533C22B-BA3B-0B86-4660-B2981AEB61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9428" y="4737126"/>
                <a:ext cx="2154756" cy="51854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E1BC38B-C2AA-42A9-D1E7-A9C3F2540CB4}"/>
                  </a:ext>
                </a:extLst>
              </p:cNvPr>
              <p:cNvSpPr txBox="1"/>
              <p:nvPr/>
            </p:nvSpPr>
            <p:spPr>
              <a:xfrm>
                <a:off x="8141614" y="5691550"/>
                <a:ext cx="1929246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𝑀</m:t>
                      </m:r>
                      <m:r>
                        <a:rPr lang="de-DE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0.002016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kg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mol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E1BC38B-C2AA-42A9-D1E7-A9C3F2540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1614" y="5691550"/>
                <a:ext cx="1929246" cy="52597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>
            <a:extLst>
              <a:ext uri="{FF2B5EF4-FFF2-40B4-BE49-F238E27FC236}">
                <a16:creationId xmlns:a16="http://schemas.microsoft.com/office/drawing/2014/main" id="{491A82E1-5F01-D050-6DA8-85ECE426D9FD}"/>
              </a:ext>
            </a:extLst>
          </p:cNvPr>
          <p:cNvSpPr txBox="1"/>
          <p:nvPr/>
        </p:nvSpPr>
        <p:spPr>
          <a:xfrm>
            <a:off x="8079347" y="3389307"/>
            <a:ext cx="3564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Dynamic viscosity (REFPROP):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7E54A8E-0D7E-3430-EFAB-6A5B79064241}"/>
              </a:ext>
            </a:extLst>
          </p:cNvPr>
          <p:cNvSpPr txBox="1"/>
          <p:nvPr/>
        </p:nvSpPr>
        <p:spPr>
          <a:xfrm>
            <a:off x="8079347" y="4346583"/>
            <a:ext cx="337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Universal gas constant: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AC47521-216C-C9A9-6CCF-2241FF2309C2}"/>
              </a:ext>
            </a:extLst>
          </p:cNvPr>
          <p:cNvSpPr txBox="1"/>
          <p:nvPr/>
        </p:nvSpPr>
        <p:spPr>
          <a:xfrm>
            <a:off x="8079346" y="5350542"/>
            <a:ext cx="3372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Molar mass: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D07E4F9-EE5C-CE37-A672-B9E217CD8F60}"/>
              </a:ext>
            </a:extLst>
          </p:cNvPr>
          <p:cNvCxnSpPr>
            <a:cxnSpLocks/>
          </p:cNvCxnSpPr>
          <p:nvPr/>
        </p:nvCxnSpPr>
        <p:spPr>
          <a:xfrm>
            <a:off x="7933144" y="3389307"/>
            <a:ext cx="0" cy="2833502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BC2DDB2-24C7-76F6-5A10-8DED3C14DCB0}"/>
                  </a:ext>
                </a:extLst>
              </p:cNvPr>
              <p:cNvSpPr txBox="1"/>
              <p:nvPr/>
            </p:nvSpPr>
            <p:spPr>
              <a:xfrm>
                <a:off x="10458501" y="1609995"/>
                <a:ext cx="99367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𝜅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=1.4)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BC2DDB2-24C7-76F6-5A10-8DED3C14D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58501" y="1609995"/>
                <a:ext cx="993670" cy="276999"/>
              </a:xfrm>
              <a:prstGeom prst="rect">
                <a:avLst/>
              </a:prstGeom>
              <a:blipFill>
                <a:blip r:embed="rId9"/>
                <a:stretch>
                  <a:fillRect l="-7362" r="-7975" b="-34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DBBFEA1B-2992-4FEC-E7A9-1AEB6E32ECB6}"/>
              </a:ext>
            </a:extLst>
          </p:cNvPr>
          <p:cNvSpPr txBox="1"/>
          <p:nvPr/>
        </p:nvSpPr>
        <p:spPr>
          <a:xfrm>
            <a:off x="1313957" y="5641396"/>
            <a:ext cx="5613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Let‘s set the boundary conditions in OpenFOAM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76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  <p:bldP spid="27" grpId="0"/>
      <p:bldP spid="30" grpId="0"/>
      <p:bldP spid="31" grpId="0" animBg="1"/>
      <p:bldP spid="33" grpId="0"/>
      <p:bldP spid="34" grpId="0"/>
      <p:bldP spid="35" grpId="0"/>
      <p:bldP spid="37" grpId="0"/>
      <p:bldP spid="38" grpId="0"/>
      <p:bldP spid="39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3.a) </a:t>
            </a:r>
            <a:r>
              <a:rPr lang="de-DE" dirty="0"/>
              <a:t>Boundary conditions</a:t>
            </a:r>
            <a:endParaRPr lang="en-GB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6C76FCA-FE5D-F085-FFC2-33606DA60AE9}"/>
              </a:ext>
            </a:extLst>
          </p:cNvPr>
          <p:cNvGrpSpPr/>
          <p:nvPr/>
        </p:nvGrpSpPr>
        <p:grpSpPr>
          <a:xfrm>
            <a:off x="703972" y="1222221"/>
            <a:ext cx="2520000" cy="4897924"/>
            <a:chOff x="2119449" y="1276539"/>
            <a:chExt cx="2520000" cy="4897924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B5196BE-1977-DBFA-605C-4ADD9267943E}"/>
                </a:ext>
              </a:extLst>
            </p:cNvPr>
            <p:cNvGrpSpPr/>
            <p:nvPr/>
          </p:nvGrpSpPr>
          <p:grpSpPr>
            <a:xfrm>
              <a:off x="2255302" y="1317920"/>
              <a:ext cx="2209466" cy="4782739"/>
              <a:chOff x="2255302" y="1317920"/>
              <a:chExt cx="2209466" cy="4782739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0ED00E3E-06B9-874B-6807-9F234E6AFA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55302" y="1780659"/>
                <a:ext cx="2209466" cy="4320000"/>
              </a:xfrm>
              <a:prstGeom prst="rect">
                <a:avLst/>
              </a:prstGeom>
            </p:spPr>
          </p:pic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19F141C-DDF8-E7A7-DF3B-AF5F9AD91F3A}"/>
                  </a:ext>
                </a:extLst>
              </p:cNvPr>
              <p:cNvSpPr txBox="1"/>
              <p:nvPr/>
            </p:nvSpPr>
            <p:spPr>
              <a:xfrm>
                <a:off x="2567232" y="1317920"/>
                <a:ext cx="15856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Pressure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41DCF0-101A-9E69-0344-9F1D9678195F}"/>
                </a:ext>
              </a:extLst>
            </p:cNvPr>
            <p:cNvSpPr/>
            <p:nvPr/>
          </p:nvSpPr>
          <p:spPr>
            <a:xfrm>
              <a:off x="2119449" y="1276539"/>
              <a:ext cx="2520000" cy="48979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4B64A91-3910-EEF7-3FF1-B5023D62A7E1}"/>
              </a:ext>
            </a:extLst>
          </p:cNvPr>
          <p:cNvGrpSpPr/>
          <p:nvPr/>
        </p:nvGrpSpPr>
        <p:grpSpPr>
          <a:xfrm>
            <a:off x="4014733" y="1019647"/>
            <a:ext cx="6681679" cy="1497613"/>
            <a:chOff x="5677730" y="1282805"/>
            <a:chExt cx="6681679" cy="149761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DB6EE32-C6A2-3D21-ADD4-B5568D11BB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12500" b="95909"/>
            <a:stretch/>
          </p:blipFill>
          <p:spPr>
            <a:xfrm>
              <a:off x="5677730" y="1889888"/>
              <a:ext cx="4320000" cy="39497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8BA3657-020B-391E-60B2-F9B4DC19B7DE}"/>
                </a:ext>
              </a:extLst>
            </p:cNvPr>
            <p:cNvSpPr txBox="1"/>
            <p:nvPr/>
          </p:nvSpPr>
          <p:spPr>
            <a:xfrm>
              <a:off x="6387141" y="1307421"/>
              <a:ext cx="9509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Mass [kg]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EAE5A8A-4FFF-CA73-01EB-CAAFD1FDF057}"/>
                </a:ext>
              </a:extLst>
            </p:cNvPr>
            <p:cNvSpPr txBox="1"/>
            <p:nvPr/>
          </p:nvSpPr>
          <p:spPr>
            <a:xfrm>
              <a:off x="7052464" y="2472641"/>
              <a:ext cx="10294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Length [m]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23FDF6C-DF20-A17E-F3EC-66E3A23D9B6C}"/>
                </a:ext>
              </a:extLst>
            </p:cNvPr>
            <p:cNvSpPr txBox="1"/>
            <p:nvPr/>
          </p:nvSpPr>
          <p:spPr>
            <a:xfrm>
              <a:off x="7668524" y="1305116"/>
              <a:ext cx="8143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Time [s]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DDDDC36-2D06-91B8-42A4-7D6656D57162}"/>
                </a:ext>
              </a:extLst>
            </p:cNvPr>
            <p:cNvSpPr txBox="1"/>
            <p:nvPr/>
          </p:nvSpPr>
          <p:spPr>
            <a:xfrm>
              <a:off x="8193732" y="2472640"/>
              <a:ext cx="14568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Temperature [K]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BAC3072-00CD-F35D-5154-1F831CC98B0B}"/>
                </a:ext>
              </a:extLst>
            </p:cNvPr>
            <p:cNvSpPr txBox="1"/>
            <p:nvPr/>
          </p:nvSpPr>
          <p:spPr>
            <a:xfrm>
              <a:off x="8813396" y="1282805"/>
              <a:ext cx="1289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Quantity [mol]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BA71999-6FC2-9DB9-58C6-5BC9AA53145D}"/>
                </a:ext>
              </a:extLst>
            </p:cNvPr>
            <p:cNvSpPr txBox="1"/>
            <p:nvPr/>
          </p:nvSpPr>
          <p:spPr>
            <a:xfrm>
              <a:off x="9828588" y="2472640"/>
              <a:ext cx="10502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Current [A]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9DE1D36-582B-0BC1-2F95-4BCF1C4FA4B3}"/>
                </a:ext>
              </a:extLst>
            </p:cNvPr>
            <p:cNvSpPr txBox="1"/>
            <p:nvPr/>
          </p:nvSpPr>
          <p:spPr>
            <a:xfrm>
              <a:off x="10353732" y="1310350"/>
              <a:ext cx="20056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Luminous intensity [cd]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D33ECB2-18C9-9704-093E-D42F44A76F9F}"/>
                </a:ext>
              </a:extLst>
            </p:cNvPr>
            <p:cNvCxnSpPr>
              <a:stCxn id="8" idx="2"/>
            </p:cNvCxnSpPr>
            <p:nvPr/>
          </p:nvCxnSpPr>
          <p:spPr>
            <a:xfrm>
              <a:off x="6862592" y="1615198"/>
              <a:ext cx="805932" cy="274690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B379DEA-D062-18D4-A15B-FE9216F6A473}"/>
                </a:ext>
              </a:extLst>
            </p:cNvPr>
            <p:cNvCxnSpPr>
              <a:cxnSpLocks/>
              <a:stCxn id="11" idx="2"/>
            </p:cNvCxnSpPr>
            <p:nvPr/>
          </p:nvCxnSpPr>
          <p:spPr>
            <a:xfrm>
              <a:off x="8075719" y="1612893"/>
              <a:ext cx="299528" cy="274690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E49DF69-7579-A05B-15DD-BCC7A16A1E50}"/>
                </a:ext>
              </a:extLst>
            </p:cNvPr>
            <p:cNvCxnSpPr>
              <a:cxnSpLocks/>
              <a:stCxn id="18" idx="2"/>
            </p:cNvCxnSpPr>
            <p:nvPr/>
          </p:nvCxnSpPr>
          <p:spPr>
            <a:xfrm flipH="1">
              <a:off x="8991982" y="1590582"/>
              <a:ext cx="465982" cy="308648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5FBE936-A3B9-1968-FB9A-3799F3A87438}"/>
                </a:ext>
              </a:extLst>
            </p:cNvPr>
            <p:cNvCxnSpPr>
              <a:cxnSpLocks/>
              <a:stCxn id="33" idx="1"/>
            </p:cNvCxnSpPr>
            <p:nvPr/>
          </p:nvCxnSpPr>
          <p:spPr>
            <a:xfrm flipH="1">
              <a:off x="9478557" y="1464239"/>
              <a:ext cx="875175" cy="464874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99AB904B-C25B-D956-663C-0583B9F6339C}"/>
                </a:ext>
              </a:extLst>
            </p:cNvPr>
            <p:cNvCxnSpPr>
              <a:cxnSpLocks/>
              <a:stCxn id="10" idx="0"/>
            </p:cNvCxnSpPr>
            <p:nvPr/>
          </p:nvCxnSpPr>
          <p:spPr>
            <a:xfrm flipV="1">
              <a:off x="7567189" y="2163574"/>
              <a:ext cx="476880" cy="309067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419B98F-190F-62EA-EC0A-EC280718FB42}"/>
                </a:ext>
              </a:extLst>
            </p:cNvPr>
            <p:cNvCxnSpPr>
              <a:cxnSpLocks/>
              <a:stCxn id="15" idx="0"/>
            </p:cNvCxnSpPr>
            <p:nvPr/>
          </p:nvCxnSpPr>
          <p:spPr>
            <a:xfrm flipH="1" flipV="1">
              <a:off x="8727541" y="2195360"/>
              <a:ext cx="194596" cy="277280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FC7B1D9-F1EA-3B60-64AB-40C1E370B3BE}"/>
                </a:ext>
              </a:extLst>
            </p:cNvPr>
            <p:cNvCxnSpPr>
              <a:cxnSpLocks/>
              <a:stCxn id="21" idx="0"/>
            </p:cNvCxnSpPr>
            <p:nvPr/>
          </p:nvCxnSpPr>
          <p:spPr>
            <a:xfrm flipH="1" flipV="1">
              <a:off x="9224973" y="2219976"/>
              <a:ext cx="1128759" cy="252664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9ABD29D-CBE6-CF66-08AD-FA38AA002E2D}"/>
                </a:ext>
              </a:extLst>
            </p:cNvPr>
            <p:cNvSpPr txBox="1"/>
            <p:nvPr/>
          </p:nvSpPr>
          <p:spPr>
            <a:xfrm>
              <a:off x="9753272" y="1910349"/>
              <a:ext cx="16690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= Pascal [kgm</a:t>
              </a:r>
              <a:r>
                <a:rPr lang="en-US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US" sz="14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]</a:t>
              </a: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C152442F-86E7-D32F-3D84-B422A0DC953A}"/>
              </a:ext>
            </a:extLst>
          </p:cNvPr>
          <p:cNvSpPr txBox="1"/>
          <p:nvPr/>
        </p:nvSpPr>
        <p:spPr>
          <a:xfrm>
            <a:off x="4474363" y="3247168"/>
            <a:ext cx="40286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 Initial distribution inside of the nozzle (200 bar)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DAF39EE-9E3A-63AF-05E4-50EABBCD3126}"/>
              </a:ext>
            </a:extLst>
          </p:cNvPr>
          <p:cNvSpPr txBox="1"/>
          <p:nvPr/>
        </p:nvSpPr>
        <p:spPr>
          <a:xfrm>
            <a:off x="4489452" y="4173570"/>
            <a:ext cx="40492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= Actual boundary conditions for each patch face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038468A9-ECED-1337-6759-82B0333A0A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986" r="22235" b="88354"/>
          <a:stretch/>
        </p:blipFill>
        <p:spPr>
          <a:xfrm>
            <a:off x="3976154" y="2841045"/>
            <a:ext cx="3839406" cy="353273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23B204A-B57B-B785-5E74-4B67F01076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48" r="62835" b="82963"/>
          <a:stretch/>
        </p:blipFill>
        <p:spPr>
          <a:xfrm>
            <a:off x="3997125" y="3815070"/>
            <a:ext cx="1834919" cy="307776"/>
          </a:xfrm>
          <a:prstGeom prst="rect">
            <a:avLst/>
          </a:prstGeom>
        </p:spPr>
      </p:pic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0E1A1E9-2B57-CEAB-902E-E6C2DBEC02CD}"/>
              </a:ext>
            </a:extLst>
          </p:cNvPr>
          <p:cNvCxnSpPr>
            <a:cxnSpLocks/>
          </p:cNvCxnSpPr>
          <p:nvPr/>
        </p:nvCxnSpPr>
        <p:spPr>
          <a:xfrm>
            <a:off x="2737361" y="1792586"/>
            <a:ext cx="1111745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3BA9891-6469-EA4E-0579-5690F59F8AFC}"/>
              </a:ext>
            </a:extLst>
          </p:cNvPr>
          <p:cNvCxnSpPr>
            <a:cxnSpLocks/>
          </p:cNvCxnSpPr>
          <p:nvPr/>
        </p:nvCxnSpPr>
        <p:spPr>
          <a:xfrm>
            <a:off x="2737361" y="2171540"/>
            <a:ext cx="930676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028A597C-DD5B-0C7A-EFCB-DA39B7FCB805}"/>
              </a:ext>
            </a:extLst>
          </p:cNvPr>
          <p:cNvCxnSpPr>
            <a:cxnSpLocks/>
          </p:cNvCxnSpPr>
          <p:nvPr/>
        </p:nvCxnSpPr>
        <p:spPr>
          <a:xfrm>
            <a:off x="1689700" y="2390085"/>
            <a:ext cx="177916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1208D2DD-F63C-7E32-A436-B9D04E3A3FBA}"/>
              </a:ext>
            </a:extLst>
          </p:cNvPr>
          <p:cNvCxnSpPr>
            <a:cxnSpLocks/>
          </p:cNvCxnSpPr>
          <p:nvPr/>
        </p:nvCxnSpPr>
        <p:spPr>
          <a:xfrm>
            <a:off x="3468859" y="2390085"/>
            <a:ext cx="0" cy="1608233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BA6A90ED-A294-BC64-76F2-42594BFD11D2}"/>
              </a:ext>
            </a:extLst>
          </p:cNvPr>
          <p:cNvCxnSpPr>
            <a:cxnSpLocks/>
          </p:cNvCxnSpPr>
          <p:nvPr/>
        </p:nvCxnSpPr>
        <p:spPr>
          <a:xfrm>
            <a:off x="3668037" y="2166970"/>
            <a:ext cx="0" cy="877394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1CD86D72-C8DD-FD37-B291-B1CBC8246A3B}"/>
              </a:ext>
            </a:extLst>
          </p:cNvPr>
          <p:cNvCxnSpPr>
            <a:cxnSpLocks/>
          </p:cNvCxnSpPr>
          <p:nvPr/>
        </p:nvCxnSpPr>
        <p:spPr>
          <a:xfrm>
            <a:off x="3668037" y="3044364"/>
            <a:ext cx="181069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32249039-0366-1E99-A64D-3449DD8B5E38}"/>
              </a:ext>
            </a:extLst>
          </p:cNvPr>
          <p:cNvCxnSpPr>
            <a:cxnSpLocks/>
          </p:cNvCxnSpPr>
          <p:nvPr/>
        </p:nvCxnSpPr>
        <p:spPr>
          <a:xfrm>
            <a:off x="3468859" y="3998318"/>
            <a:ext cx="289712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3762E5-54ED-12F2-646A-CBD63CEF1C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23</a:t>
            </a:fld>
            <a:endParaRPr lang="de-DE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1891E7-855D-5EF1-E00A-E5A90B85D9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8028" y="4742193"/>
            <a:ext cx="7920000" cy="14403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EC1727D-3943-ED96-F067-7E73E90DC93E}"/>
              </a:ext>
            </a:extLst>
          </p:cNvPr>
          <p:cNvSpPr/>
          <p:nvPr/>
        </p:nvSpPr>
        <p:spPr>
          <a:xfrm>
            <a:off x="1042531" y="2560321"/>
            <a:ext cx="1961019" cy="13783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2CA0A6B-86F6-9479-EE11-2946DB1B8724}"/>
              </a:ext>
            </a:extLst>
          </p:cNvPr>
          <p:cNvSpPr/>
          <p:nvPr/>
        </p:nvSpPr>
        <p:spPr>
          <a:xfrm>
            <a:off x="1042531" y="3996019"/>
            <a:ext cx="1961019" cy="119207"/>
          </a:xfrm>
          <a:prstGeom prst="rect">
            <a:avLst/>
          </a:prstGeom>
          <a:solidFill>
            <a:srgbClr val="FF2121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D60A5B-B2C9-91F4-8F01-5CCAF427D002}"/>
              </a:ext>
            </a:extLst>
          </p:cNvPr>
          <p:cNvSpPr/>
          <p:nvPr/>
        </p:nvSpPr>
        <p:spPr>
          <a:xfrm>
            <a:off x="1042530" y="3280410"/>
            <a:ext cx="1961019" cy="133350"/>
          </a:xfrm>
          <a:prstGeom prst="rect">
            <a:avLst/>
          </a:prstGeom>
          <a:solidFill>
            <a:srgbClr val="00AB47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E8336A7-48DB-CCA5-C746-8E8914E395A8}"/>
              </a:ext>
            </a:extLst>
          </p:cNvPr>
          <p:cNvSpPr/>
          <p:nvPr/>
        </p:nvSpPr>
        <p:spPr>
          <a:xfrm>
            <a:off x="1042530" y="4458627"/>
            <a:ext cx="1961019" cy="119207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8B78089-6159-61C7-8592-B95FDD6846A4}"/>
              </a:ext>
            </a:extLst>
          </p:cNvPr>
          <p:cNvSpPr/>
          <p:nvPr/>
        </p:nvSpPr>
        <p:spPr>
          <a:xfrm>
            <a:off x="1042530" y="4936475"/>
            <a:ext cx="1961019" cy="119207"/>
          </a:xfrm>
          <a:prstGeom prst="rect">
            <a:avLst/>
          </a:prstGeom>
          <a:solidFill>
            <a:srgbClr val="7130A2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382357A-8067-EB37-1AF9-DFE9707BDF54}"/>
              </a:ext>
            </a:extLst>
          </p:cNvPr>
          <p:cNvSpPr/>
          <p:nvPr/>
        </p:nvSpPr>
        <p:spPr>
          <a:xfrm>
            <a:off x="1042530" y="5413094"/>
            <a:ext cx="1961019" cy="119207"/>
          </a:xfrm>
          <a:prstGeom prst="rect">
            <a:avLst/>
          </a:prstGeom>
          <a:solidFill>
            <a:srgbClr val="A7A7A7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2B3E648-903B-E775-A3AC-0E982B378F1D}"/>
              </a:ext>
            </a:extLst>
          </p:cNvPr>
          <p:cNvSpPr/>
          <p:nvPr/>
        </p:nvSpPr>
        <p:spPr>
          <a:xfrm>
            <a:off x="839825" y="1665955"/>
            <a:ext cx="1859692" cy="234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B765A5D-E479-1488-FAEA-26C1CC88DB67}"/>
              </a:ext>
            </a:extLst>
          </p:cNvPr>
          <p:cNvSpPr/>
          <p:nvPr/>
        </p:nvSpPr>
        <p:spPr>
          <a:xfrm>
            <a:off x="820762" y="2008201"/>
            <a:ext cx="1859692" cy="234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C7465E9-26A9-42C7-5537-F043D1D2FC08}"/>
              </a:ext>
            </a:extLst>
          </p:cNvPr>
          <p:cNvSpPr/>
          <p:nvPr/>
        </p:nvSpPr>
        <p:spPr>
          <a:xfrm>
            <a:off x="782426" y="2282246"/>
            <a:ext cx="2231826" cy="3705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11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  <p:bldP spid="14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3.a) </a:t>
            </a:r>
            <a:r>
              <a:rPr lang="de-DE" dirty="0"/>
              <a:t>Boundary conditions</a:t>
            </a:r>
            <a:endParaRPr lang="en-GB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6C76FCA-FE5D-F085-FFC2-33606DA60AE9}"/>
              </a:ext>
            </a:extLst>
          </p:cNvPr>
          <p:cNvGrpSpPr/>
          <p:nvPr/>
        </p:nvGrpSpPr>
        <p:grpSpPr>
          <a:xfrm>
            <a:off x="703972" y="1222221"/>
            <a:ext cx="2520000" cy="4897924"/>
            <a:chOff x="2119449" y="1276539"/>
            <a:chExt cx="2520000" cy="4897924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B5196BE-1977-DBFA-605C-4ADD9267943E}"/>
                </a:ext>
              </a:extLst>
            </p:cNvPr>
            <p:cNvGrpSpPr/>
            <p:nvPr/>
          </p:nvGrpSpPr>
          <p:grpSpPr>
            <a:xfrm>
              <a:off x="2255302" y="1317920"/>
              <a:ext cx="2209466" cy="4782739"/>
              <a:chOff x="2255302" y="1317920"/>
              <a:chExt cx="2209466" cy="4782739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0ED00E3E-06B9-874B-6807-9F234E6AFA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55302" y="1780659"/>
                <a:ext cx="2209466" cy="4320000"/>
              </a:xfrm>
              <a:prstGeom prst="rect">
                <a:avLst/>
              </a:prstGeom>
            </p:spPr>
          </p:pic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19F141C-DDF8-E7A7-DF3B-AF5F9AD91F3A}"/>
                  </a:ext>
                </a:extLst>
              </p:cNvPr>
              <p:cNvSpPr txBox="1"/>
              <p:nvPr/>
            </p:nvSpPr>
            <p:spPr>
              <a:xfrm>
                <a:off x="2567232" y="1317920"/>
                <a:ext cx="15856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Pressure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41DCF0-101A-9E69-0344-9F1D9678195F}"/>
                </a:ext>
              </a:extLst>
            </p:cNvPr>
            <p:cNvSpPr/>
            <p:nvPr/>
          </p:nvSpPr>
          <p:spPr>
            <a:xfrm>
              <a:off x="2119449" y="1276539"/>
              <a:ext cx="2520000" cy="48979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DD7AF5B-496F-0821-1255-29D4D2C59EF9}"/>
              </a:ext>
            </a:extLst>
          </p:cNvPr>
          <p:cNvGrpSpPr/>
          <p:nvPr/>
        </p:nvGrpSpPr>
        <p:grpSpPr>
          <a:xfrm>
            <a:off x="3708114" y="1222221"/>
            <a:ext cx="2520000" cy="4897924"/>
            <a:chOff x="5057151" y="1276539"/>
            <a:chExt cx="2445500" cy="4897924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BED21E2-94E9-35FB-6F24-10CD4D72F27D}"/>
                </a:ext>
              </a:extLst>
            </p:cNvPr>
            <p:cNvGrpSpPr/>
            <p:nvPr/>
          </p:nvGrpSpPr>
          <p:grpSpPr>
            <a:xfrm>
              <a:off x="5191559" y="1317920"/>
              <a:ext cx="2279055" cy="4782739"/>
              <a:chOff x="5191559" y="1317920"/>
              <a:chExt cx="2279055" cy="4782739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4682A615-1DAA-6997-CF34-B8E174374F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91559" y="1780659"/>
                <a:ext cx="2279055" cy="4320000"/>
              </a:xfrm>
              <a:prstGeom prst="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75CFD1B-D236-14B5-DFE0-AB3D882D2D15}"/>
                  </a:ext>
                </a:extLst>
              </p:cNvPr>
              <p:cNvSpPr txBox="1"/>
              <p:nvPr/>
            </p:nvSpPr>
            <p:spPr>
              <a:xfrm>
                <a:off x="5538283" y="1317920"/>
                <a:ext cx="15856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Temperature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5F8DD54-BAF3-4E8E-524A-826C2FEB98DF}"/>
                </a:ext>
              </a:extLst>
            </p:cNvPr>
            <p:cNvSpPr/>
            <p:nvPr/>
          </p:nvSpPr>
          <p:spPr>
            <a:xfrm>
              <a:off x="5057151" y="1276539"/>
              <a:ext cx="2445500" cy="48979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54A80CC-9E29-5010-0803-17A8CC947AD5}"/>
              </a:ext>
            </a:extLst>
          </p:cNvPr>
          <p:cNvGrpSpPr/>
          <p:nvPr/>
        </p:nvGrpSpPr>
        <p:grpSpPr>
          <a:xfrm>
            <a:off x="6700584" y="1222221"/>
            <a:ext cx="2526844" cy="4897924"/>
            <a:chOff x="8116061" y="1276539"/>
            <a:chExt cx="2526844" cy="489792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F18AFAC-A0DC-F025-7C17-D72D466D81F8}"/>
                </a:ext>
              </a:extLst>
            </p:cNvPr>
            <p:cNvGrpSpPr/>
            <p:nvPr/>
          </p:nvGrpSpPr>
          <p:grpSpPr>
            <a:xfrm>
              <a:off x="8197405" y="1324042"/>
              <a:ext cx="2445500" cy="4776617"/>
              <a:chOff x="8197405" y="1324042"/>
              <a:chExt cx="2445500" cy="4776617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05617FE-A929-4911-5E63-F08048EF87F4}"/>
                  </a:ext>
                </a:extLst>
              </p:cNvPr>
              <p:cNvSpPr txBox="1"/>
              <p:nvPr/>
            </p:nvSpPr>
            <p:spPr>
              <a:xfrm>
                <a:off x="8627352" y="1324042"/>
                <a:ext cx="15856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Velocity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U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9CC9F38F-4F16-D279-740F-2A80E625DE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97405" y="1780659"/>
                <a:ext cx="2445500" cy="4320000"/>
              </a:xfrm>
              <a:prstGeom prst="rect">
                <a:avLst/>
              </a:prstGeom>
            </p:spPr>
          </p:pic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9184EF2-B669-A3BA-BC77-D4F5F4B65DCD}"/>
                </a:ext>
              </a:extLst>
            </p:cNvPr>
            <p:cNvSpPr/>
            <p:nvPr/>
          </p:nvSpPr>
          <p:spPr>
            <a:xfrm>
              <a:off x="8116061" y="1276539"/>
              <a:ext cx="2520000" cy="48979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5C9A1D68-7FF5-ADCC-A0CB-57C5978E7BB1}"/>
              </a:ext>
            </a:extLst>
          </p:cNvPr>
          <p:cNvSpPr txBox="1"/>
          <p:nvPr/>
        </p:nvSpPr>
        <p:spPr>
          <a:xfrm>
            <a:off x="9872751" y="3605200"/>
            <a:ext cx="12105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No-slip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Adiabatic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B44D5D9-52A1-BE20-9286-C006E6601198}"/>
              </a:ext>
            </a:extLst>
          </p:cNvPr>
          <p:cNvSpPr txBox="1"/>
          <p:nvPr/>
        </p:nvSpPr>
        <p:spPr>
          <a:xfrm>
            <a:off x="9872751" y="2219694"/>
            <a:ext cx="186397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Inlet: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Total pressure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Total temperature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4BD4F93-DF45-84B3-66BC-EE5EC9747655}"/>
              </a:ext>
            </a:extLst>
          </p:cNvPr>
          <p:cNvSpPr txBox="1"/>
          <p:nvPr/>
        </p:nvSpPr>
        <p:spPr>
          <a:xfrm>
            <a:off x="9872751" y="3021596"/>
            <a:ext cx="1667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Static pressure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6AF2D4-7B35-BDC0-F3CD-B290EE524C6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81AF2D-C455-31AD-C4CB-4F5D6D564DD8}"/>
              </a:ext>
            </a:extLst>
          </p:cNvPr>
          <p:cNvSpPr/>
          <p:nvPr/>
        </p:nvSpPr>
        <p:spPr>
          <a:xfrm>
            <a:off x="1042531" y="2560321"/>
            <a:ext cx="1961019" cy="13783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5EA25E-13E1-AEBA-A584-64259FC38B3A}"/>
              </a:ext>
            </a:extLst>
          </p:cNvPr>
          <p:cNvSpPr/>
          <p:nvPr/>
        </p:nvSpPr>
        <p:spPr>
          <a:xfrm>
            <a:off x="1042531" y="3996019"/>
            <a:ext cx="1961019" cy="119207"/>
          </a:xfrm>
          <a:prstGeom prst="rect">
            <a:avLst/>
          </a:prstGeom>
          <a:solidFill>
            <a:srgbClr val="FF2121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1A81BE-9218-999F-32C1-C10A80FEBC9C}"/>
              </a:ext>
            </a:extLst>
          </p:cNvPr>
          <p:cNvSpPr/>
          <p:nvPr/>
        </p:nvSpPr>
        <p:spPr>
          <a:xfrm>
            <a:off x="1042530" y="3280410"/>
            <a:ext cx="1961019" cy="133350"/>
          </a:xfrm>
          <a:prstGeom prst="rect">
            <a:avLst/>
          </a:prstGeom>
          <a:solidFill>
            <a:srgbClr val="00AB47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F9D2A2-6BE1-5DBE-D864-7A8E34BAF258}"/>
              </a:ext>
            </a:extLst>
          </p:cNvPr>
          <p:cNvSpPr/>
          <p:nvPr/>
        </p:nvSpPr>
        <p:spPr>
          <a:xfrm>
            <a:off x="1042530" y="4458627"/>
            <a:ext cx="1961019" cy="119207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96567AF-597C-4EFF-9107-86CB477947A9}"/>
              </a:ext>
            </a:extLst>
          </p:cNvPr>
          <p:cNvSpPr/>
          <p:nvPr/>
        </p:nvSpPr>
        <p:spPr>
          <a:xfrm>
            <a:off x="1042530" y="4936475"/>
            <a:ext cx="1961019" cy="119207"/>
          </a:xfrm>
          <a:prstGeom prst="rect">
            <a:avLst/>
          </a:prstGeom>
          <a:solidFill>
            <a:srgbClr val="7130A2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C619563-3825-1745-0271-A6499ED7683A}"/>
              </a:ext>
            </a:extLst>
          </p:cNvPr>
          <p:cNvSpPr/>
          <p:nvPr/>
        </p:nvSpPr>
        <p:spPr>
          <a:xfrm>
            <a:off x="1042530" y="5413094"/>
            <a:ext cx="1961019" cy="119207"/>
          </a:xfrm>
          <a:prstGeom prst="rect">
            <a:avLst/>
          </a:prstGeom>
          <a:solidFill>
            <a:srgbClr val="A7A7A7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AFAF1B1-E9E9-9DE7-80CF-78CA3ABAAD2C}"/>
              </a:ext>
            </a:extLst>
          </p:cNvPr>
          <p:cNvSpPr/>
          <p:nvPr/>
        </p:nvSpPr>
        <p:spPr>
          <a:xfrm>
            <a:off x="4037719" y="2335097"/>
            <a:ext cx="1961019" cy="13783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03FDFFD-8B1A-CD6A-BAA3-B90F47BA01E4}"/>
              </a:ext>
            </a:extLst>
          </p:cNvPr>
          <p:cNvSpPr/>
          <p:nvPr/>
        </p:nvSpPr>
        <p:spPr>
          <a:xfrm>
            <a:off x="4037719" y="3779848"/>
            <a:ext cx="1961019" cy="119207"/>
          </a:xfrm>
          <a:prstGeom prst="rect">
            <a:avLst/>
          </a:prstGeom>
          <a:solidFill>
            <a:srgbClr val="FF2121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DDE4510-8632-0728-37A4-8873BE4BAA91}"/>
              </a:ext>
            </a:extLst>
          </p:cNvPr>
          <p:cNvSpPr/>
          <p:nvPr/>
        </p:nvSpPr>
        <p:spPr>
          <a:xfrm>
            <a:off x="4037718" y="3154769"/>
            <a:ext cx="1961019" cy="133350"/>
          </a:xfrm>
          <a:prstGeom prst="rect">
            <a:avLst/>
          </a:prstGeom>
          <a:solidFill>
            <a:srgbClr val="00AB47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A07CDDB-88B5-DE58-0471-4AD7980CAAC6}"/>
              </a:ext>
            </a:extLst>
          </p:cNvPr>
          <p:cNvSpPr/>
          <p:nvPr/>
        </p:nvSpPr>
        <p:spPr>
          <a:xfrm>
            <a:off x="4037718" y="4387308"/>
            <a:ext cx="1961019" cy="119207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EF89632-20DB-CE33-D7C6-8F53349275FA}"/>
              </a:ext>
            </a:extLst>
          </p:cNvPr>
          <p:cNvSpPr/>
          <p:nvPr/>
        </p:nvSpPr>
        <p:spPr>
          <a:xfrm>
            <a:off x="4037718" y="4892315"/>
            <a:ext cx="1961019" cy="119207"/>
          </a:xfrm>
          <a:prstGeom prst="rect">
            <a:avLst/>
          </a:prstGeom>
          <a:solidFill>
            <a:srgbClr val="7130A2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718B0FD-46CF-FC49-97D7-E4C9F5164E1A}"/>
              </a:ext>
            </a:extLst>
          </p:cNvPr>
          <p:cNvSpPr/>
          <p:nvPr/>
        </p:nvSpPr>
        <p:spPr>
          <a:xfrm>
            <a:off x="4037718" y="5405146"/>
            <a:ext cx="1961019" cy="119207"/>
          </a:xfrm>
          <a:prstGeom prst="rect">
            <a:avLst/>
          </a:prstGeom>
          <a:solidFill>
            <a:srgbClr val="A7A7A7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062648F-361E-8A82-4301-370BDE1D5B55}"/>
              </a:ext>
            </a:extLst>
          </p:cNvPr>
          <p:cNvSpPr/>
          <p:nvPr/>
        </p:nvSpPr>
        <p:spPr>
          <a:xfrm>
            <a:off x="6943882" y="2341805"/>
            <a:ext cx="1961019" cy="13783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BE4F635-CFE7-37FF-E86F-28B7E007AAB3}"/>
              </a:ext>
            </a:extLst>
          </p:cNvPr>
          <p:cNvSpPr/>
          <p:nvPr/>
        </p:nvSpPr>
        <p:spPr>
          <a:xfrm>
            <a:off x="6943882" y="3623602"/>
            <a:ext cx="1961019" cy="119207"/>
          </a:xfrm>
          <a:prstGeom prst="rect">
            <a:avLst/>
          </a:prstGeom>
          <a:solidFill>
            <a:srgbClr val="FF2121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F54B625-EAA5-24AD-D211-77E99479DB60}"/>
              </a:ext>
            </a:extLst>
          </p:cNvPr>
          <p:cNvSpPr/>
          <p:nvPr/>
        </p:nvSpPr>
        <p:spPr>
          <a:xfrm>
            <a:off x="6943881" y="2989470"/>
            <a:ext cx="1961019" cy="133350"/>
          </a:xfrm>
          <a:prstGeom prst="rect">
            <a:avLst/>
          </a:prstGeom>
          <a:solidFill>
            <a:srgbClr val="00AB47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6762EEF-F0AF-7155-71F0-9439EEC5EB7A}"/>
              </a:ext>
            </a:extLst>
          </p:cNvPr>
          <p:cNvSpPr/>
          <p:nvPr/>
        </p:nvSpPr>
        <p:spPr>
          <a:xfrm>
            <a:off x="6943881" y="4330645"/>
            <a:ext cx="1961019" cy="119207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AB95872-2DB5-CD25-1540-F43BF040E5FD}"/>
              </a:ext>
            </a:extLst>
          </p:cNvPr>
          <p:cNvSpPr/>
          <p:nvPr/>
        </p:nvSpPr>
        <p:spPr>
          <a:xfrm>
            <a:off x="6943881" y="4853758"/>
            <a:ext cx="1961019" cy="119207"/>
          </a:xfrm>
          <a:prstGeom prst="rect">
            <a:avLst/>
          </a:prstGeom>
          <a:solidFill>
            <a:srgbClr val="7130A2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71596D4-288D-70AE-BA71-4BA682E3D161}"/>
              </a:ext>
            </a:extLst>
          </p:cNvPr>
          <p:cNvSpPr/>
          <p:nvPr/>
        </p:nvSpPr>
        <p:spPr>
          <a:xfrm>
            <a:off x="6943881" y="5375642"/>
            <a:ext cx="1961019" cy="119207"/>
          </a:xfrm>
          <a:prstGeom prst="rect">
            <a:avLst/>
          </a:prstGeom>
          <a:solidFill>
            <a:srgbClr val="A7A7A7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89AC321-FCC0-4323-1544-0DBB93E6C2A1}"/>
              </a:ext>
            </a:extLst>
          </p:cNvPr>
          <p:cNvSpPr txBox="1"/>
          <p:nvPr/>
        </p:nvSpPr>
        <p:spPr>
          <a:xfrm>
            <a:off x="9872751" y="4343864"/>
            <a:ext cx="1508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Axis: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Rotation axis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0ACCB05-92D7-732C-0CD1-D726DA0335BE}"/>
              </a:ext>
            </a:extLst>
          </p:cNvPr>
          <p:cNvSpPr txBox="1"/>
          <p:nvPr/>
        </p:nvSpPr>
        <p:spPr>
          <a:xfrm>
            <a:off x="9872751" y="4918391"/>
            <a:ext cx="15456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7130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</a:t>
            </a:r>
            <a:r>
              <a:rPr lang="en-US" sz="14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4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>
                <a:solidFill>
                  <a:srgbClr val="A7A7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Symmetry</a:t>
            </a:r>
          </a:p>
        </p:txBody>
      </p:sp>
    </p:spTree>
    <p:extLst>
      <p:ext uri="{BB962C8B-B14F-4D97-AF65-F5344CB8AC3E}">
        <p14:creationId xmlns:p14="http://schemas.microsoft.com/office/powerpoint/2010/main" val="388744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  <p:bldP spid="37" grpId="0" animBg="1"/>
      <p:bldP spid="38" grpId="0" animBg="1"/>
      <p:bldP spid="39" grpId="0" animBg="1"/>
      <p:bldP spid="41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173607" y="2875259"/>
            <a:ext cx="343235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Geometry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Mesh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setup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Boundary conditions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Turbulence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Real gas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settings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115244-EC83-B170-08C4-969ACC8EB242}"/>
              </a:ext>
            </a:extLst>
          </p:cNvPr>
          <p:cNvGrpSpPr/>
          <p:nvPr/>
        </p:nvGrpSpPr>
        <p:grpSpPr>
          <a:xfrm>
            <a:off x="5623113" y="1624896"/>
            <a:ext cx="6068241" cy="4451814"/>
            <a:chOff x="389506" y="1401270"/>
            <a:chExt cx="6068241" cy="44518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2C90205-F9B3-5F3C-835C-6404C7797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506" y="3294140"/>
              <a:ext cx="914400" cy="828675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F33C871-4AC5-BE3C-A3AA-FBB42EB0DCED}"/>
                </a:ext>
              </a:extLst>
            </p:cNvPr>
            <p:cNvGrpSpPr/>
            <p:nvPr/>
          </p:nvGrpSpPr>
          <p:grpSpPr>
            <a:xfrm>
              <a:off x="1404243" y="3263656"/>
              <a:ext cx="2214234" cy="696857"/>
              <a:chOff x="1404243" y="3263656"/>
              <a:chExt cx="2214234" cy="6968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FA5410E-B313-B698-14E5-EE2C74CEFB57}"/>
                  </a:ext>
                </a:extLst>
              </p:cNvPr>
              <p:cNvGrpSpPr/>
              <p:nvPr/>
            </p:nvGrpSpPr>
            <p:grpSpPr>
              <a:xfrm>
                <a:off x="1980177" y="3265868"/>
                <a:ext cx="1638300" cy="694645"/>
                <a:chOff x="2820000" y="2767705"/>
                <a:chExt cx="1638300" cy="694645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5B4B472A-1E64-9F70-3736-814847C733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820000" y="2986100"/>
                  <a:ext cx="1638300" cy="476250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65995750-C463-EB6C-3ABB-D8E4EF755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25871" b="46325"/>
                <a:stretch/>
              </p:blipFill>
              <p:spPr>
                <a:xfrm>
                  <a:off x="2820000" y="2788353"/>
                  <a:ext cx="914400" cy="230400"/>
                </a:xfrm>
                <a:prstGeom prst="rect">
                  <a:avLst/>
                </a:prstGeom>
              </p:spPr>
            </p:pic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63E8E18-806D-361A-97F8-4856B0DAEB92}"/>
                    </a:ext>
                  </a:extLst>
                </p:cNvPr>
                <p:cNvSpPr txBox="1"/>
                <p:nvPr/>
              </p:nvSpPr>
              <p:spPr>
                <a:xfrm>
                  <a:off x="3428963" y="276770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Left Brace 9">
                <a:extLst>
                  <a:ext uri="{FF2B5EF4-FFF2-40B4-BE49-F238E27FC236}">
                    <a16:creationId xmlns:a16="http://schemas.microsoft.com/office/drawing/2014/main" id="{64D88F66-8660-0537-20F5-918E037B56C9}"/>
                  </a:ext>
                </a:extLst>
              </p:cNvPr>
              <p:cNvSpPr/>
              <p:nvPr/>
            </p:nvSpPr>
            <p:spPr>
              <a:xfrm>
                <a:off x="1832428" y="3263656"/>
                <a:ext cx="97674" cy="684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2B9F441-F4BF-FDDC-D073-78244BD5B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4243" y="3605656"/>
                <a:ext cx="4439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928AC9F-9613-4180-7362-91C0C01A3672}"/>
                </a:ext>
              </a:extLst>
            </p:cNvPr>
            <p:cNvGrpSpPr/>
            <p:nvPr/>
          </p:nvGrpSpPr>
          <p:grpSpPr>
            <a:xfrm>
              <a:off x="1413071" y="3808711"/>
              <a:ext cx="1865566" cy="2044373"/>
              <a:chOff x="1413071" y="3808711"/>
              <a:chExt cx="1865566" cy="204437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51BFA3D-E081-6AF0-BC70-1EE84F09D549}"/>
                  </a:ext>
                </a:extLst>
              </p:cNvPr>
              <p:cNvGrpSpPr/>
              <p:nvPr/>
            </p:nvGrpSpPr>
            <p:grpSpPr>
              <a:xfrm>
                <a:off x="1992762" y="4147619"/>
                <a:ext cx="1285875" cy="1705465"/>
                <a:chOff x="2820000" y="3783315"/>
                <a:chExt cx="1285875" cy="1705465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1C1C5F05-8E26-60C3-34B1-68E07B5C7C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20000" y="4002880"/>
                  <a:ext cx="1285875" cy="1485900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A2743300-4C7D-065B-1A83-562337CB7B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50480" b="25878"/>
                <a:stretch/>
              </p:blipFill>
              <p:spPr>
                <a:xfrm>
                  <a:off x="2820000" y="3806969"/>
                  <a:ext cx="914400" cy="195911"/>
                </a:xfrm>
                <a:prstGeom prst="rect">
                  <a:avLst/>
                </a:prstGeom>
              </p:spPr>
            </p:pic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4166963-DE6F-5268-8DA0-23890E025B38}"/>
                    </a:ext>
                  </a:extLst>
                </p:cNvPr>
                <p:cNvSpPr txBox="1"/>
                <p:nvPr/>
              </p:nvSpPr>
              <p:spPr>
                <a:xfrm>
                  <a:off x="3329911" y="378331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Left Brace 16">
                <a:extLst>
                  <a:ext uri="{FF2B5EF4-FFF2-40B4-BE49-F238E27FC236}">
                    <a16:creationId xmlns:a16="http://schemas.microsoft.com/office/drawing/2014/main" id="{D27E0891-B808-38E5-0050-A622043141B0}"/>
                  </a:ext>
                </a:extLst>
              </p:cNvPr>
              <p:cNvSpPr/>
              <p:nvPr/>
            </p:nvSpPr>
            <p:spPr>
              <a:xfrm>
                <a:off x="1832428" y="4177273"/>
                <a:ext cx="97674" cy="1656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F25DA9AE-12E7-6F98-0F40-018B8B853A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8704" y="50052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1F926451-914E-59B3-D2D8-891DC39307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1928" y="3808711"/>
                <a:ext cx="0" cy="12037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175B421-9B84-6C9F-A70A-0C4A893E9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3071" y="38134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45CCCCF-5952-9CAC-54A6-EE8E09A18266}"/>
                </a:ext>
              </a:extLst>
            </p:cNvPr>
            <p:cNvGrpSpPr/>
            <p:nvPr/>
          </p:nvGrpSpPr>
          <p:grpSpPr>
            <a:xfrm>
              <a:off x="1406624" y="1401270"/>
              <a:ext cx="1501032" cy="2000446"/>
              <a:chOff x="1406624" y="1401270"/>
              <a:chExt cx="1501032" cy="2000446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4CBFCB5C-C441-E169-06BA-5C77707458BD}"/>
                  </a:ext>
                </a:extLst>
              </p:cNvPr>
              <p:cNvGrpSpPr/>
              <p:nvPr/>
            </p:nvGrpSpPr>
            <p:grpSpPr>
              <a:xfrm>
                <a:off x="1979568" y="1401270"/>
                <a:ext cx="928088" cy="1701280"/>
                <a:chOff x="2806312" y="1094275"/>
                <a:chExt cx="928088" cy="1701280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D3844756-EB9D-B862-5751-89DF4A7869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806312" y="1309655"/>
                  <a:ext cx="695325" cy="1485900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73431159-184E-E567-2CC8-D020465C35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72196"/>
                <a:stretch/>
              </p:blipFill>
              <p:spPr>
                <a:xfrm>
                  <a:off x="2820000" y="1102963"/>
                  <a:ext cx="914400" cy="230401"/>
                </a:xfrm>
                <a:prstGeom prst="rect">
                  <a:avLst/>
                </a:prstGeom>
              </p:spPr>
            </p:pic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B685321C-3311-C753-E6E2-63C54D63D95C}"/>
                    </a:ext>
                  </a:extLst>
                </p:cNvPr>
                <p:cNvSpPr txBox="1"/>
                <p:nvPr/>
              </p:nvSpPr>
              <p:spPr>
                <a:xfrm>
                  <a:off x="3049252" y="109427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Left Brace 25">
                <a:extLst>
                  <a:ext uri="{FF2B5EF4-FFF2-40B4-BE49-F238E27FC236}">
                    <a16:creationId xmlns:a16="http://schemas.microsoft.com/office/drawing/2014/main" id="{7EF841EC-9701-CAF9-94A5-E41206D31C45}"/>
                  </a:ext>
                </a:extLst>
              </p:cNvPr>
              <p:cNvSpPr/>
              <p:nvPr/>
            </p:nvSpPr>
            <p:spPr>
              <a:xfrm>
                <a:off x="1829793" y="1409958"/>
                <a:ext cx="97674" cy="1692592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3A625FB-E830-0167-EBFB-BC9232D3FB5A}"/>
                  </a:ext>
                </a:extLst>
              </p:cNvPr>
              <p:cNvCxnSpPr>
                <a:cxnSpLocks/>
                <a:endCxn id="26" idx="1"/>
              </p:cNvCxnSpPr>
              <p:nvPr/>
            </p:nvCxnSpPr>
            <p:spPr>
              <a:xfrm>
                <a:off x="1613793" y="22538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EF27FAA-10DB-7DED-4636-56B4BCCC56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9547" y="2256254"/>
                <a:ext cx="0" cy="114546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B6206859-0210-11EF-83C2-62DDD00D10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6624" y="3393481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5D41C-5632-4261-71D7-9BD1E53F161B}"/>
                </a:ext>
              </a:extLst>
            </p:cNvPr>
            <p:cNvSpPr txBox="1"/>
            <p:nvPr/>
          </p:nvSpPr>
          <p:spPr>
            <a:xfrm>
              <a:off x="3669548" y="1639856"/>
              <a:ext cx="2788199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thermal diffusivity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kinetic energy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viscosity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specific dissipation rate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pressure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temperature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velocity</a:t>
              </a:r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542AED1-5EB4-9D15-1EB0-12E7D03D8ACA}"/>
                </a:ext>
              </a:extLst>
            </p:cNvPr>
            <p:cNvSpPr txBox="1"/>
            <p:nvPr/>
          </p:nvSpPr>
          <p:spPr>
            <a:xfrm>
              <a:off x="3668552" y="3471148"/>
              <a:ext cx="209865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thermophysical properties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properties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5750272-42C2-0102-5EA9-7E89F031B21C}"/>
                </a:ext>
              </a:extLst>
            </p:cNvPr>
            <p:cNvSpPr txBox="1"/>
            <p:nvPr/>
          </p:nvSpPr>
          <p:spPr>
            <a:xfrm>
              <a:off x="3668552" y="4360368"/>
              <a:ext cx="1939955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simulation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decomposition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extrusion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schemes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solvers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nozzle contour file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C1772C8-57C2-BA2F-E619-30C9827FF0EF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1DD58-94D2-5C26-63DF-06362A841DEC}"/>
              </a:ext>
            </a:extLst>
          </p:cNvPr>
          <p:cNvSpPr txBox="1"/>
          <p:nvPr/>
        </p:nvSpPr>
        <p:spPr>
          <a:xfrm>
            <a:off x="1676950" y="2173735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Pre-processing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23840DE-6818-16E8-6735-CA7A070FB657}"/>
              </a:ext>
            </a:extLst>
          </p:cNvPr>
          <p:cNvSpPr/>
          <p:nvPr/>
        </p:nvSpPr>
        <p:spPr>
          <a:xfrm>
            <a:off x="7195068" y="5811024"/>
            <a:ext cx="4478179" cy="2160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9C3FA6F-2831-88E0-6737-4C2B4371514B}"/>
              </a:ext>
            </a:extLst>
          </p:cNvPr>
          <p:cNvSpPr/>
          <p:nvPr/>
        </p:nvSpPr>
        <p:spPr>
          <a:xfrm>
            <a:off x="1168943" y="2908852"/>
            <a:ext cx="3435427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34AAE56-0F33-7D77-4F5F-3287F69FC35A}"/>
              </a:ext>
            </a:extLst>
          </p:cNvPr>
          <p:cNvSpPr/>
          <p:nvPr/>
        </p:nvSpPr>
        <p:spPr>
          <a:xfrm>
            <a:off x="1168992" y="3227956"/>
            <a:ext cx="3435427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795940-51A8-3276-CD95-9665AE320F3F}"/>
              </a:ext>
            </a:extLst>
          </p:cNvPr>
          <p:cNvSpPr/>
          <p:nvPr/>
        </p:nvSpPr>
        <p:spPr>
          <a:xfrm>
            <a:off x="7195067" y="4605499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66B340D-E2CB-F2D9-440D-0566AD64409E}"/>
              </a:ext>
            </a:extLst>
          </p:cNvPr>
          <p:cNvSpPr/>
          <p:nvPr/>
        </p:nvSpPr>
        <p:spPr>
          <a:xfrm>
            <a:off x="7194224" y="5227902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4423573-47A0-0D76-5017-ED155165A6AD}"/>
              </a:ext>
            </a:extLst>
          </p:cNvPr>
          <p:cNvSpPr/>
          <p:nvPr/>
        </p:nvSpPr>
        <p:spPr>
          <a:xfrm>
            <a:off x="1169090" y="3857153"/>
            <a:ext cx="3435427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E45915E-ECB2-AB33-94C8-6502C96CAFEF}"/>
              </a:ext>
            </a:extLst>
          </p:cNvPr>
          <p:cNvSpPr/>
          <p:nvPr/>
        </p:nvSpPr>
        <p:spPr>
          <a:xfrm>
            <a:off x="7195066" y="2701354"/>
            <a:ext cx="4478179" cy="599863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A2109-FB01-FA85-8643-17E141530D6A}"/>
              </a:ext>
            </a:extLst>
          </p:cNvPr>
          <p:cNvSpPr/>
          <p:nvPr/>
        </p:nvSpPr>
        <p:spPr>
          <a:xfrm>
            <a:off x="1168991" y="4174653"/>
            <a:ext cx="3435427" cy="301071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65C18-50B2-F9C6-6536-A79C57D989C7}"/>
              </a:ext>
            </a:extLst>
          </p:cNvPr>
          <p:cNvSpPr/>
          <p:nvPr/>
        </p:nvSpPr>
        <p:spPr>
          <a:xfrm>
            <a:off x="7193059" y="1884633"/>
            <a:ext cx="4478179" cy="821608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18C0A33-43E9-4044-92D9-5BC22004DB27}"/>
              </a:ext>
            </a:extLst>
          </p:cNvPr>
          <p:cNvSpPr/>
          <p:nvPr/>
        </p:nvSpPr>
        <p:spPr>
          <a:xfrm>
            <a:off x="7193059" y="3941931"/>
            <a:ext cx="4478179" cy="216000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Slide Number Placeholder 48">
            <a:extLst>
              <a:ext uri="{FF2B5EF4-FFF2-40B4-BE49-F238E27FC236}">
                <a16:creationId xmlns:a16="http://schemas.microsoft.com/office/drawing/2014/main" id="{A5A1DA7A-5727-9C00-C0FE-3FD2A4A00B7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84EDC8-2CD1-AC2E-C3C3-B7DDBDC61A4C}"/>
              </a:ext>
            </a:extLst>
          </p:cNvPr>
          <p:cNvSpPr/>
          <p:nvPr/>
        </p:nvSpPr>
        <p:spPr>
          <a:xfrm>
            <a:off x="1169091" y="3537214"/>
            <a:ext cx="3435427" cy="31358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6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3.b) </a:t>
            </a:r>
            <a:r>
              <a:rPr lang="de-DE" dirty="0"/>
              <a:t>Turbulence model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CC9E0-8216-AA69-714A-591C7AD6367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DF0577-0242-C492-6E09-24328DFAA3F3}"/>
              </a:ext>
            </a:extLst>
          </p:cNvPr>
          <p:cNvSpPr txBox="1"/>
          <p:nvPr/>
        </p:nvSpPr>
        <p:spPr>
          <a:xfrm>
            <a:off x="290168" y="1125701"/>
            <a:ext cx="8908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The turbulence model is selected in the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turbulenceProperties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file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F5E60F-F058-100B-7FF8-1D673C32ACFB}"/>
              </a:ext>
            </a:extLst>
          </p:cNvPr>
          <p:cNvSpPr txBox="1"/>
          <p:nvPr/>
        </p:nvSpPr>
        <p:spPr>
          <a:xfrm>
            <a:off x="4591446" y="1680282"/>
            <a:ext cx="119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Banana?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9507D7C-6BF4-CFEB-E1D5-1E4BF3B78C79}"/>
              </a:ext>
            </a:extLst>
          </p:cNvPr>
          <p:cNvGrpSpPr/>
          <p:nvPr/>
        </p:nvGrpSpPr>
        <p:grpSpPr>
          <a:xfrm>
            <a:off x="859608" y="1703013"/>
            <a:ext cx="2582564" cy="1949799"/>
            <a:chOff x="859608" y="1703013"/>
            <a:chExt cx="2582564" cy="1949799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D5DDD5D-505F-D102-7D40-ED902AB53404}"/>
                </a:ext>
              </a:extLst>
            </p:cNvPr>
            <p:cNvGrpSpPr/>
            <p:nvPr/>
          </p:nvGrpSpPr>
          <p:grpSpPr>
            <a:xfrm>
              <a:off x="859608" y="1703013"/>
              <a:ext cx="2582564" cy="1949799"/>
              <a:chOff x="2877436" y="3295650"/>
              <a:chExt cx="2582564" cy="1949799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1AFB5ADC-6368-3636-1320-8D1BE05ADA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54925" y="3388074"/>
                <a:ext cx="2505075" cy="1857375"/>
              </a:xfrm>
              <a:prstGeom prst="rect">
                <a:avLst/>
              </a:prstGeom>
            </p:spPr>
          </p:pic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6131F64A-8FAF-D6BB-9E59-801F4916AD30}"/>
                  </a:ext>
                </a:extLst>
              </p:cNvPr>
              <p:cNvSpPr/>
              <p:nvPr/>
            </p:nvSpPr>
            <p:spPr>
              <a:xfrm>
                <a:off x="2877436" y="3295650"/>
                <a:ext cx="2458006" cy="187832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CB20F9E-2467-E72D-AFA1-5EF5A8D82C5F}"/>
                </a:ext>
              </a:extLst>
            </p:cNvPr>
            <p:cNvSpPr txBox="1"/>
            <p:nvPr/>
          </p:nvSpPr>
          <p:spPr>
            <a:xfrm>
              <a:off x="2114955" y="1720206"/>
              <a:ext cx="88225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1400" dirty="0">
                  <a:latin typeface="Consolas" panose="020B0609020204030204" pitchFamily="49" charset="0"/>
                  <a:cs typeface="Arial" panose="020B0604020202020204" pitchFamily="34" charset="0"/>
                </a:rPr>
                <a:t>banana;</a:t>
              </a:r>
              <a:endParaRPr lang="en-US" sz="1400" dirty="0">
                <a:latin typeface="Consolas" panose="020B0609020204030204" pitchFamily="49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9F5740-CD64-8F15-ABCE-95760291B413}"/>
              </a:ext>
            </a:extLst>
          </p:cNvPr>
          <p:cNvCxnSpPr>
            <a:cxnSpLocks/>
          </p:cNvCxnSpPr>
          <p:nvPr/>
        </p:nvCxnSpPr>
        <p:spPr>
          <a:xfrm>
            <a:off x="2997209" y="1885767"/>
            <a:ext cx="1411829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Graphic 16" descr="Banana outline">
            <a:extLst>
              <a:ext uri="{FF2B5EF4-FFF2-40B4-BE49-F238E27FC236}">
                <a16:creationId xmlns:a16="http://schemas.microsoft.com/office/drawing/2014/main" id="{76EDAAD8-4A32-4BC6-75A2-34EB4BC29E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44244" y="2026632"/>
            <a:ext cx="540000" cy="54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1E17DDD-C774-5473-4F3C-D98E2A207E60}"/>
              </a:ext>
            </a:extLst>
          </p:cNvPr>
          <p:cNvSpPr txBox="1"/>
          <p:nvPr/>
        </p:nvSpPr>
        <p:spPr>
          <a:xfrm>
            <a:off x="6617739" y="3991861"/>
            <a:ext cx="4264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The ‚banana trick‘ provokes an error message to show all valid types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We select the 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RAS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5F3D674-4DAC-1121-9F7B-BB1D8E5C9E8C}"/>
              </a:ext>
            </a:extLst>
          </p:cNvPr>
          <p:cNvGrpSpPr/>
          <p:nvPr/>
        </p:nvGrpSpPr>
        <p:grpSpPr>
          <a:xfrm>
            <a:off x="7187730" y="1680282"/>
            <a:ext cx="3124200" cy="2221518"/>
            <a:chOff x="8130703" y="3193419"/>
            <a:chExt cx="3124200" cy="22215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F5072AD-5BDE-44AB-F1C3-0DDADE5DA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30703" y="3652812"/>
              <a:ext cx="3124200" cy="1762125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9129561-B07D-2B0B-1D56-677B3AA31925}"/>
                </a:ext>
              </a:extLst>
            </p:cNvPr>
            <p:cNvSpPr txBox="1"/>
            <p:nvPr/>
          </p:nvSpPr>
          <p:spPr>
            <a:xfrm>
              <a:off x="8531993" y="3193419"/>
              <a:ext cx="2321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‚Banana trick‘ output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6CB5412-A68C-B0A9-30E4-E05195EBD024}"/>
              </a:ext>
            </a:extLst>
          </p:cNvPr>
          <p:cNvSpPr/>
          <p:nvPr/>
        </p:nvSpPr>
        <p:spPr>
          <a:xfrm>
            <a:off x="7187730" y="3493297"/>
            <a:ext cx="3124200" cy="408504"/>
          </a:xfrm>
          <a:prstGeom prst="rect">
            <a:avLst/>
          </a:prstGeom>
          <a:solidFill>
            <a:srgbClr val="FFC000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8C1670-C892-8551-9348-810CF1AE0C9E}"/>
              </a:ext>
            </a:extLst>
          </p:cNvPr>
          <p:cNvSpPr/>
          <p:nvPr/>
        </p:nvSpPr>
        <p:spPr>
          <a:xfrm>
            <a:off x="7622779" y="3707810"/>
            <a:ext cx="330200" cy="169126"/>
          </a:xfrm>
          <a:prstGeom prst="rect">
            <a:avLst/>
          </a:prstGeom>
          <a:solidFill>
            <a:srgbClr val="FFC000">
              <a:alpha val="30000"/>
            </a:srgbClr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D1A6691-4106-EA39-9688-FD73F416E048}"/>
              </a:ext>
            </a:extLst>
          </p:cNvPr>
          <p:cNvCxnSpPr>
            <a:cxnSpLocks/>
            <a:stCxn id="19" idx="1"/>
            <a:endCxn id="24" idx="3"/>
          </p:cNvCxnSpPr>
          <p:nvPr/>
        </p:nvCxnSpPr>
        <p:spPr>
          <a:xfrm flipH="1">
            <a:off x="5785164" y="1864948"/>
            <a:ext cx="1803856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101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FB5ED86D-34CC-2EC7-F4AE-113070B6CCA8}"/>
              </a:ext>
            </a:extLst>
          </p:cNvPr>
          <p:cNvSpPr txBox="1"/>
          <p:nvPr/>
        </p:nvSpPr>
        <p:spPr>
          <a:xfrm>
            <a:off x="5499357" y="4735317"/>
            <a:ext cx="4015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Solved in additional transport equations</a:t>
            </a:r>
            <a:endParaRPr lang="de-DE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3.b) </a:t>
            </a:r>
            <a:r>
              <a:rPr lang="de-DE" dirty="0"/>
              <a:t>Turbulence model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32F591-C0F1-533B-2B65-2C6A0DA82A67}"/>
              </a:ext>
            </a:extLst>
          </p:cNvPr>
          <p:cNvSpPr txBox="1"/>
          <p:nvPr/>
        </p:nvSpPr>
        <p:spPr>
          <a:xfrm>
            <a:off x="4591446" y="2137184"/>
            <a:ext cx="478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k-</a:t>
            </a:r>
            <a:r>
              <a:rPr lang="el-GR" dirty="0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Shear Stress Transport (SST) model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8C14D7-84EC-48DE-EDE5-2A3798A0AADC}"/>
              </a:ext>
            </a:extLst>
          </p:cNvPr>
          <p:cNvSpPr txBox="1"/>
          <p:nvPr/>
        </p:nvSpPr>
        <p:spPr>
          <a:xfrm>
            <a:off x="4591446" y="2531693"/>
            <a:ext cx="5693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Two-equation model for turbulent kinetic energy </a:t>
            </a:r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and turbulent specific dissipation rate </a:t>
            </a:r>
            <a:r>
              <a:rPr lang="el-GR" sz="1600" i="1" dirty="0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endParaRPr lang="de-DE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Eddy viscosity model based on Boussinesq‘s hypothesis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Combines strenghts of k-ω model (inner region of boundary layer) and k-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ε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model (free stream)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CC9E0-8216-AA69-714A-591C7AD6367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27</a:t>
            </a:fld>
            <a:endParaRPr lang="de-DE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D5DDD5D-505F-D102-7D40-ED902AB53404}"/>
              </a:ext>
            </a:extLst>
          </p:cNvPr>
          <p:cNvGrpSpPr/>
          <p:nvPr/>
        </p:nvGrpSpPr>
        <p:grpSpPr>
          <a:xfrm>
            <a:off x="859608" y="1703013"/>
            <a:ext cx="2582564" cy="1949799"/>
            <a:chOff x="2877436" y="3295650"/>
            <a:chExt cx="2582564" cy="1949799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AFB5ADC-6368-3636-1320-8D1BE05AD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4925" y="3388074"/>
              <a:ext cx="2505075" cy="1857375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131F64A-8FAF-D6BB-9E59-801F4916AD30}"/>
                </a:ext>
              </a:extLst>
            </p:cNvPr>
            <p:cNvSpPr/>
            <p:nvPr/>
          </p:nvSpPr>
          <p:spPr>
            <a:xfrm>
              <a:off x="2877436" y="3295650"/>
              <a:ext cx="2458006" cy="187832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9DF0577-0242-C492-6E09-24328DFAA3F3}"/>
              </a:ext>
            </a:extLst>
          </p:cNvPr>
          <p:cNvSpPr txBox="1"/>
          <p:nvPr/>
        </p:nvSpPr>
        <p:spPr>
          <a:xfrm>
            <a:off x="290168" y="1125701"/>
            <a:ext cx="8908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The turbulence model is selected in the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turbulenceProperties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file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3036D2C-C06A-ACA4-9A8D-A67205D5BAC9}"/>
              </a:ext>
            </a:extLst>
          </p:cNvPr>
          <p:cNvCxnSpPr>
            <a:cxnSpLocks/>
          </p:cNvCxnSpPr>
          <p:nvPr/>
        </p:nvCxnSpPr>
        <p:spPr>
          <a:xfrm>
            <a:off x="3860945" y="2321850"/>
            <a:ext cx="548093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9F5740-CD64-8F15-ABCE-95760291B413}"/>
              </a:ext>
            </a:extLst>
          </p:cNvPr>
          <p:cNvCxnSpPr>
            <a:cxnSpLocks/>
          </p:cNvCxnSpPr>
          <p:nvPr/>
        </p:nvCxnSpPr>
        <p:spPr>
          <a:xfrm>
            <a:off x="2646149" y="1885767"/>
            <a:ext cx="1762889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12F5E60F-F058-100B-7FF8-1D673C32ACFB}"/>
              </a:ext>
            </a:extLst>
          </p:cNvPr>
          <p:cNvSpPr txBox="1"/>
          <p:nvPr/>
        </p:nvSpPr>
        <p:spPr>
          <a:xfrm>
            <a:off x="4591446" y="1680282"/>
            <a:ext cx="406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Reynolds-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averaged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simulation (RAS)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0AAEC1-4FAE-9A1C-4FBD-03BB8CC27C29}"/>
              </a:ext>
            </a:extLst>
          </p:cNvPr>
          <p:cNvSpPr txBox="1"/>
          <p:nvPr/>
        </p:nvSpPr>
        <p:spPr>
          <a:xfrm>
            <a:off x="290168" y="4370575"/>
            <a:ext cx="442676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We solve for four additional quantities: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Turbulent kinetic energy </a:t>
            </a:r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Turbulent specific dissipation rate </a:t>
            </a:r>
            <a:r>
              <a:rPr lang="el-GR" sz="1600" i="1" dirty="0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endParaRPr lang="de-DE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Turbulent viscosity </a:t>
            </a:r>
            <a:r>
              <a:rPr lang="el-GR" sz="1600" i="1" dirty="0">
                <a:latin typeface="Arial" panose="020B0604020202020204" pitchFamily="34" charset="0"/>
                <a:cs typeface="Arial" panose="020B0604020202020204" pitchFamily="34" charset="0"/>
              </a:rPr>
              <a:t>ν</a:t>
            </a:r>
            <a:r>
              <a:rPr lang="de-DE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pPr marL="800100" lvl="1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Turbulent thermal diffusivity </a:t>
            </a:r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de-DE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en-US" sz="1600" i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4F66AE3-1834-4D67-4844-F2C91C48F5F9}"/>
              </a:ext>
            </a:extLst>
          </p:cNvPr>
          <p:cNvCxnSpPr>
            <a:cxnSpLocks/>
          </p:cNvCxnSpPr>
          <p:nvPr/>
        </p:nvCxnSpPr>
        <p:spPr>
          <a:xfrm>
            <a:off x="3317614" y="2552700"/>
            <a:ext cx="545712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F281D22-6EE9-A789-2FF9-B4739BA21279}"/>
              </a:ext>
            </a:extLst>
          </p:cNvPr>
          <p:cNvCxnSpPr>
            <a:cxnSpLocks/>
          </p:cNvCxnSpPr>
          <p:nvPr/>
        </p:nvCxnSpPr>
        <p:spPr>
          <a:xfrm flipV="1">
            <a:off x="3860945" y="2321850"/>
            <a:ext cx="0" cy="23085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5A2FFF4-A1A7-B052-DBAF-761AC3B226FA}"/>
              </a:ext>
            </a:extLst>
          </p:cNvPr>
          <p:cNvCxnSpPr>
            <a:cxnSpLocks/>
          </p:cNvCxnSpPr>
          <p:nvPr/>
        </p:nvCxnSpPr>
        <p:spPr>
          <a:xfrm>
            <a:off x="4601765" y="5321910"/>
            <a:ext cx="900000" cy="0"/>
          </a:xfrm>
          <a:prstGeom prst="line">
            <a:avLst/>
          </a:prstGeom>
          <a:ln w="9525">
            <a:solidFill>
              <a:schemeClr val="tx1"/>
            </a:solidFill>
            <a:headEnd type="arrow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A7A5086-BF30-69F6-4358-5D4B595950EC}"/>
              </a:ext>
            </a:extLst>
          </p:cNvPr>
          <p:cNvCxnSpPr>
            <a:cxnSpLocks/>
          </p:cNvCxnSpPr>
          <p:nvPr/>
        </p:nvCxnSpPr>
        <p:spPr>
          <a:xfrm>
            <a:off x="4601765" y="5579086"/>
            <a:ext cx="900000" cy="0"/>
          </a:xfrm>
          <a:prstGeom prst="line">
            <a:avLst/>
          </a:prstGeom>
          <a:ln w="9525">
            <a:solidFill>
              <a:schemeClr val="tx1"/>
            </a:solidFill>
            <a:headEnd type="arrow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FD415C-8A8C-674A-8466-6FC8E85266AF}"/>
              </a:ext>
            </a:extLst>
          </p:cNvPr>
          <p:cNvCxnSpPr>
            <a:cxnSpLocks/>
          </p:cNvCxnSpPr>
          <p:nvPr/>
        </p:nvCxnSpPr>
        <p:spPr>
          <a:xfrm>
            <a:off x="4601765" y="4790892"/>
            <a:ext cx="900000" cy="0"/>
          </a:xfrm>
          <a:prstGeom prst="line">
            <a:avLst/>
          </a:prstGeom>
          <a:ln w="9525">
            <a:solidFill>
              <a:schemeClr val="tx1"/>
            </a:solidFill>
            <a:headEnd type="arrow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7E41A7D-20F8-33F9-A45C-8F4CE599488A}"/>
              </a:ext>
            </a:extLst>
          </p:cNvPr>
          <p:cNvCxnSpPr>
            <a:cxnSpLocks/>
          </p:cNvCxnSpPr>
          <p:nvPr/>
        </p:nvCxnSpPr>
        <p:spPr>
          <a:xfrm>
            <a:off x="4601765" y="5047683"/>
            <a:ext cx="900000" cy="0"/>
          </a:xfrm>
          <a:prstGeom prst="line">
            <a:avLst/>
          </a:prstGeom>
          <a:ln w="9525">
            <a:solidFill>
              <a:schemeClr val="tx1"/>
            </a:solidFill>
            <a:headEnd type="arrow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7F33ED5-E6FA-5F68-13C8-381803C3B40A}"/>
              </a:ext>
            </a:extLst>
          </p:cNvPr>
          <p:cNvCxnSpPr>
            <a:cxnSpLocks/>
          </p:cNvCxnSpPr>
          <p:nvPr/>
        </p:nvCxnSpPr>
        <p:spPr>
          <a:xfrm flipH="1" flipV="1">
            <a:off x="5499357" y="4790892"/>
            <a:ext cx="0" cy="256791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90920407-2DC0-EF68-A3E5-0856A9F13892}"/>
              </a:ext>
            </a:extLst>
          </p:cNvPr>
          <p:cNvSpPr txBox="1"/>
          <p:nvPr/>
        </p:nvSpPr>
        <p:spPr>
          <a:xfrm>
            <a:off x="5499357" y="5144686"/>
            <a:ext cx="4426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Modeled and included in momentum equation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1E58EF0-DC30-5C16-CD24-9D303435ED35}"/>
              </a:ext>
            </a:extLst>
          </p:cNvPr>
          <p:cNvSpPr txBox="1"/>
          <p:nvPr/>
        </p:nvSpPr>
        <p:spPr>
          <a:xfrm>
            <a:off x="5499357" y="5414432"/>
            <a:ext cx="42161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Modeled and included in energy equation</a:t>
            </a:r>
          </a:p>
        </p:txBody>
      </p:sp>
    </p:spTree>
    <p:extLst>
      <p:ext uri="{BB962C8B-B14F-4D97-AF65-F5344CB8AC3E}">
        <p14:creationId xmlns:p14="http://schemas.microsoft.com/office/powerpoint/2010/main" val="109844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14" grpId="0"/>
      <p:bldP spid="49" grpId="0"/>
      <p:bldP spid="5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EC99853B-7CC5-1285-914E-C431D7230A22}"/>
              </a:ext>
            </a:extLst>
          </p:cNvPr>
          <p:cNvSpPr txBox="1"/>
          <p:nvPr/>
        </p:nvSpPr>
        <p:spPr>
          <a:xfrm>
            <a:off x="4319996" y="1263601"/>
            <a:ext cx="694027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How can we calculate the inlet value?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For isentropic turbulence, </a:t>
            </a:r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de-DE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can be estimated by: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Estimated turbulence intensity: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Free stream velocity (based on preliminary calculations):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3.b) </a:t>
            </a:r>
            <a:r>
              <a:rPr lang="de-DE" dirty="0"/>
              <a:t>Turbulence model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23DC01-2E65-0F01-5FB1-5F442BC98053}"/>
              </a:ext>
            </a:extLst>
          </p:cNvPr>
          <p:cNvGrpSpPr/>
          <p:nvPr/>
        </p:nvGrpSpPr>
        <p:grpSpPr>
          <a:xfrm>
            <a:off x="689505" y="1222220"/>
            <a:ext cx="2520000" cy="4897924"/>
            <a:chOff x="948034" y="1222221"/>
            <a:chExt cx="2520000" cy="489792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6C76FCA-FE5D-F085-FFC2-33606DA60AE9}"/>
                </a:ext>
              </a:extLst>
            </p:cNvPr>
            <p:cNvGrpSpPr/>
            <p:nvPr/>
          </p:nvGrpSpPr>
          <p:grpSpPr>
            <a:xfrm>
              <a:off x="948034" y="1222221"/>
              <a:ext cx="2520000" cy="4897924"/>
              <a:chOff x="2102528" y="1276539"/>
              <a:chExt cx="2520000" cy="4897924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19F141C-DDF8-E7A7-DF3B-AF5F9AD91F3A}"/>
                  </a:ext>
                </a:extLst>
              </p:cNvPr>
              <p:cNvSpPr txBox="1"/>
              <p:nvPr/>
            </p:nvSpPr>
            <p:spPr>
              <a:xfrm>
                <a:off x="2109372" y="1317920"/>
                <a:ext cx="25131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kin. energy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F41DCF0-101A-9E69-0344-9F1D9678195F}"/>
                  </a:ext>
                </a:extLst>
              </p:cNvPr>
              <p:cNvSpPr/>
              <p:nvPr/>
            </p:nvSpPr>
            <p:spPr>
              <a:xfrm>
                <a:off x="2102528" y="1276539"/>
                <a:ext cx="25200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FCC3742-6EDE-D518-CF28-4C1FB7867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9002" y="1726341"/>
              <a:ext cx="2038064" cy="4320000"/>
            </a:xfrm>
            <a:prstGeom prst="rect">
              <a:avLst/>
            </a:prstGeom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A2AD848-CB29-5AB1-8776-4756FFC22E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28</a:t>
            </a:fld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7AA2837-1F03-7608-F98C-F804D273D3B9}"/>
                  </a:ext>
                </a:extLst>
              </p:cNvPr>
              <p:cNvSpPr txBox="1"/>
              <p:nvPr/>
            </p:nvSpPr>
            <p:spPr>
              <a:xfrm>
                <a:off x="5184247" y="1893321"/>
                <a:ext cx="1893211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𝑘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𝑖𝑛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𝑇𝑢</m:t>
                              </m:r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∞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7AA2837-1F03-7608-F98C-F804D273D3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247" y="1893321"/>
                <a:ext cx="1893211" cy="5186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E0483DE-D66C-7CD8-4BDF-400881F2BAA1}"/>
                  </a:ext>
                </a:extLst>
              </p:cNvPr>
              <p:cNvSpPr txBox="1"/>
              <p:nvPr/>
            </p:nvSpPr>
            <p:spPr>
              <a:xfrm>
                <a:off x="7189131" y="1874726"/>
                <a:ext cx="1505156" cy="55579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≈0.01215 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m</m:t>
                              </m:r>
                            </m:e>
                            <m:sup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s</m:t>
                              </m:r>
                            </m:e>
                            <m:sup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E0483DE-D66C-7CD8-4BDF-400881F2BA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9131" y="1874726"/>
                <a:ext cx="1505156" cy="55579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90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BF2F529-B7D0-F7A8-9532-7A12210D1302}"/>
                  </a:ext>
                </a:extLst>
              </p:cNvPr>
              <p:cNvSpPr txBox="1"/>
              <p:nvPr/>
            </p:nvSpPr>
            <p:spPr>
              <a:xfrm>
                <a:off x="5184247" y="2903145"/>
                <a:ext cx="120327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𝑇𝑢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=0.5 %</m:t>
                      </m:r>
                    </m:oMath>
                  </m:oMathPara>
                </a14:m>
                <a:endParaRPr lang="en-US" sz="20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BF2F529-B7D0-F7A8-9532-7A12210D1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247" y="2903145"/>
                <a:ext cx="1203278" cy="276999"/>
              </a:xfrm>
              <a:prstGeom prst="rect">
                <a:avLst/>
              </a:prstGeom>
              <a:blipFill>
                <a:blip r:embed="rId5"/>
                <a:stretch>
                  <a:fillRect l="-3535" r="-4545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9522096-B8E9-A812-1F79-26A951714BB8}"/>
                  </a:ext>
                </a:extLst>
              </p:cNvPr>
              <p:cNvSpPr txBox="1"/>
              <p:nvPr/>
            </p:nvSpPr>
            <p:spPr>
              <a:xfrm>
                <a:off x="5184247" y="3619626"/>
                <a:ext cx="1210523" cy="4742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𝑈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∞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≈18 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m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9522096-B8E9-A812-1F79-26A951714B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247" y="3619626"/>
                <a:ext cx="1210523" cy="4742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Rectangle 43">
            <a:extLst>
              <a:ext uri="{FF2B5EF4-FFF2-40B4-BE49-F238E27FC236}">
                <a16:creationId xmlns:a16="http://schemas.microsoft.com/office/drawing/2014/main" id="{A384FE7F-D292-91AF-15A6-274FAD2D1E29}"/>
              </a:ext>
            </a:extLst>
          </p:cNvPr>
          <p:cNvSpPr/>
          <p:nvPr/>
        </p:nvSpPr>
        <p:spPr>
          <a:xfrm>
            <a:off x="1128002" y="2653504"/>
            <a:ext cx="1961019" cy="13783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BD7A146-AC4A-25C2-2A53-015F6F33DA9D}"/>
              </a:ext>
            </a:extLst>
          </p:cNvPr>
          <p:cNvSpPr/>
          <p:nvPr/>
        </p:nvSpPr>
        <p:spPr>
          <a:xfrm>
            <a:off x="939526" y="1915303"/>
            <a:ext cx="2149495" cy="13783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1573AA3-83EE-598F-2B66-2DA9D8CB96BA}"/>
              </a:ext>
            </a:extLst>
          </p:cNvPr>
          <p:cNvSpPr/>
          <p:nvPr/>
        </p:nvSpPr>
        <p:spPr>
          <a:xfrm>
            <a:off x="7149996" y="1893321"/>
            <a:ext cx="1583425" cy="555793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DD3D121-554A-0FB6-E1A8-CAA2BB0EA3AC}"/>
              </a:ext>
            </a:extLst>
          </p:cNvPr>
          <p:cNvSpPr/>
          <p:nvPr/>
        </p:nvSpPr>
        <p:spPr>
          <a:xfrm>
            <a:off x="1128002" y="3810599"/>
            <a:ext cx="1961019" cy="119207"/>
          </a:xfrm>
          <a:prstGeom prst="rect">
            <a:avLst/>
          </a:prstGeom>
          <a:solidFill>
            <a:srgbClr val="FF2121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8B7A11B-7E4D-BAB9-6AA4-758A2293C7F8}"/>
              </a:ext>
            </a:extLst>
          </p:cNvPr>
          <p:cNvCxnSpPr>
            <a:cxnSpLocks/>
          </p:cNvCxnSpPr>
          <p:nvPr/>
        </p:nvCxnSpPr>
        <p:spPr>
          <a:xfrm>
            <a:off x="3089021" y="3873970"/>
            <a:ext cx="532365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F257292-D106-6A6F-B026-D89708C7C8BD}"/>
              </a:ext>
            </a:extLst>
          </p:cNvPr>
          <p:cNvCxnSpPr>
            <a:cxnSpLocks/>
          </p:cNvCxnSpPr>
          <p:nvPr/>
        </p:nvCxnSpPr>
        <p:spPr>
          <a:xfrm>
            <a:off x="3621386" y="4725909"/>
            <a:ext cx="532365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41DDF29-59D4-69D0-965A-923CF86BB563}"/>
              </a:ext>
            </a:extLst>
          </p:cNvPr>
          <p:cNvCxnSpPr>
            <a:cxnSpLocks/>
          </p:cNvCxnSpPr>
          <p:nvPr/>
        </p:nvCxnSpPr>
        <p:spPr>
          <a:xfrm flipV="1">
            <a:off x="3621386" y="3873970"/>
            <a:ext cx="0" cy="851939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8830F71-8595-A536-BE9F-45AB173C3547}"/>
              </a:ext>
            </a:extLst>
          </p:cNvPr>
          <p:cNvSpPr txBox="1"/>
          <p:nvPr/>
        </p:nvSpPr>
        <p:spPr>
          <a:xfrm>
            <a:off x="4319995" y="4518728"/>
            <a:ext cx="694027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Chosen wall function for 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Provides a wall constraint depending on the </a:t>
            </a:r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value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9DF4CB9-FA8E-3B64-9AE6-3EB397324A69}"/>
              </a:ext>
            </a:extLst>
          </p:cNvPr>
          <p:cNvCxnSpPr>
            <a:cxnSpLocks/>
          </p:cNvCxnSpPr>
          <p:nvPr/>
        </p:nvCxnSpPr>
        <p:spPr>
          <a:xfrm>
            <a:off x="3089021" y="2722419"/>
            <a:ext cx="532365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A9637C8-25B1-CDAB-4D1F-F775EB7FF745}"/>
              </a:ext>
            </a:extLst>
          </p:cNvPr>
          <p:cNvCxnSpPr>
            <a:cxnSpLocks/>
          </p:cNvCxnSpPr>
          <p:nvPr/>
        </p:nvCxnSpPr>
        <p:spPr>
          <a:xfrm flipH="1" flipV="1">
            <a:off x="3621385" y="1460037"/>
            <a:ext cx="1" cy="1262382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B2639EFB-4C0C-2EBF-1477-13DCDA0B8848}"/>
              </a:ext>
            </a:extLst>
          </p:cNvPr>
          <p:cNvCxnSpPr>
            <a:cxnSpLocks/>
          </p:cNvCxnSpPr>
          <p:nvPr/>
        </p:nvCxnSpPr>
        <p:spPr>
          <a:xfrm>
            <a:off x="3621385" y="1460037"/>
            <a:ext cx="532365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0B8D131A-E0B3-EFA7-547C-95A951E611EB}"/>
              </a:ext>
            </a:extLst>
          </p:cNvPr>
          <p:cNvCxnSpPr>
            <a:cxnSpLocks/>
          </p:cNvCxnSpPr>
          <p:nvPr/>
        </p:nvCxnSpPr>
        <p:spPr>
          <a:xfrm>
            <a:off x="3089020" y="1978675"/>
            <a:ext cx="532365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311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33" grpId="0"/>
      <p:bldP spid="35" grpId="0"/>
      <p:bldP spid="44" grpId="0" animBg="1"/>
      <p:bldP spid="45" grpId="0" animBg="1"/>
      <p:bldP spid="46" grpId="0" animBg="1"/>
      <p:bldP spid="4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ABE2253-5588-87CF-E5CD-E71D60AC3BDB}"/>
              </a:ext>
            </a:extLst>
          </p:cNvPr>
          <p:cNvSpPr txBox="1"/>
          <p:nvPr/>
        </p:nvSpPr>
        <p:spPr>
          <a:xfrm>
            <a:off x="6480548" y="1256525"/>
            <a:ext cx="55605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How can we calculate the inlet value?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  <a:r>
              <a:rPr lang="de-DE" sz="1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is calculated as: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Turbulence length scale (fully developed pipe flow):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Inlet diameter: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Model parameter: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3.b) </a:t>
            </a:r>
            <a:r>
              <a:rPr lang="de-DE" dirty="0"/>
              <a:t>Turbulence model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23DC01-2E65-0F01-5FB1-5F442BC98053}"/>
              </a:ext>
            </a:extLst>
          </p:cNvPr>
          <p:cNvGrpSpPr/>
          <p:nvPr/>
        </p:nvGrpSpPr>
        <p:grpSpPr>
          <a:xfrm>
            <a:off x="689505" y="1222220"/>
            <a:ext cx="2520000" cy="4897924"/>
            <a:chOff x="948034" y="1222221"/>
            <a:chExt cx="2520000" cy="489792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6C76FCA-FE5D-F085-FFC2-33606DA60AE9}"/>
                </a:ext>
              </a:extLst>
            </p:cNvPr>
            <p:cNvGrpSpPr/>
            <p:nvPr/>
          </p:nvGrpSpPr>
          <p:grpSpPr>
            <a:xfrm>
              <a:off x="948034" y="1222221"/>
              <a:ext cx="2520000" cy="4897924"/>
              <a:chOff x="2102528" y="1276539"/>
              <a:chExt cx="2520000" cy="4897924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19F141C-DDF8-E7A7-DF3B-AF5F9AD91F3A}"/>
                  </a:ext>
                </a:extLst>
              </p:cNvPr>
              <p:cNvSpPr txBox="1"/>
              <p:nvPr/>
            </p:nvSpPr>
            <p:spPr>
              <a:xfrm>
                <a:off x="2109372" y="1317920"/>
                <a:ext cx="25131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kin. energy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F41DCF0-101A-9E69-0344-9F1D9678195F}"/>
                  </a:ext>
                </a:extLst>
              </p:cNvPr>
              <p:cNvSpPr/>
              <p:nvPr/>
            </p:nvSpPr>
            <p:spPr>
              <a:xfrm>
                <a:off x="2102528" y="1276539"/>
                <a:ext cx="25200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FCC3742-6EDE-D518-CF28-4C1FB7867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9002" y="1726341"/>
              <a:ext cx="2038064" cy="432000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392951F-6799-5C03-53D4-148E9C9AD8E1}"/>
              </a:ext>
            </a:extLst>
          </p:cNvPr>
          <p:cNvGrpSpPr/>
          <p:nvPr/>
        </p:nvGrpSpPr>
        <p:grpSpPr>
          <a:xfrm>
            <a:off x="3450473" y="1222220"/>
            <a:ext cx="2520002" cy="4897924"/>
            <a:chOff x="3626187" y="1222221"/>
            <a:chExt cx="2520002" cy="4897924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DD7AF5B-496F-0821-1255-29D4D2C59EF9}"/>
                </a:ext>
              </a:extLst>
            </p:cNvPr>
            <p:cNvGrpSpPr/>
            <p:nvPr/>
          </p:nvGrpSpPr>
          <p:grpSpPr>
            <a:xfrm>
              <a:off x="3626187" y="1222221"/>
              <a:ext cx="2520002" cy="4897924"/>
              <a:chOff x="4724385" y="1276539"/>
              <a:chExt cx="2445505" cy="4897924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75CFD1B-D236-14B5-DFE0-AB3D882D2D15}"/>
                  </a:ext>
                </a:extLst>
              </p:cNvPr>
              <p:cNvSpPr txBox="1"/>
              <p:nvPr/>
            </p:nvSpPr>
            <p:spPr>
              <a:xfrm>
                <a:off x="4724385" y="1316332"/>
                <a:ext cx="244549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diss. rate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omega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F8DD54-BAF3-4E8E-524A-826C2FEB98DF}"/>
                  </a:ext>
                </a:extLst>
              </p:cNvPr>
              <p:cNvSpPr/>
              <p:nvPr/>
            </p:nvSpPr>
            <p:spPr>
              <a:xfrm>
                <a:off x="4724390" y="1276539"/>
                <a:ext cx="24455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EC9A8A8-84C5-4C36-D3A2-7B7F0A4E9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4105" y="1726341"/>
              <a:ext cx="1964160" cy="4320000"/>
            </a:xfrm>
            <a:prstGeom prst="rect">
              <a:avLst/>
            </a:prstGeom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A2AD848-CB29-5AB1-8776-4756FFC22E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29</a:t>
            </a:fld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7320CA5-898B-C1AE-FE6C-90C2D4667E48}"/>
                  </a:ext>
                </a:extLst>
              </p:cNvPr>
              <p:cNvSpPr txBox="1"/>
              <p:nvPr/>
            </p:nvSpPr>
            <p:spPr>
              <a:xfrm>
                <a:off x="7338505" y="1823098"/>
                <a:ext cx="1450269" cy="68935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𝜔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𝑖𝑛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𝑖𝑛</m:t>
                                  </m:r>
                                </m:sub>
                              </m:sSub>
                            </m:e>
                          </m:rad>
                        </m:num>
                        <m:den>
                          <m:sSubSup>
                            <m:sSub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𝜇</m:t>
                              </m:r>
                            </m:sub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0.25</m:t>
                              </m:r>
                            </m:sup>
                          </m:sSub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7320CA5-898B-C1AE-FE6C-90C2D4667E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8505" y="1823098"/>
                <a:ext cx="1450269" cy="6893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603423D-2632-D2A8-9857-6F59299D6835}"/>
                  </a:ext>
                </a:extLst>
              </p:cNvPr>
              <p:cNvSpPr txBox="1"/>
              <p:nvPr/>
            </p:nvSpPr>
            <p:spPr>
              <a:xfrm>
                <a:off x="7338505" y="2915541"/>
                <a:ext cx="148810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𝑙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=0.038⋅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𝑖𝑛</m:t>
                          </m:r>
                        </m:sub>
                      </m:sSub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603423D-2632-D2A8-9857-6F59299D6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8505" y="2915541"/>
                <a:ext cx="1488100" cy="276999"/>
              </a:xfrm>
              <a:prstGeom prst="rect">
                <a:avLst/>
              </a:prstGeom>
              <a:blipFill>
                <a:blip r:embed="rId5"/>
                <a:stretch>
                  <a:fillRect l="-3279" r="-1230" b="-195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066F99E-1634-9391-F2D6-C6DFCF407978}"/>
                  </a:ext>
                </a:extLst>
              </p:cNvPr>
              <p:cNvSpPr txBox="1"/>
              <p:nvPr/>
            </p:nvSpPr>
            <p:spPr>
              <a:xfrm>
                <a:off x="8918606" y="1907576"/>
                <a:ext cx="1029128" cy="5203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≈1800 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066F99E-1634-9391-F2D6-C6DFCF4079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18606" y="1907576"/>
                <a:ext cx="1029128" cy="5203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905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36621AA5-2FAB-D403-86BC-0C1A87F2649D}"/>
                  </a:ext>
                </a:extLst>
              </p:cNvPr>
              <p:cNvSpPr txBox="1"/>
              <p:nvPr/>
            </p:nvSpPr>
            <p:spPr>
              <a:xfrm>
                <a:off x="7338505" y="4332533"/>
                <a:ext cx="1036629" cy="2993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𝜇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=0.09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36621AA5-2FAB-D403-86BC-0C1A87F26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8505" y="4332533"/>
                <a:ext cx="1036629" cy="299313"/>
              </a:xfrm>
              <a:prstGeom prst="rect">
                <a:avLst/>
              </a:prstGeom>
              <a:blipFill>
                <a:blip r:embed="rId7"/>
                <a:stretch>
                  <a:fillRect l="-4706" r="-4706" b="-20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A1A7D6A-1A6F-3EB7-9825-146BF228F04E}"/>
                  </a:ext>
                </a:extLst>
              </p:cNvPr>
              <p:cNvSpPr txBox="1"/>
              <p:nvPr/>
            </p:nvSpPr>
            <p:spPr>
              <a:xfrm>
                <a:off x="7338505" y="3594522"/>
                <a:ext cx="111620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𝑖𝑛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=3⋅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𝑑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A1A7D6A-1A6F-3EB7-9825-146BF228F0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8505" y="3594522"/>
                <a:ext cx="1116203" cy="276999"/>
              </a:xfrm>
              <a:prstGeom prst="rect">
                <a:avLst/>
              </a:prstGeom>
              <a:blipFill>
                <a:blip r:embed="rId8"/>
                <a:stretch>
                  <a:fillRect l="-4372" r="-3825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05AFEA91-90B2-8497-D008-1334C0CC6527}"/>
              </a:ext>
            </a:extLst>
          </p:cNvPr>
          <p:cNvSpPr/>
          <p:nvPr/>
        </p:nvSpPr>
        <p:spPr>
          <a:xfrm>
            <a:off x="3907239" y="2671358"/>
            <a:ext cx="1961019" cy="13783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AC4A85-963F-7AFC-3C53-4694A7CDA4C5}"/>
              </a:ext>
            </a:extLst>
          </p:cNvPr>
          <p:cNvSpPr/>
          <p:nvPr/>
        </p:nvSpPr>
        <p:spPr>
          <a:xfrm>
            <a:off x="3718763" y="1933157"/>
            <a:ext cx="2149495" cy="13783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3F5B58-BB9D-758C-6BCB-372027551E90}"/>
              </a:ext>
            </a:extLst>
          </p:cNvPr>
          <p:cNvSpPr/>
          <p:nvPr/>
        </p:nvSpPr>
        <p:spPr>
          <a:xfrm>
            <a:off x="8893130" y="1886456"/>
            <a:ext cx="1115188" cy="589785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72F953-04A6-4974-57A0-7CFE5A73BCCA}"/>
              </a:ext>
            </a:extLst>
          </p:cNvPr>
          <p:cNvSpPr txBox="1"/>
          <p:nvPr/>
        </p:nvSpPr>
        <p:spPr>
          <a:xfrm>
            <a:off x="6480003" y="4831525"/>
            <a:ext cx="50224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Chosen wall function for 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ω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Provides a wall constraint depending on the </a:t>
            </a:r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value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6138B7-7B1F-ECA1-0FE6-B73CE7D91974}"/>
              </a:ext>
            </a:extLst>
          </p:cNvPr>
          <p:cNvSpPr/>
          <p:nvPr/>
        </p:nvSpPr>
        <p:spPr>
          <a:xfrm>
            <a:off x="3907238" y="3811917"/>
            <a:ext cx="1961019" cy="119207"/>
          </a:xfrm>
          <a:prstGeom prst="rect">
            <a:avLst/>
          </a:prstGeom>
          <a:solidFill>
            <a:srgbClr val="FF2121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4A90A7A-38EC-56B4-31E7-D578D600639B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5868257" y="3871521"/>
            <a:ext cx="342418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B9D6FFD-4B46-0978-A979-A4A944098A61}"/>
              </a:ext>
            </a:extLst>
          </p:cNvPr>
          <p:cNvCxnSpPr>
            <a:cxnSpLocks/>
          </p:cNvCxnSpPr>
          <p:nvPr/>
        </p:nvCxnSpPr>
        <p:spPr>
          <a:xfrm>
            <a:off x="6213820" y="5024674"/>
            <a:ext cx="266183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2876AE2-0ACE-4272-BFD4-6BE0877DA809}"/>
              </a:ext>
            </a:extLst>
          </p:cNvPr>
          <p:cNvCxnSpPr>
            <a:cxnSpLocks/>
          </p:cNvCxnSpPr>
          <p:nvPr/>
        </p:nvCxnSpPr>
        <p:spPr>
          <a:xfrm flipV="1">
            <a:off x="6210675" y="3871521"/>
            <a:ext cx="0" cy="1153153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353C803-9F99-AF44-0CE1-CF65267EA945}"/>
              </a:ext>
            </a:extLst>
          </p:cNvPr>
          <p:cNvCxnSpPr>
            <a:cxnSpLocks/>
          </p:cNvCxnSpPr>
          <p:nvPr/>
        </p:nvCxnSpPr>
        <p:spPr>
          <a:xfrm>
            <a:off x="5870454" y="2743446"/>
            <a:ext cx="342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BC3A0E0-C86A-65AD-398F-FBBD444B44EE}"/>
              </a:ext>
            </a:extLst>
          </p:cNvPr>
          <p:cNvCxnSpPr>
            <a:cxnSpLocks/>
          </p:cNvCxnSpPr>
          <p:nvPr/>
        </p:nvCxnSpPr>
        <p:spPr>
          <a:xfrm flipH="1" flipV="1">
            <a:off x="6209405" y="1440630"/>
            <a:ext cx="1" cy="1302816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3ECC1D6-0E5B-A945-9FD5-4CF358F379CE}"/>
              </a:ext>
            </a:extLst>
          </p:cNvPr>
          <p:cNvCxnSpPr>
            <a:cxnSpLocks/>
          </p:cNvCxnSpPr>
          <p:nvPr/>
        </p:nvCxnSpPr>
        <p:spPr>
          <a:xfrm>
            <a:off x="6209405" y="1443255"/>
            <a:ext cx="2664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3D22BFDF-79D7-0D7A-3AFE-EC37DDD9AD9A}"/>
              </a:ext>
            </a:extLst>
          </p:cNvPr>
          <p:cNvCxnSpPr>
            <a:cxnSpLocks/>
          </p:cNvCxnSpPr>
          <p:nvPr/>
        </p:nvCxnSpPr>
        <p:spPr>
          <a:xfrm>
            <a:off x="5870454" y="1999702"/>
            <a:ext cx="342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2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37" grpId="0"/>
      <p:bldP spid="38" grpId="0"/>
      <p:bldP spid="6" grpId="0" animBg="1"/>
      <p:bldP spid="9" grpId="0" animBg="1"/>
      <p:bldP spid="11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EAAA0526-4F6A-2977-E694-908CB8C95171}"/>
              </a:ext>
            </a:extLst>
          </p:cNvPr>
          <p:cNvSpPr/>
          <p:nvPr/>
        </p:nvSpPr>
        <p:spPr>
          <a:xfrm>
            <a:off x="1168992" y="3227956"/>
            <a:ext cx="3435427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E629ACC-0B0E-47ED-A5D6-A2AA7BAA9F8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5712003" y="6627600"/>
            <a:ext cx="768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AA16E45-FFC2-42E4-AA9B-0BA51DB9F26D}" type="slidenum">
              <a:rPr lang="fr-FR" sz="1000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fr-FR" sz="100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173607" y="2875259"/>
            <a:ext cx="343235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Geometry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Mesh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setup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Boundary conditions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Turbulence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Real gas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settings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115244-EC83-B170-08C4-969ACC8EB242}"/>
              </a:ext>
            </a:extLst>
          </p:cNvPr>
          <p:cNvGrpSpPr/>
          <p:nvPr/>
        </p:nvGrpSpPr>
        <p:grpSpPr>
          <a:xfrm>
            <a:off x="5623113" y="1624896"/>
            <a:ext cx="6068241" cy="4451814"/>
            <a:chOff x="389506" y="1401270"/>
            <a:chExt cx="6068241" cy="44518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2C90205-F9B3-5F3C-835C-6404C7797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506" y="3294140"/>
              <a:ext cx="914400" cy="828675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F33C871-4AC5-BE3C-A3AA-FBB42EB0DCED}"/>
                </a:ext>
              </a:extLst>
            </p:cNvPr>
            <p:cNvGrpSpPr/>
            <p:nvPr/>
          </p:nvGrpSpPr>
          <p:grpSpPr>
            <a:xfrm>
              <a:off x="1404243" y="3263656"/>
              <a:ext cx="2214234" cy="696857"/>
              <a:chOff x="1404243" y="3263656"/>
              <a:chExt cx="2214234" cy="6968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FA5410E-B313-B698-14E5-EE2C74CEFB57}"/>
                  </a:ext>
                </a:extLst>
              </p:cNvPr>
              <p:cNvGrpSpPr/>
              <p:nvPr/>
            </p:nvGrpSpPr>
            <p:grpSpPr>
              <a:xfrm>
                <a:off x="1980177" y="3265868"/>
                <a:ext cx="1638300" cy="694645"/>
                <a:chOff x="2820000" y="2767705"/>
                <a:chExt cx="1638300" cy="694645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5B4B472A-1E64-9F70-3736-814847C733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820000" y="2986100"/>
                  <a:ext cx="1638300" cy="476250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65995750-C463-EB6C-3ABB-D8E4EF755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25871" b="46325"/>
                <a:stretch/>
              </p:blipFill>
              <p:spPr>
                <a:xfrm>
                  <a:off x="2820000" y="2788353"/>
                  <a:ext cx="914400" cy="230400"/>
                </a:xfrm>
                <a:prstGeom prst="rect">
                  <a:avLst/>
                </a:prstGeom>
              </p:spPr>
            </p:pic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63E8E18-806D-361A-97F8-4856B0DAEB92}"/>
                    </a:ext>
                  </a:extLst>
                </p:cNvPr>
                <p:cNvSpPr txBox="1"/>
                <p:nvPr/>
              </p:nvSpPr>
              <p:spPr>
                <a:xfrm>
                  <a:off x="3428963" y="276770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Left Brace 9">
                <a:extLst>
                  <a:ext uri="{FF2B5EF4-FFF2-40B4-BE49-F238E27FC236}">
                    <a16:creationId xmlns:a16="http://schemas.microsoft.com/office/drawing/2014/main" id="{64D88F66-8660-0537-20F5-918E037B56C9}"/>
                  </a:ext>
                </a:extLst>
              </p:cNvPr>
              <p:cNvSpPr/>
              <p:nvPr/>
            </p:nvSpPr>
            <p:spPr>
              <a:xfrm>
                <a:off x="1832428" y="3263656"/>
                <a:ext cx="97674" cy="684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2B9F441-F4BF-FDDC-D073-78244BD5B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4243" y="3605656"/>
                <a:ext cx="4439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928AC9F-9613-4180-7362-91C0C01A3672}"/>
                </a:ext>
              </a:extLst>
            </p:cNvPr>
            <p:cNvGrpSpPr/>
            <p:nvPr/>
          </p:nvGrpSpPr>
          <p:grpSpPr>
            <a:xfrm>
              <a:off x="1413071" y="3808711"/>
              <a:ext cx="1865566" cy="2044373"/>
              <a:chOff x="1413071" y="3808711"/>
              <a:chExt cx="1865566" cy="204437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51BFA3D-E081-6AF0-BC70-1EE84F09D549}"/>
                  </a:ext>
                </a:extLst>
              </p:cNvPr>
              <p:cNvGrpSpPr/>
              <p:nvPr/>
            </p:nvGrpSpPr>
            <p:grpSpPr>
              <a:xfrm>
                <a:off x="1992762" y="4147619"/>
                <a:ext cx="1285875" cy="1705465"/>
                <a:chOff x="2820000" y="3783315"/>
                <a:chExt cx="1285875" cy="1705465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1C1C5F05-8E26-60C3-34B1-68E07B5C7C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20000" y="4002880"/>
                  <a:ext cx="1285875" cy="1485900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A2743300-4C7D-065B-1A83-562337CB7B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50480" b="25878"/>
                <a:stretch/>
              </p:blipFill>
              <p:spPr>
                <a:xfrm>
                  <a:off x="2820000" y="3806969"/>
                  <a:ext cx="914400" cy="195911"/>
                </a:xfrm>
                <a:prstGeom prst="rect">
                  <a:avLst/>
                </a:prstGeom>
              </p:spPr>
            </p:pic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4166963-DE6F-5268-8DA0-23890E025B38}"/>
                    </a:ext>
                  </a:extLst>
                </p:cNvPr>
                <p:cNvSpPr txBox="1"/>
                <p:nvPr/>
              </p:nvSpPr>
              <p:spPr>
                <a:xfrm>
                  <a:off x="3329911" y="378331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Left Brace 16">
                <a:extLst>
                  <a:ext uri="{FF2B5EF4-FFF2-40B4-BE49-F238E27FC236}">
                    <a16:creationId xmlns:a16="http://schemas.microsoft.com/office/drawing/2014/main" id="{D27E0891-B808-38E5-0050-A622043141B0}"/>
                  </a:ext>
                </a:extLst>
              </p:cNvPr>
              <p:cNvSpPr/>
              <p:nvPr/>
            </p:nvSpPr>
            <p:spPr>
              <a:xfrm>
                <a:off x="1832428" y="4177273"/>
                <a:ext cx="97674" cy="1656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F25DA9AE-12E7-6F98-0F40-018B8B853A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8704" y="50052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1F926451-914E-59B3-D2D8-891DC39307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1928" y="3808711"/>
                <a:ext cx="0" cy="12037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175B421-9B84-6C9F-A70A-0C4A893E9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3071" y="38134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45CCCCF-5952-9CAC-54A6-EE8E09A18266}"/>
                </a:ext>
              </a:extLst>
            </p:cNvPr>
            <p:cNvGrpSpPr/>
            <p:nvPr/>
          </p:nvGrpSpPr>
          <p:grpSpPr>
            <a:xfrm>
              <a:off x="1406624" y="1401270"/>
              <a:ext cx="1501032" cy="2000446"/>
              <a:chOff x="1406624" y="1401270"/>
              <a:chExt cx="1501032" cy="2000446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4CBFCB5C-C441-E169-06BA-5C77707458BD}"/>
                  </a:ext>
                </a:extLst>
              </p:cNvPr>
              <p:cNvGrpSpPr/>
              <p:nvPr/>
            </p:nvGrpSpPr>
            <p:grpSpPr>
              <a:xfrm>
                <a:off x="1979568" y="1401270"/>
                <a:ext cx="928088" cy="1701280"/>
                <a:chOff x="2806312" y="1094275"/>
                <a:chExt cx="928088" cy="1701280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D3844756-EB9D-B862-5751-89DF4A7869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806312" y="1309655"/>
                  <a:ext cx="695325" cy="1485900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73431159-184E-E567-2CC8-D020465C35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72196"/>
                <a:stretch/>
              </p:blipFill>
              <p:spPr>
                <a:xfrm>
                  <a:off x="2820000" y="1102963"/>
                  <a:ext cx="914400" cy="230401"/>
                </a:xfrm>
                <a:prstGeom prst="rect">
                  <a:avLst/>
                </a:prstGeom>
              </p:spPr>
            </p:pic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B685321C-3311-C753-E6E2-63C54D63D95C}"/>
                    </a:ext>
                  </a:extLst>
                </p:cNvPr>
                <p:cNvSpPr txBox="1"/>
                <p:nvPr/>
              </p:nvSpPr>
              <p:spPr>
                <a:xfrm>
                  <a:off x="3049252" y="109427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Left Brace 25">
                <a:extLst>
                  <a:ext uri="{FF2B5EF4-FFF2-40B4-BE49-F238E27FC236}">
                    <a16:creationId xmlns:a16="http://schemas.microsoft.com/office/drawing/2014/main" id="{7EF841EC-9701-CAF9-94A5-E41206D31C45}"/>
                  </a:ext>
                </a:extLst>
              </p:cNvPr>
              <p:cNvSpPr/>
              <p:nvPr/>
            </p:nvSpPr>
            <p:spPr>
              <a:xfrm>
                <a:off x="1829793" y="1409958"/>
                <a:ext cx="97674" cy="1692592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3A625FB-E830-0167-EBFB-BC9232D3FB5A}"/>
                  </a:ext>
                </a:extLst>
              </p:cNvPr>
              <p:cNvCxnSpPr>
                <a:cxnSpLocks/>
                <a:endCxn id="26" idx="1"/>
              </p:cNvCxnSpPr>
              <p:nvPr/>
            </p:nvCxnSpPr>
            <p:spPr>
              <a:xfrm>
                <a:off x="1613793" y="22538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EF27FAA-10DB-7DED-4636-56B4BCCC56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9547" y="2256254"/>
                <a:ext cx="0" cy="114546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B6206859-0210-11EF-83C2-62DDD00D10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6624" y="3393481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5D41C-5632-4261-71D7-9BD1E53F161B}"/>
                </a:ext>
              </a:extLst>
            </p:cNvPr>
            <p:cNvSpPr txBox="1"/>
            <p:nvPr/>
          </p:nvSpPr>
          <p:spPr>
            <a:xfrm>
              <a:off x="3669548" y="1639856"/>
              <a:ext cx="2788199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thermal diffusivity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kinetic energy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viscosity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specific dissipation rate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pressure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temperature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velocity</a:t>
              </a:r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542AED1-5EB4-9D15-1EB0-12E7D03D8ACA}"/>
                </a:ext>
              </a:extLst>
            </p:cNvPr>
            <p:cNvSpPr txBox="1"/>
            <p:nvPr/>
          </p:nvSpPr>
          <p:spPr>
            <a:xfrm>
              <a:off x="3668552" y="3471148"/>
              <a:ext cx="209865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thermophysical properties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properties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5750272-42C2-0102-5EA9-7E89F031B21C}"/>
                </a:ext>
              </a:extLst>
            </p:cNvPr>
            <p:cNvSpPr txBox="1"/>
            <p:nvPr/>
          </p:nvSpPr>
          <p:spPr>
            <a:xfrm>
              <a:off x="3668552" y="4360368"/>
              <a:ext cx="1939955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simulation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decomposition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extrusion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schemes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solvers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nozzle contour file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C1772C8-57C2-BA2F-E619-30C9827FF0EF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1DD58-94D2-5C26-63DF-06362A841DEC}"/>
              </a:ext>
            </a:extLst>
          </p:cNvPr>
          <p:cNvSpPr txBox="1"/>
          <p:nvPr/>
        </p:nvSpPr>
        <p:spPr>
          <a:xfrm>
            <a:off x="1676950" y="2173735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Pre-processing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23840DE-6818-16E8-6735-CA7A070FB657}"/>
              </a:ext>
            </a:extLst>
          </p:cNvPr>
          <p:cNvSpPr/>
          <p:nvPr/>
        </p:nvSpPr>
        <p:spPr>
          <a:xfrm>
            <a:off x="7195068" y="5811024"/>
            <a:ext cx="4478179" cy="2160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9C3FA6F-2831-88E0-6737-4C2B4371514B}"/>
              </a:ext>
            </a:extLst>
          </p:cNvPr>
          <p:cNvSpPr/>
          <p:nvPr/>
        </p:nvSpPr>
        <p:spPr>
          <a:xfrm>
            <a:off x="1168943" y="2908852"/>
            <a:ext cx="3435427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7C3D1DC-5956-2DD9-B97E-43D997EA7437}"/>
              </a:ext>
            </a:extLst>
          </p:cNvPr>
          <p:cNvSpPr/>
          <p:nvPr/>
        </p:nvSpPr>
        <p:spPr>
          <a:xfrm>
            <a:off x="7195067" y="4605499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DCA098D-CED2-622A-132A-BA7A7BE0DE06}"/>
              </a:ext>
            </a:extLst>
          </p:cNvPr>
          <p:cNvSpPr/>
          <p:nvPr/>
        </p:nvSpPr>
        <p:spPr>
          <a:xfrm>
            <a:off x="7194224" y="5227902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228759F-D0AE-C87D-A69D-E2EEFDA99E15}"/>
              </a:ext>
            </a:extLst>
          </p:cNvPr>
          <p:cNvSpPr/>
          <p:nvPr/>
        </p:nvSpPr>
        <p:spPr>
          <a:xfrm>
            <a:off x="1169091" y="3537214"/>
            <a:ext cx="3435427" cy="31358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CF2EF70-ABAF-D6B2-DE66-961871962B85}"/>
              </a:ext>
            </a:extLst>
          </p:cNvPr>
          <p:cNvSpPr/>
          <p:nvPr/>
        </p:nvSpPr>
        <p:spPr>
          <a:xfrm>
            <a:off x="1169090" y="3857153"/>
            <a:ext cx="3435427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5CBD0B2-1907-1B46-E50F-E16E82AB1BCC}"/>
              </a:ext>
            </a:extLst>
          </p:cNvPr>
          <p:cNvSpPr/>
          <p:nvPr/>
        </p:nvSpPr>
        <p:spPr>
          <a:xfrm>
            <a:off x="1168991" y="4174653"/>
            <a:ext cx="3435427" cy="301071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FD64330-A78B-BC98-C027-4B1F1DAE5B2B}"/>
              </a:ext>
            </a:extLst>
          </p:cNvPr>
          <p:cNvSpPr/>
          <p:nvPr/>
        </p:nvSpPr>
        <p:spPr>
          <a:xfrm>
            <a:off x="7195066" y="2701354"/>
            <a:ext cx="4478179" cy="599863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1797032-5922-57D9-FACA-6358CCE78759}"/>
              </a:ext>
            </a:extLst>
          </p:cNvPr>
          <p:cNvSpPr/>
          <p:nvPr/>
        </p:nvSpPr>
        <p:spPr>
          <a:xfrm>
            <a:off x="7193059" y="1884633"/>
            <a:ext cx="4478179" cy="821608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8BDDF87-AFDC-840A-1B78-E64172A1F71F}"/>
              </a:ext>
            </a:extLst>
          </p:cNvPr>
          <p:cNvSpPr/>
          <p:nvPr/>
        </p:nvSpPr>
        <p:spPr>
          <a:xfrm>
            <a:off x="7193059" y="3941931"/>
            <a:ext cx="4478179" cy="216000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E0FFEC4-7C42-60D7-23C4-BAA98F2948E8}"/>
              </a:ext>
            </a:extLst>
          </p:cNvPr>
          <p:cNvSpPr/>
          <p:nvPr/>
        </p:nvSpPr>
        <p:spPr>
          <a:xfrm>
            <a:off x="1168892" y="4477011"/>
            <a:ext cx="3435427" cy="314181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46D1344-1BBF-EBD3-C859-D94F8D2B13AA}"/>
              </a:ext>
            </a:extLst>
          </p:cNvPr>
          <p:cNvSpPr/>
          <p:nvPr/>
        </p:nvSpPr>
        <p:spPr>
          <a:xfrm>
            <a:off x="1168793" y="4793281"/>
            <a:ext cx="3435427" cy="314181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4F598B0-9DDF-0713-199B-F65906206AA7}"/>
              </a:ext>
            </a:extLst>
          </p:cNvPr>
          <p:cNvSpPr/>
          <p:nvPr/>
        </p:nvSpPr>
        <p:spPr>
          <a:xfrm>
            <a:off x="7193059" y="3723774"/>
            <a:ext cx="4478179" cy="216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D565BFD-4572-63B2-DD44-92C77CE27AE0}"/>
              </a:ext>
            </a:extLst>
          </p:cNvPr>
          <p:cNvSpPr/>
          <p:nvPr/>
        </p:nvSpPr>
        <p:spPr>
          <a:xfrm>
            <a:off x="7196233" y="4824657"/>
            <a:ext cx="4475005" cy="403245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0A10E75-8C79-9A55-4F2F-377D5CA4E0D2}"/>
              </a:ext>
            </a:extLst>
          </p:cNvPr>
          <p:cNvSpPr/>
          <p:nvPr/>
        </p:nvSpPr>
        <p:spPr>
          <a:xfrm>
            <a:off x="7195493" y="5443372"/>
            <a:ext cx="4475744" cy="367651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53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3.b) </a:t>
            </a:r>
            <a:r>
              <a:rPr lang="de-DE" dirty="0"/>
              <a:t>Turbulence model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23DC01-2E65-0F01-5FB1-5F442BC98053}"/>
              </a:ext>
            </a:extLst>
          </p:cNvPr>
          <p:cNvGrpSpPr/>
          <p:nvPr/>
        </p:nvGrpSpPr>
        <p:grpSpPr>
          <a:xfrm>
            <a:off x="689505" y="1222220"/>
            <a:ext cx="2520000" cy="4897924"/>
            <a:chOff x="948034" y="1222221"/>
            <a:chExt cx="2520000" cy="489792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6C76FCA-FE5D-F085-FFC2-33606DA60AE9}"/>
                </a:ext>
              </a:extLst>
            </p:cNvPr>
            <p:cNvGrpSpPr/>
            <p:nvPr/>
          </p:nvGrpSpPr>
          <p:grpSpPr>
            <a:xfrm>
              <a:off x="948034" y="1222221"/>
              <a:ext cx="2520000" cy="4897924"/>
              <a:chOff x="2102528" y="1276539"/>
              <a:chExt cx="2520000" cy="4897924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19F141C-DDF8-E7A7-DF3B-AF5F9AD91F3A}"/>
                  </a:ext>
                </a:extLst>
              </p:cNvPr>
              <p:cNvSpPr txBox="1"/>
              <p:nvPr/>
            </p:nvSpPr>
            <p:spPr>
              <a:xfrm>
                <a:off x="2109372" y="1317920"/>
                <a:ext cx="25131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kin. energy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F41DCF0-101A-9E69-0344-9F1D9678195F}"/>
                  </a:ext>
                </a:extLst>
              </p:cNvPr>
              <p:cNvSpPr/>
              <p:nvPr/>
            </p:nvSpPr>
            <p:spPr>
              <a:xfrm>
                <a:off x="2102528" y="1276539"/>
                <a:ext cx="25200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FCC3742-6EDE-D518-CF28-4C1FB7867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9002" y="1726341"/>
              <a:ext cx="2038064" cy="432000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392951F-6799-5C03-53D4-148E9C9AD8E1}"/>
              </a:ext>
            </a:extLst>
          </p:cNvPr>
          <p:cNvGrpSpPr/>
          <p:nvPr/>
        </p:nvGrpSpPr>
        <p:grpSpPr>
          <a:xfrm>
            <a:off x="3450473" y="1222220"/>
            <a:ext cx="2520002" cy="4897924"/>
            <a:chOff x="3626187" y="1222221"/>
            <a:chExt cx="2520002" cy="4897924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DD7AF5B-496F-0821-1255-29D4D2C59EF9}"/>
                </a:ext>
              </a:extLst>
            </p:cNvPr>
            <p:cNvGrpSpPr/>
            <p:nvPr/>
          </p:nvGrpSpPr>
          <p:grpSpPr>
            <a:xfrm>
              <a:off x="3626187" y="1222221"/>
              <a:ext cx="2520002" cy="4897924"/>
              <a:chOff x="4724385" y="1276539"/>
              <a:chExt cx="2445505" cy="4897924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75CFD1B-D236-14B5-DFE0-AB3D882D2D15}"/>
                  </a:ext>
                </a:extLst>
              </p:cNvPr>
              <p:cNvSpPr txBox="1"/>
              <p:nvPr/>
            </p:nvSpPr>
            <p:spPr>
              <a:xfrm>
                <a:off x="4724385" y="1316332"/>
                <a:ext cx="244549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diss. rate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omega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F8DD54-BAF3-4E8E-524A-826C2FEB98DF}"/>
                  </a:ext>
                </a:extLst>
              </p:cNvPr>
              <p:cNvSpPr/>
              <p:nvPr/>
            </p:nvSpPr>
            <p:spPr>
              <a:xfrm>
                <a:off x="4724390" y="1276539"/>
                <a:ext cx="24455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EC9A8A8-84C5-4C36-D3A2-7B7F0A4E9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4105" y="1726341"/>
              <a:ext cx="1964160" cy="4320000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E9684D3-A30A-6C2C-F170-D2EBA4C08F7D}"/>
              </a:ext>
            </a:extLst>
          </p:cNvPr>
          <p:cNvGrpSpPr/>
          <p:nvPr/>
        </p:nvGrpSpPr>
        <p:grpSpPr>
          <a:xfrm>
            <a:off x="6211437" y="1222220"/>
            <a:ext cx="2520000" cy="4897924"/>
            <a:chOff x="6304342" y="1222221"/>
            <a:chExt cx="2520000" cy="489792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54A80CC-9E29-5010-0803-17A8CC947AD5}"/>
                </a:ext>
              </a:extLst>
            </p:cNvPr>
            <p:cNvGrpSpPr/>
            <p:nvPr/>
          </p:nvGrpSpPr>
          <p:grpSpPr>
            <a:xfrm>
              <a:off x="6304342" y="1222221"/>
              <a:ext cx="2520000" cy="4897924"/>
              <a:chOff x="7458836" y="1276539"/>
              <a:chExt cx="2520000" cy="4897924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05617FE-A929-4911-5E63-F08048EF87F4}"/>
                  </a:ext>
                </a:extLst>
              </p:cNvPr>
              <p:cNvSpPr txBox="1"/>
              <p:nvPr/>
            </p:nvSpPr>
            <p:spPr>
              <a:xfrm>
                <a:off x="7470506" y="1324042"/>
                <a:ext cx="25083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viscosity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nut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9184EF2-B669-A3BA-BC77-D4F5F4B65DCD}"/>
                  </a:ext>
                </a:extLst>
              </p:cNvPr>
              <p:cNvSpPr/>
              <p:nvPr/>
            </p:nvSpPr>
            <p:spPr>
              <a:xfrm>
                <a:off x="7458836" y="1276539"/>
                <a:ext cx="25200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FF1C0C4-5CE2-42CC-196C-960EFC6B8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18811" y="1726341"/>
              <a:ext cx="1891061" cy="4320000"/>
            </a:xfrm>
            <a:prstGeom prst="rect">
              <a:avLst/>
            </a:prstGeom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A2AD848-CB29-5AB1-8776-4756FFC22E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A151DC-7226-3974-571F-8B6DA2C50481}"/>
              </a:ext>
            </a:extLst>
          </p:cNvPr>
          <p:cNvSpPr txBox="1"/>
          <p:nvPr/>
        </p:nvSpPr>
        <p:spPr>
          <a:xfrm>
            <a:off x="8817306" y="3759415"/>
            <a:ext cx="328896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Chosen wall function for </a:t>
            </a:r>
            <a:r>
              <a:rPr lang="el-GR" i="1" dirty="0">
                <a:latin typeface="Arial" panose="020B0604020202020204" pitchFamily="34" charset="0"/>
                <a:cs typeface="Arial" panose="020B0604020202020204" pitchFamily="34" charset="0"/>
              </a:rPr>
              <a:t>ν</a:t>
            </a:r>
            <a:r>
              <a:rPr lang="de-DE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Provides a wall constraint depending on the </a:t>
            </a:r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value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DD39BB-A866-7399-FBD5-4C722BFFC82F}"/>
              </a:ext>
            </a:extLst>
          </p:cNvPr>
          <p:cNvSpPr/>
          <p:nvPr/>
        </p:nvSpPr>
        <p:spPr>
          <a:xfrm>
            <a:off x="6736061" y="3864190"/>
            <a:ext cx="1923021" cy="145835"/>
          </a:xfrm>
          <a:prstGeom prst="rect">
            <a:avLst/>
          </a:prstGeom>
          <a:solidFill>
            <a:srgbClr val="FF2121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72694DC-8815-6E8C-02AF-AED68D2FC877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8659082" y="3937108"/>
            <a:ext cx="180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64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3.b) </a:t>
            </a:r>
            <a:r>
              <a:rPr lang="de-DE" dirty="0"/>
              <a:t>Turbulence model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23DC01-2E65-0F01-5FB1-5F442BC98053}"/>
              </a:ext>
            </a:extLst>
          </p:cNvPr>
          <p:cNvGrpSpPr/>
          <p:nvPr/>
        </p:nvGrpSpPr>
        <p:grpSpPr>
          <a:xfrm>
            <a:off x="689505" y="1222220"/>
            <a:ext cx="2520000" cy="4897924"/>
            <a:chOff x="948034" y="1222221"/>
            <a:chExt cx="2520000" cy="489792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6C76FCA-FE5D-F085-FFC2-33606DA60AE9}"/>
                </a:ext>
              </a:extLst>
            </p:cNvPr>
            <p:cNvGrpSpPr/>
            <p:nvPr/>
          </p:nvGrpSpPr>
          <p:grpSpPr>
            <a:xfrm>
              <a:off x="948034" y="1222221"/>
              <a:ext cx="2520000" cy="4897924"/>
              <a:chOff x="2102528" y="1276539"/>
              <a:chExt cx="2520000" cy="4897924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19F141C-DDF8-E7A7-DF3B-AF5F9AD91F3A}"/>
                  </a:ext>
                </a:extLst>
              </p:cNvPr>
              <p:cNvSpPr txBox="1"/>
              <p:nvPr/>
            </p:nvSpPr>
            <p:spPr>
              <a:xfrm>
                <a:off x="2109372" y="1317920"/>
                <a:ext cx="25131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kin. energy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F41DCF0-101A-9E69-0344-9F1D9678195F}"/>
                  </a:ext>
                </a:extLst>
              </p:cNvPr>
              <p:cNvSpPr/>
              <p:nvPr/>
            </p:nvSpPr>
            <p:spPr>
              <a:xfrm>
                <a:off x="2102528" y="1276539"/>
                <a:ext cx="25200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FCC3742-6EDE-D518-CF28-4C1FB7867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9002" y="1726341"/>
              <a:ext cx="2038064" cy="432000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392951F-6799-5C03-53D4-148E9C9AD8E1}"/>
              </a:ext>
            </a:extLst>
          </p:cNvPr>
          <p:cNvGrpSpPr/>
          <p:nvPr/>
        </p:nvGrpSpPr>
        <p:grpSpPr>
          <a:xfrm>
            <a:off x="3450473" y="1222220"/>
            <a:ext cx="2520002" cy="4897924"/>
            <a:chOff x="3626187" y="1222221"/>
            <a:chExt cx="2520002" cy="4897924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DD7AF5B-496F-0821-1255-29D4D2C59EF9}"/>
                </a:ext>
              </a:extLst>
            </p:cNvPr>
            <p:cNvGrpSpPr/>
            <p:nvPr/>
          </p:nvGrpSpPr>
          <p:grpSpPr>
            <a:xfrm>
              <a:off x="3626187" y="1222221"/>
              <a:ext cx="2520002" cy="4897924"/>
              <a:chOff x="4724385" y="1276539"/>
              <a:chExt cx="2445505" cy="4897924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75CFD1B-D236-14B5-DFE0-AB3D882D2D15}"/>
                  </a:ext>
                </a:extLst>
              </p:cNvPr>
              <p:cNvSpPr txBox="1"/>
              <p:nvPr/>
            </p:nvSpPr>
            <p:spPr>
              <a:xfrm>
                <a:off x="4724385" y="1316332"/>
                <a:ext cx="244549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diss. rate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omega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F8DD54-BAF3-4E8E-524A-826C2FEB98DF}"/>
                  </a:ext>
                </a:extLst>
              </p:cNvPr>
              <p:cNvSpPr/>
              <p:nvPr/>
            </p:nvSpPr>
            <p:spPr>
              <a:xfrm>
                <a:off x="4724390" y="1276539"/>
                <a:ext cx="24455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EC9A8A8-84C5-4C36-D3A2-7B7F0A4E9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4105" y="1726341"/>
              <a:ext cx="1964160" cy="432000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1C89EBA-F845-30DB-15B7-5E4A63263737}"/>
              </a:ext>
            </a:extLst>
          </p:cNvPr>
          <p:cNvGrpSpPr/>
          <p:nvPr/>
        </p:nvGrpSpPr>
        <p:grpSpPr>
          <a:xfrm>
            <a:off x="8967418" y="1222220"/>
            <a:ext cx="2520000" cy="4897924"/>
            <a:chOff x="8982495" y="1222221"/>
            <a:chExt cx="2520000" cy="489792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5969C77-A989-BBE8-8F8F-C977DB1DF945}"/>
                </a:ext>
              </a:extLst>
            </p:cNvPr>
            <p:cNvSpPr txBox="1"/>
            <p:nvPr/>
          </p:nvSpPr>
          <p:spPr>
            <a:xfrm>
              <a:off x="8994165" y="1269724"/>
              <a:ext cx="2508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Turb. therm. diff. </a:t>
              </a:r>
              <a:r>
                <a:rPr lang="de-DE" sz="16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alphat</a:t>
              </a:r>
              <a:endParaRPr lang="en-US" sz="16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31B8B55-01B2-80CB-7204-282FBC020CD0}"/>
                </a:ext>
              </a:extLst>
            </p:cNvPr>
            <p:cNvSpPr/>
            <p:nvPr/>
          </p:nvSpPr>
          <p:spPr>
            <a:xfrm>
              <a:off x="8982495" y="1222221"/>
              <a:ext cx="2520000" cy="48979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83CC226-5B38-605E-E34F-384B41A9AB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061"/>
            <a:stretch/>
          </p:blipFill>
          <p:spPr>
            <a:xfrm>
              <a:off x="9036495" y="1745170"/>
              <a:ext cx="2412000" cy="3852025"/>
            </a:xfrm>
            <a:prstGeom prst="rect">
              <a:avLst/>
            </a:prstGeom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A2AD848-CB29-5AB1-8776-4756FFC22E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E32919-9E6B-D2AE-0DDB-9BBAFA2844D3}"/>
              </a:ext>
            </a:extLst>
          </p:cNvPr>
          <p:cNvSpPr txBox="1"/>
          <p:nvPr/>
        </p:nvSpPr>
        <p:spPr>
          <a:xfrm>
            <a:off x="6447421" y="3375660"/>
            <a:ext cx="224207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Chosen wall function for </a:t>
            </a:r>
            <a:r>
              <a:rPr lang="el-GR" i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de-DE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Provides a wall constraint depending on the </a:t>
            </a:r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de-DE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value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F92CD97-A1D7-B40F-9BA7-4FC3D163C98C}"/>
              </a:ext>
            </a:extLst>
          </p:cNvPr>
          <p:cNvSpPr/>
          <p:nvPr/>
        </p:nvSpPr>
        <p:spPr>
          <a:xfrm>
            <a:off x="9267825" y="3620140"/>
            <a:ext cx="2175120" cy="123184"/>
          </a:xfrm>
          <a:prstGeom prst="rect">
            <a:avLst/>
          </a:prstGeom>
          <a:solidFill>
            <a:srgbClr val="FF2121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ABA679A-0ADE-4D0E-0E1A-4C6863932DF1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8458200" y="3681732"/>
            <a:ext cx="809625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940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3.b) </a:t>
            </a:r>
            <a:r>
              <a:rPr lang="de-DE" dirty="0"/>
              <a:t>Turbulence model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23DC01-2E65-0F01-5FB1-5F442BC98053}"/>
              </a:ext>
            </a:extLst>
          </p:cNvPr>
          <p:cNvGrpSpPr/>
          <p:nvPr/>
        </p:nvGrpSpPr>
        <p:grpSpPr>
          <a:xfrm>
            <a:off x="689505" y="1222220"/>
            <a:ext cx="2520000" cy="4897924"/>
            <a:chOff x="948034" y="1222221"/>
            <a:chExt cx="2520000" cy="489792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6C76FCA-FE5D-F085-FFC2-33606DA60AE9}"/>
                </a:ext>
              </a:extLst>
            </p:cNvPr>
            <p:cNvGrpSpPr/>
            <p:nvPr/>
          </p:nvGrpSpPr>
          <p:grpSpPr>
            <a:xfrm>
              <a:off x="948034" y="1222221"/>
              <a:ext cx="2520000" cy="4897924"/>
              <a:chOff x="2102528" y="1276539"/>
              <a:chExt cx="2520000" cy="4897924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19F141C-DDF8-E7A7-DF3B-AF5F9AD91F3A}"/>
                  </a:ext>
                </a:extLst>
              </p:cNvPr>
              <p:cNvSpPr txBox="1"/>
              <p:nvPr/>
            </p:nvSpPr>
            <p:spPr>
              <a:xfrm>
                <a:off x="2109372" y="1317920"/>
                <a:ext cx="25131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kin. energy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F41DCF0-101A-9E69-0344-9F1D9678195F}"/>
                  </a:ext>
                </a:extLst>
              </p:cNvPr>
              <p:cNvSpPr/>
              <p:nvPr/>
            </p:nvSpPr>
            <p:spPr>
              <a:xfrm>
                <a:off x="2102528" y="1276539"/>
                <a:ext cx="25200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FCC3742-6EDE-D518-CF28-4C1FB7867B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9002" y="1726341"/>
              <a:ext cx="2038064" cy="432000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392951F-6799-5C03-53D4-148E9C9AD8E1}"/>
              </a:ext>
            </a:extLst>
          </p:cNvPr>
          <p:cNvGrpSpPr/>
          <p:nvPr/>
        </p:nvGrpSpPr>
        <p:grpSpPr>
          <a:xfrm>
            <a:off x="3450473" y="1222220"/>
            <a:ext cx="2520002" cy="4897924"/>
            <a:chOff x="3626187" y="1222221"/>
            <a:chExt cx="2520002" cy="4897924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DD7AF5B-496F-0821-1255-29D4D2C59EF9}"/>
                </a:ext>
              </a:extLst>
            </p:cNvPr>
            <p:cNvGrpSpPr/>
            <p:nvPr/>
          </p:nvGrpSpPr>
          <p:grpSpPr>
            <a:xfrm>
              <a:off x="3626187" y="1222221"/>
              <a:ext cx="2520002" cy="4897924"/>
              <a:chOff x="4724385" y="1276539"/>
              <a:chExt cx="2445505" cy="4897924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75CFD1B-D236-14B5-DFE0-AB3D882D2D15}"/>
                  </a:ext>
                </a:extLst>
              </p:cNvPr>
              <p:cNvSpPr txBox="1"/>
              <p:nvPr/>
            </p:nvSpPr>
            <p:spPr>
              <a:xfrm>
                <a:off x="4724385" y="1316332"/>
                <a:ext cx="244549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diss. rate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omega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5F8DD54-BAF3-4E8E-524A-826C2FEB98DF}"/>
                  </a:ext>
                </a:extLst>
              </p:cNvPr>
              <p:cNvSpPr/>
              <p:nvPr/>
            </p:nvSpPr>
            <p:spPr>
              <a:xfrm>
                <a:off x="4724390" y="1276539"/>
                <a:ext cx="24455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EC9A8A8-84C5-4C36-D3A2-7B7F0A4E9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4105" y="1726341"/>
              <a:ext cx="1964160" cy="4320000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E9684D3-A30A-6C2C-F170-D2EBA4C08F7D}"/>
              </a:ext>
            </a:extLst>
          </p:cNvPr>
          <p:cNvGrpSpPr/>
          <p:nvPr/>
        </p:nvGrpSpPr>
        <p:grpSpPr>
          <a:xfrm>
            <a:off x="6211437" y="1222220"/>
            <a:ext cx="2520000" cy="4897924"/>
            <a:chOff x="6304342" y="1222221"/>
            <a:chExt cx="2520000" cy="489792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54A80CC-9E29-5010-0803-17A8CC947AD5}"/>
                </a:ext>
              </a:extLst>
            </p:cNvPr>
            <p:cNvGrpSpPr/>
            <p:nvPr/>
          </p:nvGrpSpPr>
          <p:grpSpPr>
            <a:xfrm>
              <a:off x="6304342" y="1222221"/>
              <a:ext cx="2520000" cy="4897924"/>
              <a:chOff x="7458836" y="1276539"/>
              <a:chExt cx="2520000" cy="4897924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05617FE-A929-4911-5E63-F08048EF87F4}"/>
                  </a:ext>
                </a:extLst>
              </p:cNvPr>
              <p:cNvSpPr txBox="1"/>
              <p:nvPr/>
            </p:nvSpPr>
            <p:spPr>
              <a:xfrm>
                <a:off x="7470506" y="1324042"/>
                <a:ext cx="25083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Turb. viscosity </a:t>
                </a:r>
                <a:r>
                  <a:rPr lang="de-DE" sz="16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nut</a:t>
                </a:r>
                <a:endParaRPr lang="en-US" sz="16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9184EF2-B669-A3BA-BC77-D4F5F4B65DCD}"/>
                  </a:ext>
                </a:extLst>
              </p:cNvPr>
              <p:cNvSpPr/>
              <p:nvPr/>
            </p:nvSpPr>
            <p:spPr>
              <a:xfrm>
                <a:off x="7458836" y="1276539"/>
                <a:ext cx="2520000" cy="48979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FF1C0C4-5CE2-42CC-196C-960EFC6B8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18811" y="1726341"/>
              <a:ext cx="1891061" cy="432000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1C89EBA-F845-30DB-15B7-5E4A63263737}"/>
              </a:ext>
            </a:extLst>
          </p:cNvPr>
          <p:cNvGrpSpPr/>
          <p:nvPr/>
        </p:nvGrpSpPr>
        <p:grpSpPr>
          <a:xfrm>
            <a:off x="8967418" y="1222220"/>
            <a:ext cx="2520000" cy="4897924"/>
            <a:chOff x="8982495" y="1222221"/>
            <a:chExt cx="2520000" cy="489792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5969C77-A989-BBE8-8F8F-C977DB1DF945}"/>
                </a:ext>
              </a:extLst>
            </p:cNvPr>
            <p:cNvSpPr txBox="1"/>
            <p:nvPr/>
          </p:nvSpPr>
          <p:spPr>
            <a:xfrm>
              <a:off x="8994165" y="1269724"/>
              <a:ext cx="2508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Turb. therm. diff. </a:t>
              </a:r>
              <a:r>
                <a:rPr lang="de-DE" sz="16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alphat</a:t>
              </a:r>
              <a:endParaRPr lang="en-US" sz="16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31B8B55-01B2-80CB-7204-282FBC020CD0}"/>
                </a:ext>
              </a:extLst>
            </p:cNvPr>
            <p:cNvSpPr/>
            <p:nvPr/>
          </p:nvSpPr>
          <p:spPr>
            <a:xfrm>
              <a:off x="8982495" y="1222221"/>
              <a:ext cx="2520000" cy="489792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83CC226-5B38-605E-E34F-384B41A9AB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2061"/>
            <a:stretch/>
          </p:blipFill>
          <p:spPr>
            <a:xfrm>
              <a:off x="9036495" y="1745170"/>
              <a:ext cx="2412000" cy="3852025"/>
            </a:xfrm>
            <a:prstGeom prst="rect">
              <a:avLst/>
            </a:prstGeom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A2AD848-CB29-5AB1-8776-4756FFC22E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55646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173607" y="2875259"/>
            <a:ext cx="343235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Geometry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Mesh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setup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Boundary conditions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Turbulence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Real gas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settings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115244-EC83-B170-08C4-969ACC8EB242}"/>
              </a:ext>
            </a:extLst>
          </p:cNvPr>
          <p:cNvGrpSpPr/>
          <p:nvPr/>
        </p:nvGrpSpPr>
        <p:grpSpPr>
          <a:xfrm>
            <a:off x="5623113" y="1624896"/>
            <a:ext cx="6068241" cy="4451814"/>
            <a:chOff x="389506" y="1401270"/>
            <a:chExt cx="6068241" cy="44518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2C90205-F9B3-5F3C-835C-6404C7797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506" y="3294140"/>
              <a:ext cx="914400" cy="828675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F33C871-4AC5-BE3C-A3AA-FBB42EB0DCED}"/>
                </a:ext>
              </a:extLst>
            </p:cNvPr>
            <p:cNvGrpSpPr/>
            <p:nvPr/>
          </p:nvGrpSpPr>
          <p:grpSpPr>
            <a:xfrm>
              <a:off x="1404243" y="3263656"/>
              <a:ext cx="2214234" cy="696857"/>
              <a:chOff x="1404243" y="3263656"/>
              <a:chExt cx="2214234" cy="6968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FA5410E-B313-B698-14E5-EE2C74CEFB57}"/>
                  </a:ext>
                </a:extLst>
              </p:cNvPr>
              <p:cNvGrpSpPr/>
              <p:nvPr/>
            </p:nvGrpSpPr>
            <p:grpSpPr>
              <a:xfrm>
                <a:off x="1980177" y="3265868"/>
                <a:ext cx="1638300" cy="694645"/>
                <a:chOff x="2820000" y="2767705"/>
                <a:chExt cx="1638300" cy="694645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5B4B472A-1E64-9F70-3736-814847C733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820000" y="2986100"/>
                  <a:ext cx="1638300" cy="476250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65995750-C463-EB6C-3ABB-D8E4EF755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25871" b="46325"/>
                <a:stretch/>
              </p:blipFill>
              <p:spPr>
                <a:xfrm>
                  <a:off x="2820000" y="2788353"/>
                  <a:ext cx="914400" cy="230400"/>
                </a:xfrm>
                <a:prstGeom prst="rect">
                  <a:avLst/>
                </a:prstGeom>
              </p:spPr>
            </p:pic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63E8E18-806D-361A-97F8-4856B0DAEB92}"/>
                    </a:ext>
                  </a:extLst>
                </p:cNvPr>
                <p:cNvSpPr txBox="1"/>
                <p:nvPr/>
              </p:nvSpPr>
              <p:spPr>
                <a:xfrm>
                  <a:off x="3428963" y="276770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Left Brace 9">
                <a:extLst>
                  <a:ext uri="{FF2B5EF4-FFF2-40B4-BE49-F238E27FC236}">
                    <a16:creationId xmlns:a16="http://schemas.microsoft.com/office/drawing/2014/main" id="{64D88F66-8660-0537-20F5-918E037B56C9}"/>
                  </a:ext>
                </a:extLst>
              </p:cNvPr>
              <p:cNvSpPr/>
              <p:nvPr/>
            </p:nvSpPr>
            <p:spPr>
              <a:xfrm>
                <a:off x="1832428" y="3263656"/>
                <a:ext cx="97674" cy="684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2B9F441-F4BF-FDDC-D073-78244BD5B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4243" y="3605656"/>
                <a:ext cx="4439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928AC9F-9613-4180-7362-91C0C01A3672}"/>
                </a:ext>
              </a:extLst>
            </p:cNvPr>
            <p:cNvGrpSpPr/>
            <p:nvPr/>
          </p:nvGrpSpPr>
          <p:grpSpPr>
            <a:xfrm>
              <a:off x="1413071" y="3808711"/>
              <a:ext cx="1865566" cy="2044373"/>
              <a:chOff x="1413071" y="3808711"/>
              <a:chExt cx="1865566" cy="204437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51BFA3D-E081-6AF0-BC70-1EE84F09D549}"/>
                  </a:ext>
                </a:extLst>
              </p:cNvPr>
              <p:cNvGrpSpPr/>
              <p:nvPr/>
            </p:nvGrpSpPr>
            <p:grpSpPr>
              <a:xfrm>
                <a:off x="1992762" y="4147619"/>
                <a:ext cx="1285875" cy="1705465"/>
                <a:chOff x="2820000" y="3783315"/>
                <a:chExt cx="1285875" cy="1705465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1C1C5F05-8E26-60C3-34B1-68E07B5C7C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20000" y="4002880"/>
                  <a:ext cx="1285875" cy="1485900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A2743300-4C7D-065B-1A83-562337CB7B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50480" b="25878"/>
                <a:stretch/>
              </p:blipFill>
              <p:spPr>
                <a:xfrm>
                  <a:off x="2820000" y="3806969"/>
                  <a:ext cx="914400" cy="195911"/>
                </a:xfrm>
                <a:prstGeom prst="rect">
                  <a:avLst/>
                </a:prstGeom>
              </p:spPr>
            </p:pic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4166963-DE6F-5268-8DA0-23890E025B38}"/>
                    </a:ext>
                  </a:extLst>
                </p:cNvPr>
                <p:cNvSpPr txBox="1"/>
                <p:nvPr/>
              </p:nvSpPr>
              <p:spPr>
                <a:xfrm>
                  <a:off x="3329911" y="378331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Left Brace 16">
                <a:extLst>
                  <a:ext uri="{FF2B5EF4-FFF2-40B4-BE49-F238E27FC236}">
                    <a16:creationId xmlns:a16="http://schemas.microsoft.com/office/drawing/2014/main" id="{D27E0891-B808-38E5-0050-A622043141B0}"/>
                  </a:ext>
                </a:extLst>
              </p:cNvPr>
              <p:cNvSpPr/>
              <p:nvPr/>
            </p:nvSpPr>
            <p:spPr>
              <a:xfrm>
                <a:off x="1832428" y="4177273"/>
                <a:ext cx="97674" cy="1656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F25DA9AE-12E7-6F98-0F40-018B8B853A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8704" y="50052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1F926451-914E-59B3-D2D8-891DC39307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1928" y="3808711"/>
                <a:ext cx="0" cy="12037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175B421-9B84-6C9F-A70A-0C4A893E9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3071" y="38134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45CCCCF-5952-9CAC-54A6-EE8E09A18266}"/>
                </a:ext>
              </a:extLst>
            </p:cNvPr>
            <p:cNvGrpSpPr/>
            <p:nvPr/>
          </p:nvGrpSpPr>
          <p:grpSpPr>
            <a:xfrm>
              <a:off x="1406624" y="1401270"/>
              <a:ext cx="1501032" cy="2000446"/>
              <a:chOff x="1406624" y="1401270"/>
              <a:chExt cx="1501032" cy="2000446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4CBFCB5C-C441-E169-06BA-5C77707458BD}"/>
                  </a:ext>
                </a:extLst>
              </p:cNvPr>
              <p:cNvGrpSpPr/>
              <p:nvPr/>
            </p:nvGrpSpPr>
            <p:grpSpPr>
              <a:xfrm>
                <a:off x="1979568" y="1401270"/>
                <a:ext cx="928088" cy="1701280"/>
                <a:chOff x="2806312" y="1094275"/>
                <a:chExt cx="928088" cy="1701280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D3844756-EB9D-B862-5751-89DF4A7869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806312" y="1309655"/>
                  <a:ext cx="695325" cy="1485900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73431159-184E-E567-2CC8-D020465C35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72196"/>
                <a:stretch/>
              </p:blipFill>
              <p:spPr>
                <a:xfrm>
                  <a:off x="2820000" y="1102963"/>
                  <a:ext cx="914400" cy="230401"/>
                </a:xfrm>
                <a:prstGeom prst="rect">
                  <a:avLst/>
                </a:prstGeom>
              </p:spPr>
            </p:pic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B685321C-3311-C753-E6E2-63C54D63D95C}"/>
                    </a:ext>
                  </a:extLst>
                </p:cNvPr>
                <p:cNvSpPr txBox="1"/>
                <p:nvPr/>
              </p:nvSpPr>
              <p:spPr>
                <a:xfrm>
                  <a:off x="3049252" y="109427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Left Brace 25">
                <a:extLst>
                  <a:ext uri="{FF2B5EF4-FFF2-40B4-BE49-F238E27FC236}">
                    <a16:creationId xmlns:a16="http://schemas.microsoft.com/office/drawing/2014/main" id="{7EF841EC-9701-CAF9-94A5-E41206D31C45}"/>
                  </a:ext>
                </a:extLst>
              </p:cNvPr>
              <p:cNvSpPr/>
              <p:nvPr/>
            </p:nvSpPr>
            <p:spPr>
              <a:xfrm>
                <a:off x="1829793" y="1409958"/>
                <a:ext cx="97674" cy="1692592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3A625FB-E830-0167-EBFB-BC9232D3FB5A}"/>
                  </a:ext>
                </a:extLst>
              </p:cNvPr>
              <p:cNvCxnSpPr>
                <a:cxnSpLocks/>
                <a:endCxn id="26" idx="1"/>
              </p:cNvCxnSpPr>
              <p:nvPr/>
            </p:nvCxnSpPr>
            <p:spPr>
              <a:xfrm>
                <a:off x="1613793" y="22538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EF27FAA-10DB-7DED-4636-56B4BCCC56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9547" y="2256254"/>
                <a:ext cx="0" cy="114546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B6206859-0210-11EF-83C2-62DDD00D10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6624" y="3393481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5D41C-5632-4261-71D7-9BD1E53F161B}"/>
                </a:ext>
              </a:extLst>
            </p:cNvPr>
            <p:cNvSpPr txBox="1"/>
            <p:nvPr/>
          </p:nvSpPr>
          <p:spPr>
            <a:xfrm>
              <a:off x="3669548" y="1639856"/>
              <a:ext cx="2788199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thermal diffusivity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kinetic energy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viscosity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specific dissipation rate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pressure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temperature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velocity</a:t>
              </a:r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542AED1-5EB4-9D15-1EB0-12E7D03D8ACA}"/>
                </a:ext>
              </a:extLst>
            </p:cNvPr>
            <p:cNvSpPr txBox="1"/>
            <p:nvPr/>
          </p:nvSpPr>
          <p:spPr>
            <a:xfrm>
              <a:off x="3668552" y="3471148"/>
              <a:ext cx="209865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thermophysical properties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properties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5750272-42C2-0102-5EA9-7E89F031B21C}"/>
                </a:ext>
              </a:extLst>
            </p:cNvPr>
            <p:cNvSpPr txBox="1"/>
            <p:nvPr/>
          </p:nvSpPr>
          <p:spPr>
            <a:xfrm>
              <a:off x="3668552" y="4360368"/>
              <a:ext cx="1939955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simulation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decomposition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extrusion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schemes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solvers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nozzle contour file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C1772C8-57C2-BA2F-E619-30C9827FF0EF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1DD58-94D2-5C26-63DF-06362A841DEC}"/>
              </a:ext>
            </a:extLst>
          </p:cNvPr>
          <p:cNvSpPr txBox="1"/>
          <p:nvPr/>
        </p:nvSpPr>
        <p:spPr>
          <a:xfrm>
            <a:off x="1676950" y="2173735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Pre-processing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23840DE-6818-16E8-6735-CA7A070FB657}"/>
              </a:ext>
            </a:extLst>
          </p:cNvPr>
          <p:cNvSpPr/>
          <p:nvPr/>
        </p:nvSpPr>
        <p:spPr>
          <a:xfrm>
            <a:off x="7195068" y="5811024"/>
            <a:ext cx="4478179" cy="2160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9C3FA6F-2831-88E0-6737-4C2B4371514B}"/>
              </a:ext>
            </a:extLst>
          </p:cNvPr>
          <p:cNvSpPr/>
          <p:nvPr/>
        </p:nvSpPr>
        <p:spPr>
          <a:xfrm>
            <a:off x="1168943" y="2908852"/>
            <a:ext cx="3435427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34AAE56-0F33-7D77-4F5F-3287F69FC35A}"/>
              </a:ext>
            </a:extLst>
          </p:cNvPr>
          <p:cNvSpPr/>
          <p:nvPr/>
        </p:nvSpPr>
        <p:spPr>
          <a:xfrm>
            <a:off x="1168992" y="3227956"/>
            <a:ext cx="3435427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795940-51A8-3276-CD95-9665AE320F3F}"/>
              </a:ext>
            </a:extLst>
          </p:cNvPr>
          <p:cNvSpPr/>
          <p:nvPr/>
        </p:nvSpPr>
        <p:spPr>
          <a:xfrm>
            <a:off x="7195067" y="4605499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66B340D-E2CB-F2D9-440D-0566AD64409E}"/>
              </a:ext>
            </a:extLst>
          </p:cNvPr>
          <p:cNvSpPr/>
          <p:nvPr/>
        </p:nvSpPr>
        <p:spPr>
          <a:xfrm>
            <a:off x="7194224" y="5227902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4423573-47A0-0D76-5017-ED155165A6AD}"/>
              </a:ext>
            </a:extLst>
          </p:cNvPr>
          <p:cNvSpPr/>
          <p:nvPr/>
        </p:nvSpPr>
        <p:spPr>
          <a:xfrm>
            <a:off x="1169090" y="3857153"/>
            <a:ext cx="3435427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E45915E-ECB2-AB33-94C8-6502C96CAFEF}"/>
              </a:ext>
            </a:extLst>
          </p:cNvPr>
          <p:cNvSpPr/>
          <p:nvPr/>
        </p:nvSpPr>
        <p:spPr>
          <a:xfrm>
            <a:off x="7195066" y="2701354"/>
            <a:ext cx="4478179" cy="599863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A2109-FB01-FA85-8643-17E141530D6A}"/>
              </a:ext>
            </a:extLst>
          </p:cNvPr>
          <p:cNvSpPr/>
          <p:nvPr/>
        </p:nvSpPr>
        <p:spPr>
          <a:xfrm>
            <a:off x="1168991" y="4174653"/>
            <a:ext cx="3435427" cy="301071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65C18-50B2-F9C6-6536-A79C57D989C7}"/>
              </a:ext>
            </a:extLst>
          </p:cNvPr>
          <p:cNvSpPr/>
          <p:nvPr/>
        </p:nvSpPr>
        <p:spPr>
          <a:xfrm>
            <a:off x="7193059" y="1884633"/>
            <a:ext cx="4478179" cy="821608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18C0A33-43E9-4044-92D9-5BC22004DB27}"/>
              </a:ext>
            </a:extLst>
          </p:cNvPr>
          <p:cNvSpPr/>
          <p:nvPr/>
        </p:nvSpPr>
        <p:spPr>
          <a:xfrm>
            <a:off x="7193059" y="3941931"/>
            <a:ext cx="4478179" cy="216000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DDAECBC-A2AE-1899-7A06-7F36C20010C5}"/>
              </a:ext>
            </a:extLst>
          </p:cNvPr>
          <p:cNvSpPr/>
          <p:nvPr/>
        </p:nvSpPr>
        <p:spPr>
          <a:xfrm>
            <a:off x="1168892" y="4477011"/>
            <a:ext cx="3435427" cy="314181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69D7863-341E-739C-3FE5-8EECC0F6B7CD}"/>
              </a:ext>
            </a:extLst>
          </p:cNvPr>
          <p:cNvSpPr/>
          <p:nvPr/>
        </p:nvSpPr>
        <p:spPr>
          <a:xfrm>
            <a:off x="7193059" y="3723774"/>
            <a:ext cx="4478179" cy="216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lide Number Placeholder 50">
            <a:extLst>
              <a:ext uri="{FF2B5EF4-FFF2-40B4-BE49-F238E27FC236}">
                <a16:creationId xmlns:a16="http://schemas.microsoft.com/office/drawing/2014/main" id="{7D9D1B21-2C88-A936-7AF7-8DA53FD8E2D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17F020-274E-F224-7EE6-07F69D798691}"/>
              </a:ext>
            </a:extLst>
          </p:cNvPr>
          <p:cNvSpPr/>
          <p:nvPr/>
        </p:nvSpPr>
        <p:spPr>
          <a:xfrm>
            <a:off x="1169091" y="3537214"/>
            <a:ext cx="3435427" cy="31358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84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3.c) </a:t>
            </a:r>
            <a:r>
              <a:rPr lang="de-DE" dirty="0"/>
              <a:t>Real gas model</a:t>
            </a:r>
            <a:endParaRPr lang="en-GB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B2CAFF1-5951-EC1A-669D-A9B3AF7EB3E8}"/>
              </a:ext>
            </a:extLst>
          </p:cNvPr>
          <p:cNvGrpSpPr/>
          <p:nvPr/>
        </p:nvGrpSpPr>
        <p:grpSpPr>
          <a:xfrm>
            <a:off x="1108154" y="2039395"/>
            <a:ext cx="2690416" cy="3692904"/>
            <a:chOff x="479504" y="2106932"/>
            <a:chExt cx="2690416" cy="369290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45854AF-E874-06D5-E730-4EBD8D0FF072}"/>
                </a:ext>
              </a:extLst>
            </p:cNvPr>
            <p:cNvGrpSpPr/>
            <p:nvPr/>
          </p:nvGrpSpPr>
          <p:grpSpPr>
            <a:xfrm>
              <a:off x="502781" y="2148462"/>
              <a:ext cx="2667139" cy="3600000"/>
              <a:chOff x="502781" y="2148462"/>
              <a:chExt cx="2667139" cy="3600000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224DDABC-1E7E-970F-350E-46FCC10671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47320"/>
              <a:stretch/>
            </p:blipFill>
            <p:spPr>
              <a:xfrm>
                <a:off x="502781" y="2148462"/>
                <a:ext cx="2651899" cy="3600000"/>
              </a:xfrm>
              <a:prstGeom prst="rect">
                <a:avLst/>
              </a:prstGeom>
            </p:spPr>
          </p:pic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BE24FE7-8AC9-082A-0D4D-6B911D1B1D3B}"/>
                  </a:ext>
                </a:extLst>
              </p:cNvPr>
              <p:cNvSpPr/>
              <p:nvPr/>
            </p:nvSpPr>
            <p:spPr>
              <a:xfrm>
                <a:off x="2720340" y="4000500"/>
                <a:ext cx="449580" cy="15468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7AD06AE-BC6B-A483-B7F2-420721A1A07C}"/>
                </a:ext>
              </a:extLst>
            </p:cNvPr>
            <p:cNvSpPr/>
            <p:nvPr/>
          </p:nvSpPr>
          <p:spPr>
            <a:xfrm>
              <a:off x="479504" y="2106932"/>
              <a:ext cx="2690416" cy="369290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D96ABAB-30DE-4EA0-EDF1-C4BEDDD3CE48}"/>
              </a:ext>
            </a:extLst>
          </p:cNvPr>
          <p:cNvGrpSpPr/>
          <p:nvPr/>
        </p:nvGrpSpPr>
        <p:grpSpPr>
          <a:xfrm>
            <a:off x="4123565" y="4547670"/>
            <a:ext cx="2783134" cy="1013276"/>
            <a:chOff x="3895218" y="4690188"/>
            <a:chExt cx="2783134" cy="101327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173A55D-AB5A-A880-0A98-9F092806E466}"/>
                </a:ext>
              </a:extLst>
            </p:cNvPr>
            <p:cNvSpPr txBox="1"/>
            <p:nvPr/>
          </p:nvSpPr>
          <p:spPr>
            <a:xfrm>
              <a:off x="3895218" y="4690188"/>
              <a:ext cx="26084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Critical temperature [K]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2767495-E62B-6A92-EDBE-C8ABDD871E1F}"/>
                </a:ext>
              </a:extLst>
            </p:cNvPr>
            <p:cNvSpPr txBox="1"/>
            <p:nvPr/>
          </p:nvSpPr>
          <p:spPr>
            <a:xfrm>
              <a:off x="3895218" y="5002655"/>
              <a:ext cx="27831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Critical volume [m</a:t>
              </a:r>
              <a:r>
                <a:rPr lang="en-US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/kmol]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CC213EE-E6F8-FFEE-D048-598DA01E2384}"/>
                </a:ext>
              </a:extLst>
            </p:cNvPr>
            <p:cNvSpPr txBox="1"/>
            <p:nvPr/>
          </p:nvSpPr>
          <p:spPr>
            <a:xfrm>
              <a:off x="3895218" y="5334132"/>
              <a:ext cx="23903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Critical pressure [Pa]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792107A-C04A-5A20-EE40-0B9F8ACE0765}"/>
              </a:ext>
            </a:extLst>
          </p:cNvPr>
          <p:cNvSpPr txBox="1"/>
          <p:nvPr/>
        </p:nvSpPr>
        <p:spPr>
          <a:xfrm>
            <a:off x="4123565" y="4012064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Molar mass [g/mol]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B843FB8-22F9-78FA-E657-6A15D25A96A7}"/>
              </a:ext>
            </a:extLst>
          </p:cNvPr>
          <p:cNvSpPr txBox="1"/>
          <p:nvPr/>
        </p:nvSpPr>
        <p:spPr>
          <a:xfrm>
            <a:off x="4001391" y="2547959"/>
            <a:ext cx="1697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Developed 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real gas model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D391301-D6D8-4616-6B00-CDDCE62135F9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3764280" y="2843046"/>
            <a:ext cx="180000" cy="1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6C91903-C339-E889-9357-70BBCD2442D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61EF01-959D-FF64-B6F1-874822D9CB57}"/>
              </a:ext>
            </a:extLst>
          </p:cNvPr>
          <p:cNvSpPr txBox="1"/>
          <p:nvPr/>
        </p:nvSpPr>
        <p:spPr>
          <a:xfrm>
            <a:off x="290168" y="1125701"/>
            <a:ext cx="8908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The real gas model for hydrogen is selected in the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thermophysicalProperties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file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CC6B5B-C821-99B4-04A6-3171AA350213}"/>
              </a:ext>
            </a:extLst>
          </p:cNvPr>
          <p:cNvSpPr txBox="1"/>
          <p:nvPr/>
        </p:nvSpPr>
        <p:spPr>
          <a:xfrm>
            <a:off x="4039650" y="3204969"/>
            <a:ext cx="1621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de-DE" dirty="0">
                <a:solidFill>
                  <a:srgbClr val="5B93A4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GitLab link</a:t>
            </a:r>
            <a:endParaRPr lang="en-US" dirty="0">
              <a:solidFill>
                <a:srgbClr val="5B93A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F9700F-AC5A-A702-D6B0-53F84A96DFE0}"/>
              </a:ext>
            </a:extLst>
          </p:cNvPr>
          <p:cNvSpPr txBox="1"/>
          <p:nvPr/>
        </p:nvSpPr>
        <p:spPr>
          <a:xfrm>
            <a:off x="1108154" y="1619085"/>
            <a:ext cx="269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Real gas settings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47D93E5-978B-A11D-116C-74FE641CFA85}"/>
              </a:ext>
            </a:extLst>
          </p:cNvPr>
          <p:cNvSpPr/>
          <p:nvPr/>
        </p:nvSpPr>
        <p:spPr>
          <a:xfrm>
            <a:off x="1359564" y="2626799"/>
            <a:ext cx="2404716" cy="432495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ECEAF02-965F-235C-61B0-D9866856380A}"/>
              </a:ext>
            </a:extLst>
          </p:cNvPr>
          <p:cNvSpPr/>
          <p:nvPr/>
        </p:nvSpPr>
        <p:spPr>
          <a:xfrm>
            <a:off x="1359564" y="4116939"/>
            <a:ext cx="2404716" cy="179765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1CF79DC-A53E-16F0-6B01-A5E5A95BD370}"/>
              </a:ext>
            </a:extLst>
          </p:cNvPr>
          <p:cNvCxnSpPr>
            <a:cxnSpLocks/>
            <a:stCxn id="43" idx="3"/>
          </p:cNvCxnSpPr>
          <p:nvPr/>
        </p:nvCxnSpPr>
        <p:spPr>
          <a:xfrm flipV="1">
            <a:off x="3764280" y="4206821"/>
            <a:ext cx="180000" cy="1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AF5BB386-25AF-F77D-8D9C-C17E9F5D8181}"/>
              </a:ext>
            </a:extLst>
          </p:cNvPr>
          <p:cNvSpPr/>
          <p:nvPr/>
        </p:nvSpPr>
        <p:spPr>
          <a:xfrm>
            <a:off x="1359564" y="4818138"/>
            <a:ext cx="2404716" cy="420777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77C2775-13AB-FE56-1483-162B231A452D}"/>
              </a:ext>
            </a:extLst>
          </p:cNvPr>
          <p:cNvCxnSpPr>
            <a:cxnSpLocks/>
            <a:stCxn id="48" idx="3"/>
          </p:cNvCxnSpPr>
          <p:nvPr/>
        </p:nvCxnSpPr>
        <p:spPr>
          <a:xfrm>
            <a:off x="3764280" y="5028527"/>
            <a:ext cx="180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6646EAB-D7A5-C324-C743-0C83A4368809}"/>
              </a:ext>
            </a:extLst>
          </p:cNvPr>
          <p:cNvGrpSpPr/>
          <p:nvPr/>
        </p:nvGrpSpPr>
        <p:grpSpPr>
          <a:xfrm>
            <a:off x="8286096" y="1619085"/>
            <a:ext cx="2736840" cy="4330420"/>
            <a:chOff x="8401050" y="1603795"/>
            <a:chExt cx="2736840" cy="4330420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4C5C75AF-714C-6DC3-3F78-9A274AF6D2B7}"/>
                </a:ext>
              </a:extLst>
            </p:cNvPr>
            <p:cNvGrpSpPr/>
            <p:nvPr/>
          </p:nvGrpSpPr>
          <p:grpSpPr>
            <a:xfrm>
              <a:off x="8401050" y="2020893"/>
              <a:ext cx="2736840" cy="3913322"/>
              <a:chOff x="3657600" y="1724026"/>
              <a:chExt cx="2736840" cy="3913322"/>
            </a:xfrm>
          </p:grpSpPr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FD9DD2D8-0D5C-6DF3-4FB8-CF878A3F7A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</a:blip>
              <a:stretch>
                <a:fillRect/>
              </a:stretch>
            </p:blipFill>
            <p:spPr>
              <a:xfrm>
                <a:off x="3711390" y="1761285"/>
                <a:ext cx="2664000" cy="3837964"/>
              </a:xfrm>
              <a:prstGeom prst="rect">
                <a:avLst/>
              </a:prstGeom>
            </p:spPr>
          </p:pic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EC3875E-185A-06C1-B6B2-489FA07BD2A2}"/>
                  </a:ext>
                </a:extLst>
              </p:cNvPr>
              <p:cNvSpPr/>
              <p:nvPr/>
            </p:nvSpPr>
            <p:spPr>
              <a:xfrm>
                <a:off x="3657600" y="1724026"/>
                <a:ext cx="2736840" cy="3913322"/>
              </a:xfrm>
              <a:prstGeom prst="rect">
                <a:avLst/>
              </a:prstGeom>
              <a:noFill/>
              <a:ln w="28575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lt1">
                        <a:alpha val="50000"/>
                      </a:schemeClr>
                    </a:solidFill>
                  </a:rPr>
                  <a:t>r</a:t>
                </a: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A412DCB-F6FD-2DB3-DC8A-DB3597B99C48}"/>
                </a:ext>
              </a:extLst>
            </p:cNvPr>
            <p:cNvSpPr txBox="1"/>
            <p:nvPr/>
          </p:nvSpPr>
          <p:spPr>
            <a:xfrm>
              <a:off x="8646049" y="1603795"/>
              <a:ext cx="2281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solidFill>
                    <a:schemeClr val="tx1">
                      <a:alpha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Ideal gas settings</a:t>
              </a:r>
              <a:endParaRPr lang="de-DE" i="1" dirty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64A2FB4D-B5E4-46E8-297C-5CF060D83D39}"/>
              </a:ext>
            </a:extLst>
          </p:cNvPr>
          <p:cNvSpPr txBox="1"/>
          <p:nvPr/>
        </p:nvSpPr>
        <p:spPr>
          <a:xfrm>
            <a:off x="7451040" y="5997271"/>
            <a:ext cx="4406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>
                    <a:alpha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used for low pressure cases</a:t>
            </a:r>
          </a:p>
        </p:txBody>
      </p:sp>
    </p:spTree>
    <p:extLst>
      <p:ext uri="{BB962C8B-B14F-4D97-AF65-F5344CB8AC3E}">
        <p14:creationId xmlns:p14="http://schemas.microsoft.com/office/powerpoint/2010/main" val="67853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9" grpId="0"/>
      <p:bldP spid="29" grpId="0"/>
      <p:bldP spid="31" grpId="0" animBg="1"/>
      <p:bldP spid="43" grpId="0" animBg="1"/>
      <p:bldP spid="48" grpId="0" animBg="1"/>
      <p:bldP spid="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173607" y="2875259"/>
            <a:ext cx="343235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Geometry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Mesh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setup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Boundary conditions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Turbulence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Real gas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settings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115244-EC83-B170-08C4-969ACC8EB242}"/>
              </a:ext>
            </a:extLst>
          </p:cNvPr>
          <p:cNvGrpSpPr/>
          <p:nvPr/>
        </p:nvGrpSpPr>
        <p:grpSpPr>
          <a:xfrm>
            <a:off x="5623113" y="1624896"/>
            <a:ext cx="6068241" cy="4451814"/>
            <a:chOff x="389506" y="1401270"/>
            <a:chExt cx="6068241" cy="44518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2C90205-F9B3-5F3C-835C-6404C7797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506" y="3294140"/>
              <a:ext cx="914400" cy="828675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F33C871-4AC5-BE3C-A3AA-FBB42EB0DCED}"/>
                </a:ext>
              </a:extLst>
            </p:cNvPr>
            <p:cNvGrpSpPr/>
            <p:nvPr/>
          </p:nvGrpSpPr>
          <p:grpSpPr>
            <a:xfrm>
              <a:off x="1404243" y="3263656"/>
              <a:ext cx="2214234" cy="696857"/>
              <a:chOff x="1404243" y="3263656"/>
              <a:chExt cx="2214234" cy="6968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FA5410E-B313-B698-14E5-EE2C74CEFB57}"/>
                  </a:ext>
                </a:extLst>
              </p:cNvPr>
              <p:cNvGrpSpPr/>
              <p:nvPr/>
            </p:nvGrpSpPr>
            <p:grpSpPr>
              <a:xfrm>
                <a:off x="1980177" y="3265868"/>
                <a:ext cx="1638300" cy="694645"/>
                <a:chOff x="2820000" y="2767705"/>
                <a:chExt cx="1638300" cy="694645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5B4B472A-1E64-9F70-3736-814847C733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820000" y="2986100"/>
                  <a:ext cx="1638300" cy="476250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65995750-C463-EB6C-3ABB-D8E4EF755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25871" b="46325"/>
                <a:stretch/>
              </p:blipFill>
              <p:spPr>
                <a:xfrm>
                  <a:off x="2820000" y="2788353"/>
                  <a:ext cx="914400" cy="230400"/>
                </a:xfrm>
                <a:prstGeom prst="rect">
                  <a:avLst/>
                </a:prstGeom>
              </p:spPr>
            </p:pic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63E8E18-806D-361A-97F8-4856B0DAEB92}"/>
                    </a:ext>
                  </a:extLst>
                </p:cNvPr>
                <p:cNvSpPr txBox="1"/>
                <p:nvPr/>
              </p:nvSpPr>
              <p:spPr>
                <a:xfrm>
                  <a:off x="3428963" y="276770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Left Brace 9">
                <a:extLst>
                  <a:ext uri="{FF2B5EF4-FFF2-40B4-BE49-F238E27FC236}">
                    <a16:creationId xmlns:a16="http://schemas.microsoft.com/office/drawing/2014/main" id="{64D88F66-8660-0537-20F5-918E037B56C9}"/>
                  </a:ext>
                </a:extLst>
              </p:cNvPr>
              <p:cNvSpPr/>
              <p:nvPr/>
            </p:nvSpPr>
            <p:spPr>
              <a:xfrm>
                <a:off x="1832428" y="3263656"/>
                <a:ext cx="97674" cy="684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2B9F441-F4BF-FDDC-D073-78244BD5B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4243" y="3605656"/>
                <a:ext cx="4439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928AC9F-9613-4180-7362-91C0C01A3672}"/>
                </a:ext>
              </a:extLst>
            </p:cNvPr>
            <p:cNvGrpSpPr/>
            <p:nvPr/>
          </p:nvGrpSpPr>
          <p:grpSpPr>
            <a:xfrm>
              <a:off x="1413071" y="3808711"/>
              <a:ext cx="1865566" cy="2044373"/>
              <a:chOff x="1413071" y="3808711"/>
              <a:chExt cx="1865566" cy="204437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51BFA3D-E081-6AF0-BC70-1EE84F09D549}"/>
                  </a:ext>
                </a:extLst>
              </p:cNvPr>
              <p:cNvGrpSpPr/>
              <p:nvPr/>
            </p:nvGrpSpPr>
            <p:grpSpPr>
              <a:xfrm>
                <a:off x="1992762" y="4147619"/>
                <a:ext cx="1285875" cy="1705465"/>
                <a:chOff x="2820000" y="3783315"/>
                <a:chExt cx="1285875" cy="1705465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1C1C5F05-8E26-60C3-34B1-68E07B5C7C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20000" y="4002880"/>
                  <a:ext cx="1285875" cy="1485900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A2743300-4C7D-065B-1A83-562337CB7B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50480" b="25878"/>
                <a:stretch/>
              </p:blipFill>
              <p:spPr>
                <a:xfrm>
                  <a:off x="2820000" y="3806969"/>
                  <a:ext cx="914400" cy="195911"/>
                </a:xfrm>
                <a:prstGeom prst="rect">
                  <a:avLst/>
                </a:prstGeom>
              </p:spPr>
            </p:pic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4166963-DE6F-5268-8DA0-23890E025B38}"/>
                    </a:ext>
                  </a:extLst>
                </p:cNvPr>
                <p:cNvSpPr txBox="1"/>
                <p:nvPr/>
              </p:nvSpPr>
              <p:spPr>
                <a:xfrm>
                  <a:off x="3329911" y="378331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Left Brace 16">
                <a:extLst>
                  <a:ext uri="{FF2B5EF4-FFF2-40B4-BE49-F238E27FC236}">
                    <a16:creationId xmlns:a16="http://schemas.microsoft.com/office/drawing/2014/main" id="{D27E0891-B808-38E5-0050-A622043141B0}"/>
                  </a:ext>
                </a:extLst>
              </p:cNvPr>
              <p:cNvSpPr/>
              <p:nvPr/>
            </p:nvSpPr>
            <p:spPr>
              <a:xfrm>
                <a:off x="1832428" y="4177273"/>
                <a:ext cx="97674" cy="1656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F25DA9AE-12E7-6F98-0F40-018B8B853A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8704" y="50052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1F926451-914E-59B3-D2D8-891DC39307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1928" y="3808711"/>
                <a:ext cx="0" cy="12037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175B421-9B84-6C9F-A70A-0C4A893E9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3071" y="38134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45CCCCF-5952-9CAC-54A6-EE8E09A18266}"/>
                </a:ext>
              </a:extLst>
            </p:cNvPr>
            <p:cNvGrpSpPr/>
            <p:nvPr/>
          </p:nvGrpSpPr>
          <p:grpSpPr>
            <a:xfrm>
              <a:off x="1406624" y="1401270"/>
              <a:ext cx="1501032" cy="2000446"/>
              <a:chOff x="1406624" y="1401270"/>
              <a:chExt cx="1501032" cy="2000446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4CBFCB5C-C441-E169-06BA-5C77707458BD}"/>
                  </a:ext>
                </a:extLst>
              </p:cNvPr>
              <p:cNvGrpSpPr/>
              <p:nvPr/>
            </p:nvGrpSpPr>
            <p:grpSpPr>
              <a:xfrm>
                <a:off x="1979568" y="1401270"/>
                <a:ext cx="928088" cy="1701280"/>
                <a:chOff x="2806312" y="1094275"/>
                <a:chExt cx="928088" cy="1701280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D3844756-EB9D-B862-5751-89DF4A7869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806312" y="1309655"/>
                  <a:ext cx="695325" cy="1485900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73431159-184E-E567-2CC8-D020465C35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72196"/>
                <a:stretch/>
              </p:blipFill>
              <p:spPr>
                <a:xfrm>
                  <a:off x="2820000" y="1102963"/>
                  <a:ext cx="914400" cy="230401"/>
                </a:xfrm>
                <a:prstGeom prst="rect">
                  <a:avLst/>
                </a:prstGeom>
              </p:spPr>
            </p:pic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B685321C-3311-C753-E6E2-63C54D63D95C}"/>
                    </a:ext>
                  </a:extLst>
                </p:cNvPr>
                <p:cNvSpPr txBox="1"/>
                <p:nvPr/>
              </p:nvSpPr>
              <p:spPr>
                <a:xfrm>
                  <a:off x="3049252" y="109427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Left Brace 25">
                <a:extLst>
                  <a:ext uri="{FF2B5EF4-FFF2-40B4-BE49-F238E27FC236}">
                    <a16:creationId xmlns:a16="http://schemas.microsoft.com/office/drawing/2014/main" id="{7EF841EC-9701-CAF9-94A5-E41206D31C45}"/>
                  </a:ext>
                </a:extLst>
              </p:cNvPr>
              <p:cNvSpPr/>
              <p:nvPr/>
            </p:nvSpPr>
            <p:spPr>
              <a:xfrm>
                <a:off x="1829793" y="1409958"/>
                <a:ext cx="97674" cy="1692592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3A625FB-E830-0167-EBFB-BC9232D3FB5A}"/>
                  </a:ext>
                </a:extLst>
              </p:cNvPr>
              <p:cNvCxnSpPr>
                <a:cxnSpLocks/>
                <a:endCxn id="26" idx="1"/>
              </p:cNvCxnSpPr>
              <p:nvPr/>
            </p:nvCxnSpPr>
            <p:spPr>
              <a:xfrm>
                <a:off x="1613793" y="22538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EF27FAA-10DB-7DED-4636-56B4BCCC56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9547" y="2256254"/>
                <a:ext cx="0" cy="114546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B6206859-0210-11EF-83C2-62DDD00D10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6624" y="3393481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5D41C-5632-4261-71D7-9BD1E53F161B}"/>
                </a:ext>
              </a:extLst>
            </p:cNvPr>
            <p:cNvSpPr txBox="1"/>
            <p:nvPr/>
          </p:nvSpPr>
          <p:spPr>
            <a:xfrm>
              <a:off x="3669548" y="1639856"/>
              <a:ext cx="2788199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thermal diffusivity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kinetic energy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viscosity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specific dissipation rate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pressure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temperature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velocity</a:t>
              </a:r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542AED1-5EB4-9D15-1EB0-12E7D03D8ACA}"/>
                </a:ext>
              </a:extLst>
            </p:cNvPr>
            <p:cNvSpPr txBox="1"/>
            <p:nvPr/>
          </p:nvSpPr>
          <p:spPr>
            <a:xfrm>
              <a:off x="3668552" y="3471148"/>
              <a:ext cx="209865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thermophysical properties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properties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5750272-42C2-0102-5EA9-7E89F031B21C}"/>
                </a:ext>
              </a:extLst>
            </p:cNvPr>
            <p:cNvSpPr txBox="1"/>
            <p:nvPr/>
          </p:nvSpPr>
          <p:spPr>
            <a:xfrm>
              <a:off x="3668552" y="4360368"/>
              <a:ext cx="1939955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simulation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decomposition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extrusion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schemes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solvers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nozzle contour file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C1772C8-57C2-BA2F-E619-30C9827FF0EF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1DD58-94D2-5C26-63DF-06362A841DEC}"/>
              </a:ext>
            </a:extLst>
          </p:cNvPr>
          <p:cNvSpPr txBox="1"/>
          <p:nvPr/>
        </p:nvSpPr>
        <p:spPr>
          <a:xfrm>
            <a:off x="1676950" y="2173735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Pre-processing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23840DE-6818-16E8-6735-CA7A070FB657}"/>
              </a:ext>
            </a:extLst>
          </p:cNvPr>
          <p:cNvSpPr/>
          <p:nvPr/>
        </p:nvSpPr>
        <p:spPr>
          <a:xfrm>
            <a:off x="7195068" y="5811024"/>
            <a:ext cx="4478179" cy="2160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9C3FA6F-2831-88E0-6737-4C2B4371514B}"/>
              </a:ext>
            </a:extLst>
          </p:cNvPr>
          <p:cNvSpPr/>
          <p:nvPr/>
        </p:nvSpPr>
        <p:spPr>
          <a:xfrm>
            <a:off x="1168943" y="2908852"/>
            <a:ext cx="3435427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34AAE56-0F33-7D77-4F5F-3287F69FC35A}"/>
              </a:ext>
            </a:extLst>
          </p:cNvPr>
          <p:cNvSpPr/>
          <p:nvPr/>
        </p:nvSpPr>
        <p:spPr>
          <a:xfrm>
            <a:off x="1168992" y="3227956"/>
            <a:ext cx="3435427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795940-51A8-3276-CD95-9665AE320F3F}"/>
              </a:ext>
            </a:extLst>
          </p:cNvPr>
          <p:cNvSpPr/>
          <p:nvPr/>
        </p:nvSpPr>
        <p:spPr>
          <a:xfrm>
            <a:off x="7195067" y="4605499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66B340D-E2CB-F2D9-440D-0566AD64409E}"/>
              </a:ext>
            </a:extLst>
          </p:cNvPr>
          <p:cNvSpPr/>
          <p:nvPr/>
        </p:nvSpPr>
        <p:spPr>
          <a:xfrm>
            <a:off x="7194224" y="5227902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4423573-47A0-0D76-5017-ED155165A6AD}"/>
              </a:ext>
            </a:extLst>
          </p:cNvPr>
          <p:cNvSpPr/>
          <p:nvPr/>
        </p:nvSpPr>
        <p:spPr>
          <a:xfrm>
            <a:off x="1169090" y="3857153"/>
            <a:ext cx="3435427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E45915E-ECB2-AB33-94C8-6502C96CAFEF}"/>
              </a:ext>
            </a:extLst>
          </p:cNvPr>
          <p:cNvSpPr/>
          <p:nvPr/>
        </p:nvSpPr>
        <p:spPr>
          <a:xfrm>
            <a:off x="7195066" y="2701354"/>
            <a:ext cx="4478179" cy="599863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A2109-FB01-FA85-8643-17E141530D6A}"/>
              </a:ext>
            </a:extLst>
          </p:cNvPr>
          <p:cNvSpPr/>
          <p:nvPr/>
        </p:nvSpPr>
        <p:spPr>
          <a:xfrm>
            <a:off x="1168991" y="4174653"/>
            <a:ext cx="3435427" cy="301071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EF65C18-50B2-F9C6-6536-A79C57D989C7}"/>
              </a:ext>
            </a:extLst>
          </p:cNvPr>
          <p:cNvSpPr/>
          <p:nvPr/>
        </p:nvSpPr>
        <p:spPr>
          <a:xfrm>
            <a:off x="7193059" y="1884633"/>
            <a:ext cx="4478179" cy="821608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18C0A33-43E9-4044-92D9-5BC22004DB27}"/>
              </a:ext>
            </a:extLst>
          </p:cNvPr>
          <p:cNvSpPr/>
          <p:nvPr/>
        </p:nvSpPr>
        <p:spPr>
          <a:xfrm>
            <a:off x="7193059" y="3941931"/>
            <a:ext cx="4478179" cy="216000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DDAECBC-A2AE-1899-7A06-7F36C20010C5}"/>
              </a:ext>
            </a:extLst>
          </p:cNvPr>
          <p:cNvSpPr/>
          <p:nvPr/>
        </p:nvSpPr>
        <p:spPr>
          <a:xfrm>
            <a:off x="1168892" y="4477011"/>
            <a:ext cx="3435427" cy="314181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69D7863-341E-739C-3FE5-8EECC0F6B7CD}"/>
              </a:ext>
            </a:extLst>
          </p:cNvPr>
          <p:cNvSpPr/>
          <p:nvPr/>
        </p:nvSpPr>
        <p:spPr>
          <a:xfrm>
            <a:off x="7193059" y="3723774"/>
            <a:ext cx="4478179" cy="216000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2B44FF4-2F22-97A2-8C01-26D43C63734E}"/>
              </a:ext>
            </a:extLst>
          </p:cNvPr>
          <p:cNvSpPr/>
          <p:nvPr/>
        </p:nvSpPr>
        <p:spPr>
          <a:xfrm>
            <a:off x="1168793" y="4793281"/>
            <a:ext cx="3435427" cy="314181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D614151-A1D3-0A19-2797-1E4351AC8EDE}"/>
              </a:ext>
            </a:extLst>
          </p:cNvPr>
          <p:cNvSpPr/>
          <p:nvPr/>
        </p:nvSpPr>
        <p:spPr>
          <a:xfrm>
            <a:off x="7196233" y="4824657"/>
            <a:ext cx="4475005" cy="403245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E131165-7AF1-4759-068F-50707DDC441D}"/>
              </a:ext>
            </a:extLst>
          </p:cNvPr>
          <p:cNvSpPr/>
          <p:nvPr/>
        </p:nvSpPr>
        <p:spPr>
          <a:xfrm>
            <a:off x="7195493" y="5443372"/>
            <a:ext cx="4475744" cy="367651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Slide Number Placeholder 53">
            <a:extLst>
              <a:ext uri="{FF2B5EF4-FFF2-40B4-BE49-F238E27FC236}">
                <a16:creationId xmlns:a16="http://schemas.microsoft.com/office/drawing/2014/main" id="{7FDCFBBC-5DF7-8136-8AD1-A409C46A979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EED78F-C599-B4F0-2D46-283E71A788EF}"/>
              </a:ext>
            </a:extLst>
          </p:cNvPr>
          <p:cNvSpPr/>
          <p:nvPr/>
        </p:nvSpPr>
        <p:spPr>
          <a:xfrm>
            <a:off x="1169091" y="3537214"/>
            <a:ext cx="3435427" cy="31358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01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3.d) </a:t>
            </a:r>
            <a:r>
              <a:rPr lang="de-DE" dirty="0"/>
              <a:t>Numerical settings</a:t>
            </a:r>
            <a:endParaRPr lang="en-GB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8F736CF-EEE2-6E69-AC29-8A3B0D91CEB8}"/>
              </a:ext>
            </a:extLst>
          </p:cNvPr>
          <p:cNvGrpSpPr/>
          <p:nvPr/>
        </p:nvGrpSpPr>
        <p:grpSpPr>
          <a:xfrm>
            <a:off x="860182" y="1681414"/>
            <a:ext cx="2011140" cy="4351712"/>
            <a:chOff x="2122710" y="1409813"/>
            <a:chExt cx="2011140" cy="4351712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D0A8460-7312-39A9-7657-5D60E28C9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4660" y="1441525"/>
              <a:ext cx="1882047" cy="4320000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64E6E9A-BEB2-4EFA-90C5-1D9214BF696B}"/>
                </a:ext>
              </a:extLst>
            </p:cNvPr>
            <p:cNvSpPr/>
            <p:nvPr/>
          </p:nvSpPr>
          <p:spPr>
            <a:xfrm>
              <a:off x="2122710" y="1409813"/>
              <a:ext cx="2011140" cy="435171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80F980E-46EF-8C88-9F3E-8B7B3C23D3B6}"/>
              </a:ext>
            </a:extLst>
          </p:cNvPr>
          <p:cNvSpPr txBox="1"/>
          <p:nvPr/>
        </p:nvSpPr>
        <p:spPr>
          <a:xfrm>
            <a:off x="3249469" y="1632771"/>
            <a:ext cx="2462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Compressible flow solver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62CB61C-17F3-CFEF-E0E1-A3665B044D87}"/>
              </a:ext>
            </a:extLst>
          </p:cNvPr>
          <p:cNvCxnSpPr>
            <a:cxnSpLocks/>
            <a:stCxn id="19" idx="3"/>
            <a:endCxn id="6" idx="1"/>
          </p:cNvCxnSpPr>
          <p:nvPr/>
        </p:nvCxnSpPr>
        <p:spPr>
          <a:xfrm flipV="1">
            <a:off x="2871322" y="1802048"/>
            <a:ext cx="360000" cy="1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C3FF94B-5F03-AF7E-1575-266DD97340A3}"/>
              </a:ext>
            </a:extLst>
          </p:cNvPr>
          <p:cNvSpPr txBox="1"/>
          <p:nvPr/>
        </p:nvSpPr>
        <p:spPr>
          <a:xfrm>
            <a:off x="3249469" y="2234753"/>
            <a:ext cx="18630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Start and end time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340DB1-927C-0F07-B822-22FB4DA27F09}"/>
              </a:ext>
            </a:extLst>
          </p:cNvPr>
          <p:cNvSpPr txBox="1"/>
          <p:nvPr/>
        </p:nvSpPr>
        <p:spPr>
          <a:xfrm>
            <a:off x="3231322" y="2840398"/>
            <a:ext cx="26296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Time step of the simulation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88541DB-E493-9C71-BE1D-4366E9BE7C6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EF3510-6AF1-2ABB-E5C6-C064B6ABFAA8}"/>
              </a:ext>
            </a:extLst>
          </p:cNvPr>
          <p:cNvSpPr txBox="1"/>
          <p:nvPr/>
        </p:nvSpPr>
        <p:spPr>
          <a:xfrm>
            <a:off x="290168" y="1125701"/>
            <a:ext cx="11484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controlDict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file, the main case controls are set (e. g. time and write settings, functions objects, etc.) 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268CCF6-72CE-AA03-CD92-1C6E8B063453}"/>
              </a:ext>
            </a:extLst>
          </p:cNvPr>
          <p:cNvSpPr/>
          <p:nvPr/>
        </p:nvSpPr>
        <p:spPr>
          <a:xfrm>
            <a:off x="860182" y="1691725"/>
            <a:ext cx="2011140" cy="220647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4E16999-77D9-7D04-ADDC-8DB9354D9EB2}"/>
              </a:ext>
            </a:extLst>
          </p:cNvPr>
          <p:cNvSpPr/>
          <p:nvPr/>
        </p:nvSpPr>
        <p:spPr>
          <a:xfrm>
            <a:off x="860182" y="1914083"/>
            <a:ext cx="2011140" cy="980151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E298E7A-ACD9-30B5-E8E4-0A98768829BD}"/>
              </a:ext>
            </a:extLst>
          </p:cNvPr>
          <p:cNvCxnSpPr>
            <a:cxnSpLocks/>
            <a:stCxn id="39" idx="3"/>
            <a:endCxn id="8" idx="1"/>
          </p:cNvCxnSpPr>
          <p:nvPr/>
        </p:nvCxnSpPr>
        <p:spPr>
          <a:xfrm flipV="1">
            <a:off x="2871322" y="2404030"/>
            <a:ext cx="360000" cy="129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EA8CE768-0762-EBC6-FDEE-9B38676BC749}"/>
              </a:ext>
            </a:extLst>
          </p:cNvPr>
          <p:cNvSpPr/>
          <p:nvPr/>
        </p:nvSpPr>
        <p:spPr>
          <a:xfrm>
            <a:off x="860182" y="2904169"/>
            <a:ext cx="2011140" cy="220647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D7DB2F7-26B3-FD0D-B43B-D47D04E901D0}"/>
              </a:ext>
            </a:extLst>
          </p:cNvPr>
          <p:cNvCxnSpPr>
            <a:cxnSpLocks/>
            <a:stCxn id="64" idx="3"/>
            <a:endCxn id="23" idx="1"/>
          </p:cNvCxnSpPr>
          <p:nvPr/>
        </p:nvCxnSpPr>
        <p:spPr>
          <a:xfrm flipV="1">
            <a:off x="2871322" y="3009675"/>
            <a:ext cx="360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7E240E2F-0748-2DE5-5E88-491E3FB34C12}"/>
              </a:ext>
            </a:extLst>
          </p:cNvPr>
          <p:cNvSpPr txBox="1"/>
          <p:nvPr/>
        </p:nvSpPr>
        <p:spPr>
          <a:xfrm>
            <a:off x="3254178" y="3206646"/>
            <a:ext cx="748955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can we estimate an appropriate magnitude for the time step </a:t>
            </a:r>
            <a:r>
              <a:rPr lang="el-GR" i="1" dirty="0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Start with CFL condition in the axial direction at the nozzle throat: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95E0FAE9-EBA2-9F9C-2EAE-42E1D66BA9C7}"/>
                  </a:ext>
                </a:extLst>
              </p:cNvPr>
              <p:cNvSpPr txBox="1"/>
              <p:nvPr/>
            </p:nvSpPr>
            <p:spPr>
              <a:xfrm>
                <a:off x="4156728" y="3965797"/>
                <a:ext cx="185473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𝐶𝐹𝐿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𝑢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Δ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Δ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𝑧</m:t>
                          </m:r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≤1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95E0FAE9-EBA2-9F9C-2EAE-42E1D66BA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728" y="3965797"/>
                <a:ext cx="1854739" cy="5186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7AA605C3-96EE-E364-BC8E-64D8BA44E937}"/>
                  </a:ext>
                </a:extLst>
              </p:cNvPr>
              <p:cNvSpPr txBox="1"/>
              <p:nvPr/>
            </p:nvSpPr>
            <p:spPr>
              <a:xfrm>
                <a:off x="4099662" y="4729834"/>
                <a:ext cx="1112484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Δ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𝑡</m:t>
                      </m:r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≤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Δ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𝑧</m:t>
                          </m:r>
                        </m:num>
                        <m:den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7AA605C3-96EE-E364-BC8E-64D8BA44E9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9662" y="4729834"/>
                <a:ext cx="1112484" cy="5203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FD6C2910-D1F7-DD84-41E3-AD12B7D2BD59}"/>
                  </a:ext>
                </a:extLst>
              </p:cNvPr>
              <p:cNvSpPr txBox="1"/>
              <p:nvPr/>
            </p:nvSpPr>
            <p:spPr>
              <a:xfrm>
                <a:off x="5328193" y="4859317"/>
                <a:ext cx="153561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≈1.25⋅</m:t>
                      </m:r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10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−8</m:t>
                          </m:r>
                        </m:sup>
                      </m:sSup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s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FD6C2910-D1F7-DD84-41E3-AD12B7D2B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193" y="4859317"/>
                <a:ext cx="1535613" cy="276999"/>
              </a:xfrm>
              <a:prstGeom prst="rect">
                <a:avLst/>
              </a:prstGeom>
              <a:blipFill>
                <a:blip r:embed="rId5"/>
                <a:stretch>
                  <a:fillRect l="-1190" t="-2174" r="-1587" b="-8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0" name="Group 119">
            <a:extLst>
              <a:ext uri="{FF2B5EF4-FFF2-40B4-BE49-F238E27FC236}">
                <a16:creationId xmlns:a16="http://schemas.microsoft.com/office/drawing/2014/main" id="{F340AFEF-43DF-A7DD-0F1F-B3A721792973}"/>
              </a:ext>
            </a:extLst>
          </p:cNvPr>
          <p:cNvGrpSpPr/>
          <p:nvPr/>
        </p:nvGrpSpPr>
        <p:grpSpPr>
          <a:xfrm>
            <a:off x="8938040" y="5262884"/>
            <a:ext cx="2919722" cy="857098"/>
            <a:chOff x="8724061" y="5260921"/>
            <a:chExt cx="2919722" cy="85709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4D542464-434D-8E36-6A67-5A8961D6C09C}"/>
                    </a:ext>
                  </a:extLst>
                </p:cNvPr>
                <p:cNvSpPr txBox="1"/>
                <p:nvPr/>
              </p:nvSpPr>
              <p:spPr>
                <a:xfrm>
                  <a:off x="8792105" y="5650455"/>
                  <a:ext cx="2851678" cy="46756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sz="16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Δ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𝑧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f>
                          <m:f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𝑙</m:t>
                                </m:r>
                              </m:e>
                              <m:sub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𝑧</m:t>
                                </m:r>
                              </m:sub>
                            </m:sSub>
                          </m:num>
                          <m:den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𝑐𝑧</m:t>
                            </m:r>
                          </m:den>
                        </m:f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f>
                          <m:f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9 </m:t>
                            </m:r>
                            <m:r>
                              <m:rPr>
                                <m:sty m:val="p"/>
                              </m:rPr>
                              <a:rPr lang="de-DE" sz="1600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mm</m:t>
                            </m:r>
                          </m:num>
                          <m:den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600</m:t>
                            </m:r>
                          </m:den>
                        </m:f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=1.5⋅</m:t>
                        </m:r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10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−5</m:t>
                            </m:r>
                          </m:sup>
                        </m:sSup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sz="1600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4D542464-434D-8E36-6A67-5A8961D6C0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92105" y="5650455"/>
                  <a:ext cx="2851678" cy="46756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4972724F-2299-5BF5-E4D0-78B443C4BFD6}"/>
                </a:ext>
              </a:extLst>
            </p:cNvPr>
            <p:cNvSpPr txBox="1"/>
            <p:nvPr/>
          </p:nvSpPr>
          <p:spPr>
            <a:xfrm>
              <a:off x="8724061" y="5260921"/>
              <a:ext cx="28264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Cell size in the axial direction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D5554B8A-B2EF-4160-3C24-80F8D3968DF9}"/>
              </a:ext>
            </a:extLst>
          </p:cNvPr>
          <p:cNvGrpSpPr/>
          <p:nvPr/>
        </p:nvGrpSpPr>
        <p:grpSpPr>
          <a:xfrm>
            <a:off x="9082156" y="3956744"/>
            <a:ext cx="2631490" cy="1081329"/>
            <a:chOff x="7726300" y="4206870"/>
            <a:chExt cx="2631490" cy="108132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5E00A69B-FDA4-6D00-31B5-3EF655E146CB}"/>
                    </a:ext>
                  </a:extLst>
                </p:cNvPr>
                <p:cNvSpPr txBox="1"/>
                <p:nvPr/>
              </p:nvSpPr>
              <p:spPr>
                <a:xfrm>
                  <a:off x="7726300" y="4560692"/>
                  <a:ext cx="2631490" cy="72750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∗</m:t>
                            </m:r>
                          </m:sup>
                        </m:sSup>
                        <m:r>
                          <a:rPr lang="de-DE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rad>
                          <m:radPr>
                            <m:degHide m:val="on"/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𝜅</m:t>
                                </m:r>
                              </m:num>
                              <m:den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𝜅</m:t>
                                </m:r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+1 </m:t>
                                </m:r>
                              </m:den>
                            </m:f>
                            <m:sSub>
                              <m:sSub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𝑀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de-DE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rad>
                        <m:r>
                          <a:rPr lang="de-DE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≈1200</m:t>
                        </m:r>
                        <m:f>
                          <m:f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de-DE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m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de-DE" sz="16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s</m:t>
                            </m:r>
                          </m:den>
                        </m:f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5E00A69B-FDA4-6D00-31B5-3EF655E146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26300" y="4560692"/>
                  <a:ext cx="2631490" cy="72750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CDEB86C0-9E15-D09C-AA04-EA8570063188}"/>
                </a:ext>
              </a:extLst>
            </p:cNvPr>
            <p:cNvSpPr txBox="1"/>
            <p:nvPr/>
          </p:nvSpPr>
          <p:spPr>
            <a:xfrm>
              <a:off x="7866146" y="4206870"/>
              <a:ext cx="235179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Velocity at nozzle throat</a:t>
              </a:r>
            </a:p>
          </p:txBody>
        </p:sp>
      </p:grpSp>
      <p:sp>
        <p:nvSpPr>
          <p:cNvPr id="121" name="TextBox 120">
            <a:extLst>
              <a:ext uri="{FF2B5EF4-FFF2-40B4-BE49-F238E27FC236}">
                <a16:creationId xmlns:a16="http://schemas.microsoft.com/office/drawing/2014/main" id="{E16F6369-0D8E-1E21-7BB5-7724ACFD1E50}"/>
              </a:ext>
            </a:extLst>
          </p:cNvPr>
          <p:cNvSpPr txBox="1"/>
          <p:nvPr/>
        </p:nvSpPr>
        <p:spPr>
          <a:xfrm>
            <a:off x="3249470" y="5424611"/>
            <a:ext cx="5143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This value can be used as a starting point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Chosen time step (0.25·10</a:t>
            </a:r>
            <a:r>
              <a:rPr lang="de-DE" baseline="30000" dirty="0">
                <a:latin typeface="Arial" panose="020B0604020202020204" pitchFamily="34" charset="0"/>
                <a:cs typeface="Arial" panose="020B0604020202020204" pitchFamily="34" charset="0"/>
              </a:rPr>
              <a:t>-8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s) is smaller due to stability reasons</a:t>
            </a:r>
          </a:p>
        </p:txBody>
      </p:sp>
    </p:spTree>
    <p:extLst>
      <p:ext uri="{BB962C8B-B14F-4D97-AF65-F5344CB8AC3E}">
        <p14:creationId xmlns:p14="http://schemas.microsoft.com/office/powerpoint/2010/main" val="356359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3" grpId="0"/>
      <p:bldP spid="19" grpId="0" animBg="1"/>
      <p:bldP spid="19" grpId="1" animBg="1"/>
      <p:bldP spid="39" grpId="0" animBg="1"/>
      <p:bldP spid="39" grpId="1" animBg="1"/>
      <p:bldP spid="64" grpId="0" animBg="1"/>
      <p:bldP spid="103" grpId="0"/>
      <p:bldP spid="111" grpId="0"/>
      <p:bldP spid="1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3.d) </a:t>
            </a:r>
            <a:r>
              <a:rPr lang="de-DE" dirty="0"/>
              <a:t>Numerical settings</a:t>
            </a:r>
            <a:endParaRPr lang="en-GB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8F736CF-EEE2-6E69-AC29-8A3B0D91CEB8}"/>
              </a:ext>
            </a:extLst>
          </p:cNvPr>
          <p:cNvGrpSpPr/>
          <p:nvPr/>
        </p:nvGrpSpPr>
        <p:grpSpPr>
          <a:xfrm>
            <a:off x="860182" y="1681414"/>
            <a:ext cx="2011140" cy="4351712"/>
            <a:chOff x="2122710" y="1409813"/>
            <a:chExt cx="2011140" cy="4351712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D0A8460-7312-39A9-7657-5D60E28C9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4660" y="1441525"/>
              <a:ext cx="1882047" cy="4320000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64E6E9A-BEB2-4EFA-90C5-1D9214BF696B}"/>
                </a:ext>
              </a:extLst>
            </p:cNvPr>
            <p:cNvSpPr/>
            <p:nvPr/>
          </p:nvSpPr>
          <p:spPr>
            <a:xfrm>
              <a:off x="2122710" y="1409813"/>
              <a:ext cx="2011140" cy="435171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80F980E-46EF-8C88-9F3E-8B7B3C23D3B6}"/>
              </a:ext>
            </a:extLst>
          </p:cNvPr>
          <p:cNvSpPr txBox="1"/>
          <p:nvPr/>
        </p:nvSpPr>
        <p:spPr>
          <a:xfrm>
            <a:off x="3249469" y="1632771"/>
            <a:ext cx="2462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Compressible flow solver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62CB61C-17F3-CFEF-E0E1-A3665B044D87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2871322" y="1802048"/>
            <a:ext cx="360000" cy="1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C3FF94B-5F03-AF7E-1575-266DD97340A3}"/>
              </a:ext>
            </a:extLst>
          </p:cNvPr>
          <p:cNvSpPr txBox="1"/>
          <p:nvPr/>
        </p:nvSpPr>
        <p:spPr>
          <a:xfrm>
            <a:off x="3249469" y="2234753"/>
            <a:ext cx="18630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Start and end time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340DB1-927C-0F07-B822-22FB4DA27F09}"/>
              </a:ext>
            </a:extLst>
          </p:cNvPr>
          <p:cNvSpPr txBox="1"/>
          <p:nvPr/>
        </p:nvSpPr>
        <p:spPr>
          <a:xfrm>
            <a:off x="3231322" y="2840398"/>
            <a:ext cx="26296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Time step of the simulation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BA20AA-D2F2-C436-82D2-3277BA6E378F}"/>
              </a:ext>
            </a:extLst>
          </p:cNvPr>
          <p:cNvSpPr txBox="1"/>
          <p:nvPr/>
        </p:nvSpPr>
        <p:spPr>
          <a:xfrm>
            <a:off x="3227206" y="5481178"/>
            <a:ext cx="5995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Control to adjust time step during simulation (here: not active)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A38461C-BC9C-0F71-FEB5-4046227BDE59}"/>
              </a:ext>
            </a:extLst>
          </p:cNvPr>
          <p:cNvSpPr txBox="1"/>
          <p:nvPr/>
        </p:nvSpPr>
        <p:spPr>
          <a:xfrm>
            <a:off x="3249469" y="3189725"/>
            <a:ext cx="7236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Adjusts time step to coincide with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writeInterval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(for automatic time stepping)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C4525B6-03C7-09B7-2709-147EE9846EE0}"/>
              </a:ext>
            </a:extLst>
          </p:cNvPr>
          <p:cNvSpPr txBox="1"/>
          <p:nvPr/>
        </p:nvSpPr>
        <p:spPr>
          <a:xfrm>
            <a:off x="3231322" y="3536347"/>
            <a:ext cx="6421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Controls number of stored time directories (set to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to disable this)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322F774-A5CA-4A4E-351C-A6E19CFD79E9}"/>
              </a:ext>
            </a:extLst>
          </p:cNvPr>
          <p:cNvSpPr txBox="1"/>
          <p:nvPr/>
        </p:nvSpPr>
        <p:spPr>
          <a:xfrm>
            <a:off x="3249469" y="4026041"/>
            <a:ext cx="7510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Specifies data file format and precision, and whether they are compressed or not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F1B7628-67DB-24F9-2860-90AC06497D98}"/>
              </a:ext>
            </a:extLst>
          </p:cNvPr>
          <p:cNvSpPr txBox="1"/>
          <p:nvPr/>
        </p:nvSpPr>
        <p:spPr>
          <a:xfrm>
            <a:off x="3229264" y="4638369"/>
            <a:ext cx="5434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Format and precision of the naming of the time directories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0499A8B-9FBA-B567-A18D-88DAE42EBFDC}"/>
              </a:ext>
            </a:extLst>
          </p:cNvPr>
          <p:cNvSpPr txBox="1"/>
          <p:nvPr/>
        </p:nvSpPr>
        <p:spPr>
          <a:xfrm>
            <a:off x="3249469" y="4992440"/>
            <a:ext cx="53369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Allows user to modify parameters during simulation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88541DB-E493-9C71-BE1D-4366E9BE7C6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EF3510-6AF1-2ABB-E5C6-C064B6ABFAA8}"/>
              </a:ext>
            </a:extLst>
          </p:cNvPr>
          <p:cNvSpPr txBox="1"/>
          <p:nvPr/>
        </p:nvSpPr>
        <p:spPr>
          <a:xfrm>
            <a:off x="290168" y="1125701"/>
            <a:ext cx="11484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controlDict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file, the main case controls are set (e. g. time and write settings, functions objects, etc.) 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E298E7A-ACD9-30B5-E8E4-0A98768829BD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2871322" y="2404030"/>
            <a:ext cx="360000" cy="129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D7DB2F7-26B3-FD0D-B43B-D47D04E901D0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2871322" y="3009675"/>
            <a:ext cx="360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73005E36-A4DC-3B2C-3CCA-8406AC1409AD}"/>
              </a:ext>
            </a:extLst>
          </p:cNvPr>
          <p:cNvSpPr/>
          <p:nvPr/>
        </p:nvSpPr>
        <p:spPr>
          <a:xfrm>
            <a:off x="860182" y="3125808"/>
            <a:ext cx="2011140" cy="465822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4A46A6AA-4389-2C86-6CE0-71D42CBEE6C4}"/>
              </a:ext>
            </a:extLst>
          </p:cNvPr>
          <p:cNvCxnSpPr>
            <a:cxnSpLocks/>
            <a:stCxn id="69" idx="3"/>
            <a:endCxn id="37" idx="1"/>
          </p:cNvCxnSpPr>
          <p:nvPr/>
        </p:nvCxnSpPr>
        <p:spPr>
          <a:xfrm>
            <a:off x="2871322" y="3358719"/>
            <a:ext cx="378147" cy="283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0EA50F5A-AA8F-0BFD-3FD5-9623FBA7CDD7}"/>
              </a:ext>
            </a:extLst>
          </p:cNvPr>
          <p:cNvSpPr/>
          <p:nvPr/>
        </p:nvSpPr>
        <p:spPr>
          <a:xfrm>
            <a:off x="858124" y="3601552"/>
            <a:ext cx="2011140" cy="220647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DADE6B1-6014-593C-1454-8E9B6558158D}"/>
              </a:ext>
            </a:extLst>
          </p:cNvPr>
          <p:cNvSpPr/>
          <p:nvPr/>
        </p:nvSpPr>
        <p:spPr>
          <a:xfrm>
            <a:off x="858124" y="3829771"/>
            <a:ext cx="2011140" cy="730921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74B344D-29D4-5E1D-124B-8AB2E3F84E1B}"/>
              </a:ext>
            </a:extLst>
          </p:cNvPr>
          <p:cNvSpPr/>
          <p:nvPr/>
        </p:nvSpPr>
        <p:spPr>
          <a:xfrm>
            <a:off x="858124" y="4568212"/>
            <a:ext cx="2011140" cy="48778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901D347-531C-A83D-4775-CC4F5D6AB583}"/>
              </a:ext>
            </a:extLst>
          </p:cNvPr>
          <p:cNvSpPr/>
          <p:nvPr/>
        </p:nvSpPr>
        <p:spPr>
          <a:xfrm>
            <a:off x="856066" y="5047126"/>
            <a:ext cx="2011140" cy="231840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ADC0281-8EDB-1321-376B-DC61C368263E}"/>
              </a:ext>
            </a:extLst>
          </p:cNvPr>
          <p:cNvSpPr/>
          <p:nvPr/>
        </p:nvSpPr>
        <p:spPr>
          <a:xfrm>
            <a:off x="856066" y="5277695"/>
            <a:ext cx="2011140" cy="745521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02F3390B-231D-CE69-1A8F-61B19FC8170E}"/>
              </a:ext>
            </a:extLst>
          </p:cNvPr>
          <p:cNvCxnSpPr>
            <a:cxnSpLocks/>
            <a:stCxn id="74" idx="3"/>
            <a:endCxn id="43" idx="1"/>
          </p:cNvCxnSpPr>
          <p:nvPr/>
        </p:nvCxnSpPr>
        <p:spPr>
          <a:xfrm flipV="1">
            <a:off x="2869264" y="3705624"/>
            <a:ext cx="360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F6483405-591F-18AE-EE36-0997C2318F24}"/>
              </a:ext>
            </a:extLst>
          </p:cNvPr>
          <p:cNvCxnSpPr>
            <a:cxnSpLocks/>
            <a:stCxn id="76" idx="3"/>
            <a:endCxn id="45" idx="1"/>
          </p:cNvCxnSpPr>
          <p:nvPr/>
        </p:nvCxnSpPr>
        <p:spPr>
          <a:xfrm>
            <a:off x="2869264" y="4195232"/>
            <a:ext cx="360000" cy="86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B29EE02E-5483-1CAA-96D5-4815C80A1227}"/>
              </a:ext>
            </a:extLst>
          </p:cNvPr>
          <p:cNvCxnSpPr>
            <a:cxnSpLocks/>
            <a:stCxn id="77" idx="3"/>
            <a:endCxn id="52" idx="1"/>
          </p:cNvCxnSpPr>
          <p:nvPr/>
        </p:nvCxnSpPr>
        <p:spPr>
          <a:xfrm flipV="1">
            <a:off x="2869264" y="4807646"/>
            <a:ext cx="360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BB56AB65-BC14-6AB9-5306-5ABA499358EB}"/>
              </a:ext>
            </a:extLst>
          </p:cNvPr>
          <p:cNvCxnSpPr>
            <a:cxnSpLocks/>
            <a:stCxn id="78" idx="3"/>
            <a:endCxn id="58" idx="1"/>
          </p:cNvCxnSpPr>
          <p:nvPr/>
        </p:nvCxnSpPr>
        <p:spPr>
          <a:xfrm flipV="1">
            <a:off x="2867206" y="5161717"/>
            <a:ext cx="360000" cy="1329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4188773-39F7-7E15-3800-54EBC7B924F3}"/>
              </a:ext>
            </a:extLst>
          </p:cNvPr>
          <p:cNvCxnSpPr>
            <a:cxnSpLocks/>
            <a:stCxn id="79" idx="3"/>
            <a:endCxn id="26" idx="1"/>
          </p:cNvCxnSpPr>
          <p:nvPr/>
        </p:nvCxnSpPr>
        <p:spPr>
          <a:xfrm flipV="1">
            <a:off x="2867206" y="5650455"/>
            <a:ext cx="360000" cy="1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45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3" grpId="0"/>
      <p:bldP spid="45" grpId="0"/>
      <p:bldP spid="52" grpId="0"/>
      <p:bldP spid="58" grpId="0"/>
      <p:bldP spid="69" grpId="1" animBg="1"/>
      <p:bldP spid="74" grpId="0" animBg="1"/>
      <p:bldP spid="74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3.d) </a:t>
            </a:r>
            <a:r>
              <a:rPr lang="de-DE" dirty="0"/>
              <a:t>Numerical settings</a:t>
            </a:r>
            <a:endParaRPr lang="en-GB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CB9D29B-2E3D-172C-2D77-758ED7E1B2A1}"/>
              </a:ext>
            </a:extLst>
          </p:cNvPr>
          <p:cNvGrpSpPr/>
          <p:nvPr/>
        </p:nvGrpSpPr>
        <p:grpSpPr>
          <a:xfrm>
            <a:off x="886881" y="1711995"/>
            <a:ext cx="3677756" cy="4351712"/>
            <a:chOff x="5815494" y="1352379"/>
            <a:chExt cx="3677756" cy="435171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2640EC5-75AB-E108-E6B7-676A491F8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2637" y="1358729"/>
              <a:ext cx="3583775" cy="4320000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F14E62D-F18D-F7AD-BCA6-90525E909AF7}"/>
                </a:ext>
              </a:extLst>
            </p:cNvPr>
            <p:cNvSpPr/>
            <p:nvPr/>
          </p:nvSpPr>
          <p:spPr>
            <a:xfrm>
              <a:off x="5815494" y="1352379"/>
              <a:ext cx="3677756" cy="435171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4B40D75-262F-6290-2DF1-D30360A670D8}"/>
              </a:ext>
            </a:extLst>
          </p:cNvPr>
          <p:cNvSpPr txBox="1"/>
          <p:nvPr/>
        </p:nvSpPr>
        <p:spPr>
          <a:xfrm>
            <a:off x="5143240" y="2224248"/>
            <a:ext cx="362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Calculates mass flow rate at the inlet patch in every time step (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deltaT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and stores it in a text file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5E202CF-E33E-490C-E207-5A37A76332C7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4517799" y="2639747"/>
            <a:ext cx="625441" cy="1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EF27ECA-F18B-BEDA-765E-26AB9E7B65CE}"/>
              </a:ext>
            </a:extLst>
          </p:cNvPr>
          <p:cNvSpPr txBox="1"/>
          <p:nvPr/>
        </p:nvSpPr>
        <p:spPr>
          <a:xfrm>
            <a:off x="5143893" y="4083044"/>
            <a:ext cx="362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Calculates Mach number distribution at defined time intervals (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writeInterval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and stores it in the time directories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A0ED229-9E08-DED8-AA19-F6565F051805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4517799" y="4498543"/>
            <a:ext cx="626094" cy="1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7B6D8ED-71A9-C084-FFAB-FD7B11B298D5}"/>
              </a:ext>
            </a:extLst>
          </p:cNvPr>
          <p:cNvSpPr txBox="1"/>
          <p:nvPr/>
        </p:nvSpPr>
        <p:spPr>
          <a:xfrm>
            <a:off x="5147456" y="5165625"/>
            <a:ext cx="36188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Calculates density distribution at defined time intervals (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writeInterval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and stores it in the time directories 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A0F3134-6E84-53CC-D07B-1CDEFF182FD9}"/>
              </a:ext>
            </a:extLst>
          </p:cNvPr>
          <p:cNvCxnSpPr>
            <a:cxnSpLocks/>
            <a:endCxn id="42" idx="1"/>
          </p:cNvCxnSpPr>
          <p:nvPr/>
        </p:nvCxnSpPr>
        <p:spPr>
          <a:xfrm>
            <a:off x="4510675" y="5575121"/>
            <a:ext cx="636781" cy="6003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499E6AC7-903F-08B4-B7CC-5670C7442CBF}"/>
              </a:ext>
            </a:extLst>
          </p:cNvPr>
          <p:cNvSpPr txBox="1"/>
          <p:nvPr/>
        </p:nvSpPr>
        <p:spPr>
          <a:xfrm>
            <a:off x="5143240" y="3552069"/>
            <a:ext cx="3766551" cy="523220"/>
          </a:xfrm>
          <a:prstGeom prst="rect">
            <a:avLst/>
          </a:prstGeom>
          <a:noFill/>
          <a:ln w="19050">
            <a:solidFill>
              <a:srgbClr val="4472C4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this is a user-defined function and library (suiting our developed real gas model)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A528BBB-C493-F40F-9D2C-EDCB12D868EB}"/>
              </a:ext>
            </a:extLst>
          </p:cNvPr>
          <p:cNvGrpSpPr/>
          <p:nvPr/>
        </p:nvGrpSpPr>
        <p:grpSpPr>
          <a:xfrm>
            <a:off x="9700561" y="2152366"/>
            <a:ext cx="1726102" cy="977987"/>
            <a:chOff x="9945003" y="2285559"/>
            <a:chExt cx="1726102" cy="97798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BB064C4-92C0-2412-EDC7-98029BFE19B6}"/>
                </a:ext>
              </a:extLst>
            </p:cNvPr>
            <p:cNvGrpSpPr/>
            <p:nvPr/>
          </p:nvGrpSpPr>
          <p:grpSpPr>
            <a:xfrm>
              <a:off x="9945003" y="2285559"/>
              <a:ext cx="1726102" cy="977987"/>
              <a:chOff x="3551974" y="2894420"/>
              <a:chExt cx="1726102" cy="977987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A9B6EB16-C622-4892-355F-19BE648C1C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51974" y="2894420"/>
                <a:ext cx="1095375" cy="238125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468FDE1-DDF9-F487-F675-F1792EDE70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45649" y="3114805"/>
                <a:ext cx="990600" cy="257175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7BDCF0F-B5A2-9CE5-9F77-77723B5770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16001" y="3596182"/>
                <a:ext cx="1362075" cy="276225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1DA32F1A-411C-BF75-85AD-5909DADED1A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94552"/>
              <a:stretch/>
            </p:blipFill>
            <p:spPr>
              <a:xfrm>
                <a:off x="3922351" y="3360327"/>
                <a:ext cx="723900" cy="230400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F7EE2F7-43FC-8E31-EFF5-9E7D547C92C3}"/>
                  </a:ext>
                </a:extLst>
              </p:cNvPr>
              <p:cNvSpPr txBox="1"/>
              <p:nvPr/>
            </p:nvSpPr>
            <p:spPr>
              <a:xfrm>
                <a:off x="4495275" y="2898797"/>
                <a:ext cx="227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endParaRPr 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9CD634C-C12E-9099-D3BD-80174EF9D712}"/>
                  </a:ext>
                </a:extLst>
              </p:cNvPr>
              <p:cNvSpPr txBox="1"/>
              <p:nvPr/>
            </p:nvSpPr>
            <p:spPr>
              <a:xfrm>
                <a:off x="4646251" y="3110451"/>
                <a:ext cx="227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endParaRPr 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4414D4E-B0BE-17B0-A7B1-0844FB1085E1}"/>
                  </a:ext>
                </a:extLst>
              </p:cNvPr>
              <p:cNvSpPr txBox="1"/>
              <p:nvPr/>
            </p:nvSpPr>
            <p:spPr>
              <a:xfrm>
                <a:off x="4186003" y="3337027"/>
                <a:ext cx="227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endParaRPr 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2E3C142-8192-4D12-CA2B-74E24C1CDE7D}"/>
                </a:ext>
              </a:extLst>
            </p:cNvPr>
            <p:cNvSpPr/>
            <p:nvPr/>
          </p:nvSpPr>
          <p:spPr>
            <a:xfrm>
              <a:off x="9945003" y="2285559"/>
              <a:ext cx="1726102" cy="97798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5510701B-6E71-3805-699F-076D3174A950}"/>
              </a:ext>
            </a:extLst>
          </p:cNvPr>
          <p:cNvGrpSpPr/>
          <p:nvPr/>
        </p:nvGrpSpPr>
        <p:grpSpPr>
          <a:xfrm>
            <a:off x="9700562" y="4103955"/>
            <a:ext cx="1726104" cy="1816041"/>
            <a:chOff x="9945002" y="3784444"/>
            <a:chExt cx="1726104" cy="1816041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98FED7A6-EF44-F94D-1C20-82E5EB549BDE}"/>
                </a:ext>
              </a:extLst>
            </p:cNvPr>
            <p:cNvGrpSpPr/>
            <p:nvPr/>
          </p:nvGrpSpPr>
          <p:grpSpPr>
            <a:xfrm>
              <a:off x="9945003" y="3787947"/>
              <a:ext cx="833511" cy="1798489"/>
              <a:chOff x="9935673" y="4089425"/>
              <a:chExt cx="833511" cy="1798489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97AF0F34-4DCB-7559-6B71-A01B1345FA55}"/>
                  </a:ext>
                </a:extLst>
              </p:cNvPr>
              <p:cNvGrpSpPr/>
              <p:nvPr/>
            </p:nvGrpSpPr>
            <p:grpSpPr>
              <a:xfrm>
                <a:off x="9990508" y="5451678"/>
                <a:ext cx="778676" cy="436236"/>
                <a:chOff x="10884056" y="4786979"/>
                <a:chExt cx="778676" cy="436236"/>
              </a:xfrm>
            </p:grpSpPr>
            <p:pic>
              <p:nvPicPr>
                <p:cNvPr id="53" name="Picture 52">
                  <a:extLst>
                    <a:ext uri="{FF2B5EF4-FFF2-40B4-BE49-F238E27FC236}">
                      <a16:creationId xmlns:a16="http://schemas.microsoft.com/office/drawing/2014/main" id="{F4A9C3CC-D604-4956-0EB3-7E94454F7C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t="82820"/>
                <a:stretch/>
              </p:blipFill>
              <p:spPr>
                <a:xfrm>
                  <a:off x="10891207" y="5012122"/>
                  <a:ext cx="771525" cy="211093"/>
                </a:xfrm>
                <a:prstGeom prst="rect">
                  <a:avLst/>
                </a:prstGeom>
              </p:spPr>
            </p:pic>
            <p:pic>
              <p:nvPicPr>
                <p:cNvPr id="54" name="Picture 53">
                  <a:extLst>
                    <a:ext uri="{FF2B5EF4-FFF2-40B4-BE49-F238E27FC236}">
                      <a16:creationId xmlns:a16="http://schemas.microsoft.com/office/drawing/2014/main" id="{F72C070E-AAED-3C3E-738A-FAE46E1F7D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b="82820"/>
                <a:stretch/>
              </p:blipFill>
              <p:spPr>
                <a:xfrm>
                  <a:off x="10884056" y="4786979"/>
                  <a:ext cx="771525" cy="211093"/>
                </a:xfrm>
                <a:prstGeom prst="rect">
                  <a:avLst/>
                </a:prstGeom>
              </p:spPr>
            </p:pic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D94EFFB5-7893-5394-66C3-DBEB10C9DEB0}"/>
                  </a:ext>
                </a:extLst>
              </p:cNvPr>
              <p:cNvGrpSpPr/>
              <p:nvPr/>
            </p:nvGrpSpPr>
            <p:grpSpPr>
              <a:xfrm>
                <a:off x="9935673" y="4089425"/>
                <a:ext cx="747038" cy="1360494"/>
                <a:chOff x="9935673" y="4089425"/>
                <a:chExt cx="747038" cy="1360494"/>
              </a:xfrm>
            </p:grpSpPr>
            <p:pic>
              <p:nvPicPr>
                <p:cNvPr id="49" name="Picture 48">
                  <a:extLst>
                    <a:ext uri="{FF2B5EF4-FFF2-40B4-BE49-F238E27FC236}">
                      <a16:creationId xmlns:a16="http://schemas.microsoft.com/office/drawing/2014/main" id="{0500FF92-CB39-C6AE-B17A-F0CBC6AD1B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t="80295" b="5269"/>
                <a:stretch/>
              </p:blipFill>
              <p:spPr>
                <a:xfrm>
                  <a:off x="9958811" y="4804864"/>
                  <a:ext cx="723900" cy="610511"/>
                </a:xfrm>
                <a:prstGeom prst="rect">
                  <a:avLst/>
                </a:prstGeom>
              </p:spPr>
            </p:pic>
            <p:pic>
              <p:nvPicPr>
                <p:cNvPr id="51" name="Picture 50">
                  <a:extLst>
                    <a:ext uri="{FF2B5EF4-FFF2-40B4-BE49-F238E27FC236}">
                      <a16:creationId xmlns:a16="http://schemas.microsoft.com/office/drawing/2014/main" id="{93A1AF9E-7305-0396-5A45-766A82F41A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b="85170"/>
                <a:stretch/>
              </p:blipFill>
              <p:spPr>
                <a:xfrm>
                  <a:off x="9935673" y="4089425"/>
                  <a:ext cx="723900" cy="627158"/>
                </a:xfrm>
                <a:prstGeom prst="rect">
                  <a:avLst/>
                </a:prstGeom>
              </p:spPr>
            </p:pic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7A95172D-3E0B-7DA5-0F85-62BF1139AB4E}"/>
                    </a:ext>
                  </a:extLst>
                </p:cNvPr>
                <p:cNvSpPr txBox="1"/>
                <p:nvPr/>
              </p:nvSpPr>
              <p:spPr>
                <a:xfrm>
                  <a:off x="10405246" y="5172920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A6F2179B-685C-A97C-D196-3286B689BFCA}"/>
                    </a:ext>
                  </a:extLst>
                </p:cNvPr>
                <p:cNvSpPr txBox="1"/>
                <p:nvPr/>
              </p:nvSpPr>
              <p:spPr>
                <a:xfrm>
                  <a:off x="10128346" y="4569814"/>
                  <a:ext cx="33855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…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FE5D8A5A-5E73-FF76-CA50-43E2CF1CA695}"/>
                </a:ext>
              </a:extLst>
            </p:cNvPr>
            <p:cNvSpPr/>
            <p:nvPr/>
          </p:nvSpPr>
          <p:spPr>
            <a:xfrm>
              <a:off x="9945002" y="3784444"/>
              <a:ext cx="1726104" cy="181604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1969D506-85D0-225D-5541-1601C00EAEF9}"/>
              </a:ext>
            </a:extLst>
          </p:cNvPr>
          <p:cNvCxnSpPr>
            <a:cxnSpLocks/>
            <a:stCxn id="32" idx="3"/>
          </p:cNvCxnSpPr>
          <p:nvPr/>
        </p:nvCxnSpPr>
        <p:spPr>
          <a:xfrm>
            <a:off x="8766950" y="4498543"/>
            <a:ext cx="933611" cy="0"/>
          </a:xfrm>
          <a:prstGeom prst="line">
            <a:avLst/>
          </a:prstGeom>
          <a:ln w="9525">
            <a:solidFill>
              <a:schemeClr val="tx1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D3D3A3A-E38C-B228-C7CC-394B6A289285}"/>
              </a:ext>
            </a:extLst>
          </p:cNvPr>
          <p:cNvCxnSpPr>
            <a:cxnSpLocks/>
            <a:stCxn id="42" idx="3"/>
          </p:cNvCxnSpPr>
          <p:nvPr/>
        </p:nvCxnSpPr>
        <p:spPr>
          <a:xfrm>
            <a:off x="8766297" y="5581124"/>
            <a:ext cx="933612" cy="0"/>
          </a:xfrm>
          <a:prstGeom prst="line">
            <a:avLst/>
          </a:prstGeom>
          <a:ln w="9525">
            <a:solidFill>
              <a:schemeClr val="tx1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E6E0E763-9AB6-FCE7-9E8F-884C086C7498}"/>
              </a:ext>
            </a:extLst>
          </p:cNvPr>
          <p:cNvCxnSpPr>
            <a:cxnSpLocks/>
            <a:stCxn id="18" idx="3"/>
            <a:endCxn id="75" idx="1"/>
          </p:cNvCxnSpPr>
          <p:nvPr/>
        </p:nvCxnSpPr>
        <p:spPr>
          <a:xfrm>
            <a:off x="8766297" y="2639747"/>
            <a:ext cx="934264" cy="1613"/>
          </a:xfrm>
          <a:prstGeom prst="line">
            <a:avLst/>
          </a:prstGeom>
          <a:ln w="9525">
            <a:solidFill>
              <a:schemeClr val="tx1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05D46DD-5834-05F8-05FE-9A4D018C78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65A7BF-31EB-2180-9B43-99E0503FB2D4}"/>
              </a:ext>
            </a:extLst>
          </p:cNvPr>
          <p:cNvSpPr txBox="1"/>
          <p:nvPr/>
        </p:nvSpPr>
        <p:spPr>
          <a:xfrm>
            <a:off x="290168" y="1125701"/>
            <a:ext cx="11206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Functions objects are specified under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functions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(included in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controlDict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file)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5B9FCD5-83D6-211A-9679-2EF3EA58D307}"/>
              </a:ext>
            </a:extLst>
          </p:cNvPr>
          <p:cNvSpPr/>
          <p:nvPr/>
        </p:nvSpPr>
        <p:spPr>
          <a:xfrm>
            <a:off x="1315846" y="1958231"/>
            <a:ext cx="3201953" cy="1779493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466996A-5F38-EAEC-2E7A-A2764F046FD6}"/>
              </a:ext>
            </a:extLst>
          </p:cNvPr>
          <p:cNvSpPr/>
          <p:nvPr/>
        </p:nvSpPr>
        <p:spPr>
          <a:xfrm>
            <a:off x="1301599" y="3793946"/>
            <a:ext cx="3216200" cy="865987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2723DC1-C5B5-E340-AD55-396B9FC51327}"/>
              </a:ext>
            </a:extLst>
          </p:cNvPr>
          <p:cNvSpPr/>
          <p:nvPr/>
        </p:nvSpPr>
        <p:spPr>
          <a:xfrm>
            <a:off x="1308722" y="4695878"/>
            <a:ext cx="3201953" cy="1233391"/>
          </a:xfrm>
          <a:prstGeom prst="rect">
            <a:avLst/>
          </a:prstGeom>
          <a:solidFill>
            <a:srgbClr val="4270C3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BFCBD90F-58DD-75B9-5611-68E78A829626}"/>
              </a:ext>
            </a:extLst>
          </p:cNvPr>
          <p:cNvSpPr/>
          <p:nvPr/>
        </p:nvSpPr>
        <p:spPr>
          <a:xfrm>
            <a:off x="2867026" y="4025901"/>
            <a:ext cx="1643650" cy="254480"/>
          </a:xfrm>
          <a:prstGeom prst="rect">
            <a:avLst/>
          </a:prstGeom>
          <a:noFill/>
          <a:ln w="19050">
            <a:solidFill>
              <a:srgbClr val="4472C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E9ED2740-0B3B-5BF6-A2A6-26EF4F10624F}"/>
              </a:ext>
            </a:extLst>
          </p:cNvPr>
          <p:cNvCxnSpPr>
            <a:cxnSpLocks/>
            <a:endCxn id="60" idx="1"/>
          </p:cNvCxnSpPr>
          <p:nvPr/>
        </p:nvCxnSpPr>
        <p:spPr>
          <a:xfrm>
            <a:off x="4811036" y="3813679"/>
            <a:ext cx="332204" cy="0"/>
          </a:xfrm>
          <a:prstGeom prst="line">
            <a:avLst/>
          </a:prstGeom>
          <a:ln w="19050">
            <a:solidFill>
              <a:srgbClr val="4472C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03F9F62F-3D7F-649A-07FF-01C59A9AC829}"/>
              </a:ext>
            </a:extLst>
          </p:cNvPr>
          <p:cNvCxnSpPr>
            <a:cxnSpLocks/>
            <a:stCxn id="95" idx="3"/>
          </p:cNvCxnSpPr>
          <p:nvPr/>
        </p:nvCxnSpPr>
        <p:spPr>
          <a:xfrm>
            <a:off x="4510676" y="4153141"/>
            <a:ext cx="316800" cy="0"/>
          </a:xfrm>
          <a:prstGeom prst="line">
            <a:avLst/>
          </a:prstGeom>
          <a:ln w="19050">
            <a:solidFill>
              <a:srgbClr val="4472C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AABAFA95-3067-6D0B-26BF-BCEAA3FA2CA2}"/>
              </a:ext>
            </a:extLst>
          </p:cNvPr>
          <p:cNvCxnSpPr>
            <a:cxnSpLocks/>
          </p:cNvCxnSpPr>
          <p:nvPr/>
        </p:nvCxnSpPr>
        <p:spPr>
          <a:xfrm>
            <a:off x="4820451" y="3805668"/>
            <a:ext cx="0" cy="347473"/>
          </a:xfrm>
          <a:prstGeom prst="line">
            <a:avLst/>
          </a:prstGeom>
          <a:ln w="19050">
            <a:solidFill>
              <a:srgbClr val="4472C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A72F1026-23C2-B3FA-8CAE-09A637E11089}"/>
              </a:ext>
            </a:extLst>
          </p:cNvPr>
          <p:cNvSpPr txBox="1"/>
          <p:nvPr/>
        </p:nvSpPr>
        <p:spPr>
          <a:xfrm>
            <a:off x="9585637" y="1689771"/>
            <a:ext cx="188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Storage location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2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  <p:bldP spid="42" grpId="0"/>
      <p:bldP spid="60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95" grpId="0" animBg="1"/>
      <p:bldP spid="1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3.d) </a:t>
            </a:r>
            <a:r>
              <a:rPr lang="de-DE" dirty="0"/>
              <a:t>Numerical settings</a:t>
            </a:r>
            <a:endParaRPr lang="en-GB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3E0A207-87A2-E0E1-4F7C-E0745E5F4BBB}"/>
              </a:ext>
            </a:extLst>
          </p:cNvPr>
          <p:cNvGrpSpPr/>
          <p:nvPr/>
        </p:nvGrpSpPr>
        <p:grpSpPr>
          <a:xfrm>
            <a:off x="695327" y="1471338"/>
            <a:ext cx="2658769" cy="4730630"/>
            <a:chOff x="1814429" y="1301749"/>
            <a:chExt cx="2658769" cy="473063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B965CAD-87CF-9E9B-3A7F-A14F28422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51199" y="1352379"/>
              <a:ext cx="2621999" cy="4680000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F20FBCC-F2B0-CFE2-BA19-B8F4A734E6A1}"/>
                </a:ext>
              </a:extLst>
            </p:cNvPr>
            <p:cNvSpPr/>
            <p:nvPr/>
          </p:nvSpPr>
          <p:spPr>
            <a:xfrm>
              <a:off x="1814429" y="1301749"/>
              <a:ext cx="2621999" cy="473062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14783BB-114E-BD71-5923-F83B138C9584}"/>
              </a:ext>
            </a:extLst>
          </p:cNvPr>
          <p:cNvGrpSpPr/>
          <p:nvPr/>
        </p:nvGrpSpPr>
        <p:grpSpPr>
          <a:xfrm>
            <a:off x="3676136" y="1535842"/>
            <a:ext cx="2066029" cy="468205"/>
            <a:chOff x="4066798" y="1122364"/>
            <a:chExt cx="2066029" cy="46820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1371CA3-3C2E-3B69-2A0E-47FE6C14DC69}"/>
                </a:ext>
              </a:extLst>
            </p:cNvPr>
            <p:cNvSpPr txBox="1"/>
            <p:nvPr/>
          </p:nvSpPr>
          <p:spPr>
            <a:xfrm>
              <a:off x="4066798" y="1225072"/>
              <a:ext cx="15107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Time schemes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225491AF-1B8C-EAF8-6B6B-1EB495AD873D}"/>
                    </a:ext>
                  </a:extLst>
                </p:cNvPr>
                <p:cNvSpPr txBox="1"/>
                <p:nvPr/>
              </p:nvSpPr>
              <p:spPr>
                <a:xfrm>
                  <a:off x="5526186" y="1122364"/>
                  <a:ext cx="606641" cy="46820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𝜕</m:t>
                            </m:r>
                          </m:num>
                          <m:den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𝜕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𝑡</m:t>
                            </m:r>
                          </m:den>
                        </m:f>
                        <m:d>
                          <m:d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𝜙</m:t>
                            </m:r>
                          </m:e>
                        </m:d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225491AF-1B8C-EAF8-6B6B-1EB495AD873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26186" y="1122364"/>
                  <a:ext cx="606641" cy="46820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78E4812-A8B3-4278-3F7B-D19EB315EFC3}"/>
              </a:ext>
            </a:extLst>
          </p:cNvPr>
          <p:cNvSpPr txBox="1"/>
          <p:nvPr/>
        </p:nvSpPr>
        <p:spPr>
          <a:xfrm>
            <a:off x="3676136" y="4735714"/>
            <a:ext cx="2191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Interpolation schemes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7E93C3-6BFC-F63D-977C-B97B429509D8}"/>
              </a:ext>
            </a:extLst>
          </p:cNvPr>
          <p:cNvSpPr txBox="1"/>
          <p:nvPr/>
        </p:nvSpPr>
        <p:spPr>
          <a:xfrm>
            <a:off x="3677324" y="5275574"/>
            <a:ext cx="3264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Surface-normal gradient schemes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0204BF-C7B0-6042-5821-3E9DD76946A5}"/>
              </a:ext>
            </a:extLst>
          </p:cNvPr>
          <p:cNvSpPr txBox="1"/>
          <p:nvPr/>
        </p:nvSpPr>
        <p:spPr>
          <a:xfrm>
            <a:off x="3677324" y="5791059"/>
            <a:ext cx="31618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Wall distance calculation method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F3B57BB-6503-BCA0-2A1A-8D84D1BE1D33}"/>
              </a:ext>
            </a:extLst>
          </p:cNvPr>
          <p:cNvGrpSpPr/>
          <p:nvPr/>
        </p:nvGrpSpPr>
        <p:grpSpPr>
          <a:xfrm>
            <a:off x="3676136" y="2254119"/>
            <a:ext cx="2312745" cy="338554"/>
            <a:chOff x="4373274" y="2193450"/>
            <a:chExt cx="2312745" cy="33855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C942564-D9AB-E7E4-9259-7E21CFDCEF2E}"/>
                </a:ext>
              </a:extLst>
            </p:cNvPr>
            <p:cNvSpPr txBox="1"/>
            <p:nvPr/>
          </p:nvSpPr>
          <p:spPr>
            <a:xfrm>
              <a:off x="4373274" y="2193450"/>
              <a:ext cx="18501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Gradient schemes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DB163615-3E14-DEDA-A20D-7EAD814C84D1}"/>
                    </a:ext>
                  </a:extLst>
                </p:cNvPr>
                <p:cNvSpPr txBox="1"/>
                <p:nvPr/>
              </p:nvSpPr>
              <p:spPr>
                <a:xfrm>
                  <a:off x="6192294" y="2244844"/>
                  <a:ext cx="493725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∇</m:t>
                        </m:r>
                        <m:d>
                          <m:d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𝜙</m:t>
                            </m:r>
                          </m:e>
                        </m:d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DB163615-3E14-DEDA-A20D-7EAD814C84D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2294" y="2244844"/>
                  <a:ext cx="493725" cy="246221"/>
                </a:xfrm>
                <a:prstGeom prst="rect">
                  <a:avLst/>
                </a:prstGeom>
                <a:blipFill>
                  <a:blip r:embed="rId4"/>
                  <a:stretch>
                    <a:fillRect l="-7407" b="-3414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95D90C4-D173-451C-777A-4317D6DC600B}"/>
              </a:ext>
            </a:extLst>
          </p:cNvPr>
          <p:cNvGrpSpPr/>
          <p:nvPr/>
        </p:nvGrpSpPr>
        <p:grpSpPr>
          <a:xfrm>
            <a:off x="3676136" y="4206278"/>
            <a:ext cx="2499238" cy="338554"/>
            <a:chOff x="4168741" y="3953005"/>
            <a:chExt cx="2499238" cy="33855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87BFEB9-4C68-3DD0-595E-2FA5D9AD084C}"/>
                </a:ext>
              </a:extLst>
            </p:cNvPr>
            <p:cNvSpPr txBox="1"/>
            <p:nvPr/>
          </p:nvSpPr>
          <p:spPr>
            <a:xfrm>
              <a:off x="4168741" y="3953005"/>
              <a:ext cx="19383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Laplacian schemes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85F7BBC0-6111-4107-C4EE-D8BDD249AD6D}"/>
                    </a:ext>
                  </a:extLst>
                </p:cNvPr>
                <p:cNvSpPr txBox="1"/>
                <p:nvPr/>
              </p:nvSpPr>
              <p:spPr>
                <a:xfrm>
                  <a:off x="6079163" y="3999171"/>
                  <a:ext cx="588816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∇</m:t>
                            </m:r>
                          </m:e>
                          <m:sup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  <m:d>
                          <m:d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𝜙</m:t>
                            </m:r>
                          </m:e>
                        </m:d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85F7BBC0-6111-4107-C4EE-D8BDD249AD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79163" y="3999171"/>
                  <a:ext cx="588816" cy="246221"/>
                </a:xfrm>
                <a:prstGeom prst="rect">
                  <a:avLst/>
                </a:prstGeom>
                <a:blipFill>
                  <a:blip r:embed="rId5"/>
                  <a:stretch>
                    <a:fillRect l="-6186" b="-3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C2C33EB-7DC6-F2FF-560B-D61248B22C59}"/>
              </a:ext>
            </a:extLst>
          </p:cNvPr>
          <p:cNvGrpSpPr/>
          <p:nvPr/>
        </p:nvGrpSpPr>
        <p:grpSpPr>
          <a:xfrm>
            <a:off x="3676136" y="3221325"/>
            <a:ext cx="2692834" cy="338554"/>
            <a:chOff x="4306008" y="2932216"/>
            <a:chExt cx="2692834" cy="33855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09BDD9D-35AE-FF4C-4D33-0254EBD8E417}"/>
                </a:ext>
              </a:extLst>
            </p:cNvPr>
            <p:cNvSpPr txBox="1"/>
            <p:nvPr/>
          </p:nvSpPr>
          <p:spPr>
            <a:xfrm>
              <a:off x="4306008" y="2932216"/>
              <a:ext cx="20866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Divergence schemes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7903D42-5BA9-1FB9-84C7-8953AC006C60}"/>
                    </a:ext>
                  </a:extLst>
                </p:cNvPr>
                <p:cNvSpPr txBox="1"/>
                <p:nvPr/>
              </p:nvSpPr>
              <p:spPr>
                <a:xfrm>
                  <a:off x="6354627" y="2970944"/>
                  <a:ext cx="644215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∇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⋅</m:t>
                        </m:r>
                        <m:d>
                          <m:d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𝑄</m:t>
                            </m:r>
                          </m:e>
                        </m:d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7903D42-5BA9-1FB9-84C7-8953AC006C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54627" y="2970944"/>
                  <a:ext cx="644215" cy="246221"/>
                </a:xfrm>
                <a:prstGeom prst="rect">
                  <a:avLst/>
                </a:prstGeom>
                <a:blipFill>
                  <a:blip r:embed="rId6"/>
                  <a:stretch>
                    <a:fillRect l="-5660" b="-3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4F444D37-263C-CFB5-1C30-7CADD17B2250}"/>
              </a:ext>
            </a:extLst>
          </p:cNvPr>
          <p:cNvSpPr txBox="1"/>
          <p:nvPr/>
        </p:nvSpPr>
        <p:spPr>
          <a:xfrm>
            <a:off x="7217373" y="1398609"/>
            <a:ext cx="4764435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General: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phi:		    Flux across cell faces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Gauss:	    Gaussian integration</a:t>
            </a:r>
          </a:p>
          <a:p>
            <a:pPr>
              <a:spcBef>
                <a:spcPts val="6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Time scheme: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Euler:		    First order, implicit, bounded</a:t>
            </a:r>
          </a:p>
          <a:p>
            <a:pPr>
              <a:spcBef>
                <a:spcPts val="6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Discretization schemes: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linear:		    Second order, unbounded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limitedLinear:  First / second order, unbounded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upwind:	    First order, bounded </a:t>
            </a:r>
          </a:p>
          <a:p>
            <a:pPr>
              <a:spcBef>
                <a:spcPts val="6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Correction scheme: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corrected:	    Second order, non-orthogonality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AFDD5DA-AA9D-551D-C112-6CD37C93E68E}"/>
              </a:ext>
            </a:extLst>
          </p:cNvPr>
          <p:cNvSpPr txBox="1"/>
          <p:nvPr/>
        </p:nvSpPr>
        <p:spPr>
          <a:xfrm>
            <a:off x="7217373" y="4952408"/>
            <a:ext cx="47644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First order: 		bounded / stable but diffusive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Second order: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	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accurate but might oscillate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Compromise between accuracy and stability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9FEF008-9116-E24A-D470-39C0B9C02F7E}"/>
              </a:ext>
            </a:extLst>
          </p:cNvPr>
          <p:cNvSpPr/>
          <p:nvPr/>
        </p:nvSpPr>
        <p:spPr>
          <a:xfrm>
            <a:off x="695326" y="1478694"/>
            <a:ext cx="2621998" cy="686959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18DF93E-348F-2EC1-C52A-ECF6FD52A240}"/>
              </a:ext>
            </a:extLst>
          </p:cNvPr>
          <p:cNvSpPr/>
          <p:nvPr/>
        </p:nvSpPr>
        <p:spPr>
          <a:xfrm>
            <a:off x="695327" y="2165239"/>
            <a:ext cx="2622000" cy="525753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CEA7D6C-94F2-88CA-0AF3-A008C460C1F3}"/>
              </a:ext>
            </a:extLst>
          </p:cNvPr>
          <p:cNvSpPr/>
          <p:nvPr/>
        </p:nvSpPr>
        <p:spPr>
          <a:xfrm>
            <a:off x="695327" y="2690992"/>
            <a:ext cx="2621999" cy="1408055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3E0B3611-8CF8-3AE8-45C7-BC29366D2B02}"/>
              </a:ext>
            </a:extLst>
          </p:cNvPr>
          <p:cNvSpPr/>
          <p:nvPr/>
        </p:nvSpPr>
        <p:spPr>
          <a:xfrm>
            <a:off x="695327" y="4099047"/>
            <a:ext cx="2621999" cy="545011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31A2B3FA-6031-F36D-47ED-834B11D5DF5D}"/>
              </a:ext>
            </a:extLst>
          </p:cNvPr>
          <p:cNvSpPr/>
          <p:nvPr/>
        </p:nvSpPr>
        <p:spPr>
          <a:xfrm>
            <a:off x="695326" y="4644058"/>
            <a:ext cx="2622000" cy="534711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05312B1-947D-59BA-1629-B788C9A39394}"/>
              </a:ext>
            </a:extLst>
          </p:cNvPr>
          <p:cNvSpPr/>
          <p:nvPr/>
        </p:nvSpPr>
        <p:spPr>
          <a:xfrm>
            <a:off x="695326" y="5184750"/>
            <a:ext cx="2621999" cy="534711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3E737BC-CF38-E095-3D88-2DE39A6E8DBE}"/>
              </a:ext>
            </a:extLst>
          </p:cNvPr>
          <p:cNvSpPr/>
          <p:nvPr/>
        </p:nvSpPr>
        <p:spPr>
          <a:xfrm>
            <a:off x="695326" y="5723779"/>
            <a:ext cx="2621998" cy="478188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9627696-D3B5-439E-7A23-00B43AE959C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FEECB4-32B2-A76F-9131-74AAEF2D3840}"/>
              </a:ext>
            </a:extLst>
          </p:cNvPr>
          <p:cNvSpPr txBox="1"/>
          <p:nvPr/>
        </p:nvSpPr>
        <p:spPr>
          <a:xfrm>
            <a:off x="290168" y="1011401"/>
            <a:ext cx="11206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fvSchemes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file, the numerical schemes are set 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A3106DC-6932-7D7F-04CD-BE7C96941AC8}"/>
              </a:ext>
            </a:extLst>
          </p:cNvPr>
          <p:cNvCxnSpPr>
            <a:cxnSpLocks/>
            <a:stCxn id="84" idx="3"/>
          </p:cNvCxnSpPr>
          <p:nvPr/>
        </p:nvCxnSpPr>
        <p:spPr>
          <a:xfrm flipV="1">
            <a:off x="3317324" y="1817454"/>
            <a:ext cx="360000" cy="472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0D340B9-703D-8FF6-FF91-D730AC3D3F3F}"/>
              </a:ext>
            </a:extLst>
          </p:cNvPr>
          <p:cNvCxnSpPr>
            <a:cxnSpLocks/>
            <a:stCxn id="85" idx="3"/>
          </p:cNvCxnSpPr>
          <p:nvPr/>
        </p:nvCxnSpPr>
        <p:spPr>
          <a:xfrm flipV="1">
            <a:off x="3317327" y="2423396"/>
            <a:ext cx="360000" cy="472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6BBE2C0-652F-4204-9BBC-93FCAB07838A}"/>
              </a:ext>
            </a:extLst>
          </p:cNvPr>
          <p:cNvCxnSpPr>
            <a:cxnSpLocks/>
            <a:stCxn id="86" idx="3"/>
          </p:cNvCxnSpPr>
          <p:nvPr/>
        </p:nvCxnSpPr>
        <p:spPr>
          <a:xfrm>
            <a:off x="3317326" y="3395020"/>
            <a:ext cx="360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4847DE-6941-A574-AA94-5E7075487E73}"/>
              </a:ext>
            </a:extLst>
          </p:cNvPr>
          <p:cNvCxnSpPr>
            <a:cxnSpLocks/>
            <a:stCxn id="87" idx="3"/>
          </p:cNvCxnSpPr>
          <p:nvPr/>
        </p:nvCxnSpPr>
        <p:spPr>
          <a:xfrm>
            <a:off x="3317326" y="4371553"/>
            <a:ext cx="360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222A1EE-0764-8F7C-7F0C-4FE843C5B673}"/>
              </a:ext>
            </a:extLst>
          </p:cNvPr>
          <p:cNvCxnSpPr>
            <a:cxnSpLocks/>
            <a:stCxn id="88" idx="3"/>
          </p:cNvCxnSpPr>
          <p:nvPr/>
        </p:nvCxnSpPr>
        <p:spPr>
          <a:xfrm flipV="1">
            <a:off x="3317326" y="4906694"/>
            <a:ext cx="360000" cy="472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E6419C3-6985-F057-B548-675974B01705}"/>
              </a:ext>
            </a:extLst>
          </p:cNvPr>
          <p:cNvCxnSpPr>
            <a:cxnSpLocks/>
            <a:stCxn id="89" idx="3"/>
          </p:cNvCxnSpPr>
          <p:nvPr/>
        </p:nvCxnSpPr>
        <p:spPr>
          <a:xfrm flipV="1">
            <a:off x="3317325" y="5447386"/>
            <a:ext cx="360000" cy="472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9FE6633-C68F-574D-C828-E36889BD9F5D}"/>
              </a:ext>
            </a:extLst>
          </p:cNvPr>
          <p:cNvCxnSpPr>
            <a:cxnSpLocks/>
            <a:stCxn id="90" idx="3"/>
          </p:cNvCxnSpPr>
          <p:nvPr/>
        </p:nvCxnSpPr>
        <p:spPr>
          <a:xfrm>
            <a:off x="3317324" y="5962873"/>
            <a:ext cx="3600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81E9B175-F8A8-766A-C72F-B193F543E29E}"/>
              </a:ext>
            </a:extLst>
          </p:cNvPr>
          <p:cNvSpPr txBox="1"/>
          <p:nvPr/>
        </p:nvSpPr>
        <p:spPr>
          <a:xfrm>
            <a:off x="8917352" y="1014344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Keywords: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9DC77D8-7FBC-3271-435B-20A26EC068A0}"/>
              </a:ext>
            </a:extLst>
          </p:cNvPr>
          <p:cNvSpPr txBox="1"/>
          <p:nvPr/>
        </p:nvSpPr>
        <p:spPr>
          <a:xfrm>
            <a:off x="8872468" y="456696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Remember: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5F7B3AE7-8D44-4EF3-F41C-B49BEBBE0463}"/>
              </a:ext>
            </a:extLst>
          </p:cNvPr>
          <p:cNvSpPr/>
          <p:nvPr/>
        </p:nvSpPr>
        <p:spPr>
          <a:xfrm>
            <a:off x="1092200" y="1849849"/>
            <a:ext cx="273050" cy="127256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A3743E5-C495-8C0C-FDA8-54D4981E7104}"/>
              </a:ext>
            </a:extLst>
          </p:cNvPr>
          <p:cNvSpPr/>
          <p:nvPr/>
        </p:nvSpPr>
        <p:spPr>
          <a:xfrm>
            <a:off x="1092200" y="3039312"/>
            <a:ext cx="222250" cy="791117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9312537-629B-0FD4-598B-D0F63BA1E242}"/>
              </a:ext>
            </a:extLst>
          </p:cNvPr>
          <p:cNvSpPr/>
          <p:nvPr/>
        </p:nvSpPr>
        <p:spPr>
          <a:xfrm>
            <a:off x="1678237" y="1740480"/>
            <a:ext cx="349740" cy="218517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9F107F5-B967-DEB3-559F-E40FB4ADC23E}"/>
              </a:ext>
            </a:extLst>
          </p:cNvPr>
          <p:cNvSpPr/>
          <p:nvPr/>
        </p:nvSpPr>
        <p:spPr>
          <a:xfrm>
            <a:off x="1701158" y="2364488"/>
            <a:ext cx="273050" cy="127256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6FCBC93-35DD-C59B-CA06-AC650EF2BE80}"/>
              </a:ext>
            </a:extLst>
          </p:cNvPr>
          <p:cNvSpPr/>
          <p:nvPr/>
        </p:nvSpPr>
        <p:spPr>
          <a:xfrm>
            <a:off x="1618384" y="3034056"/>
            <a:ext cx="337718" cy="791117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7E13710-8E05-15C2-EF1B-1F24DF70267B}"/>
              </a:ext>
            </a:extLst>
          </p:cNvPr>
          <p:cNvSpPr/>
          <p:nvPr/>
        </p:nvSpPr>
        <p:spPr>
          <a:xfrm>
            <a:off x="1701158" y="4307348"/>
            <a:ext cx="273050" cy="127256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53664B1-06E8-1805-4440-A83614CA57B9}"/>
              </a:ext>
            </a:extLst>
          </p:cNvPr>
          <p:cNvSpPr/>
          <p:nvPr/>
        </p:nvSpPr>
        <p:spPr>
          <a:xfrm>
            <a:off x="2653339" y="3780963"/>
            <a:ext cx="273050" cy="127256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DDC5C95-7EEB-A37D-BBF3-5B51C617579F}"/>
              </a:ext>
            </a:extLst>
          </p:cNvPr>
          <p:cNvSpPr/>
          <p:nvPr/>
        </p:nvSpPr>
        <p:spPr>
          <a:xfrm>
            <a:off x="1986985" y="3025561"/>
            <a:ext cx="855403" cy="564574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A2BAD4F5-B1EE-6F79-8221-01E0E42DD2ED}"/>
              </a:ext>
            </a:extLst>
          </p:cNvPr>
          <p:cNvSpPr/>
          <p:nvPr/>
        </p:nvSpPr>
        <p:spPr>
          <a:xfrm>
            <a:off x="2010978" y="2355434"/>
            <a:ext cx="361030" cy="153284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5702F59-5BCA-C9D6-1CFB-551804CE9766}"/>
              </a:ext>
            </a:extLst>
          </p:cNvPr>
          <p:cNvSpPr/>
          <p:nvPr/>
        </p:nvSpPr>
        <p:spPr>
          <a:xfrm>
            <a:off x="2926389" y="3766359"/>
            <a:ext cx="361030" cy="153284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2D11410-3472-FAA0-C31E-2B2726309EEB}"/>
              </a:ext>
            </a:extLst>
          </p:cNvPr>
          <p:cNvSpPr/>
          <p:nvPr/>
        </p:nvSpPr>
        <p:spPr>
          <a:xfrm>
            <a:off x="1954713" y="4301121"/>
            <a:ext cx="361030" cy="153284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507014D-8A8B-2383-0F34-47787C4FC72F}"/>
              </a:ext>
            </a:extLst>
          </p:cNvPr>
          <p:cNvSpPr/>
          <p:nvPr/>
        </p:nvSpPr>
        <p:spPr>
          <a:xfrm>
            <a:off x="1701158" y="4834771"/>
            <a:ext cx="361030" cy="153284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44CBAC3C-6EC4-5E4E-B82E-365A428FAB26}"/>
              </a:ext>
            </a:extLst>
          </p:cNvPr>
          <p:cNvSpPr/>
          <p:nvPr/>
        </p:nvSpPr>
        <p:spPr>
          <a:xfrm>
            <a:off x="1965155" y="3593138"/>
            <a:ext cx="369160" cy="197398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ABA28F0-2F51-8397-FBF5-A0CBDFE10F4B}"/>
              </a:ext>
            </a:extLst>
          </p:cNvPr>
          <p:cNvSpPr/>
          <p:nvPr/>
        </p:nvSpPr>
        <p:spPr>
          <a:xfrm>
            <a:off x="1701158" y="5398144"/>
            <a:ext cx="507888" cy="145057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13C7EBDA-2C19-FB48-3AF0-D71D2EDC58E0}"/>
              </a:ext>
            </a:extLst>
          </p:cNvPr>
          <p:cNvSpPr/>
          <p:nvPr/>
        </p:nvSpPr>
        <p:spPr>
          <a:xfrm>
            <a:off x="2325262" y="4308653"/>
            <a:ext cx="507888" cy="145057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7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59" grpId="0"/>
      <p:bldP spid="67" grpId="0"/>
      <p:bldP spid="68" grpId="0" animBg="1"/>
      <p:bldP spid="68" grpId="1" animBg="1"/>
      <p:bldP spid="69" grpId="0" animBg="1"/>
      <p:bldP spid="69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7" grpId="0" animBg="1"/>
      <p:bldP spid="77" grpId="1" animBg="1"/>
      <p:bldP spid="79" grpId="0" animBg="1"/>
      <p:bldP spid="79" grpId="1" animBg="1"/>
      <p:bldP spid="81" grpId="0" animBg="1"/>
      <p:bldP spid="81" grpId="1" animBg="1"/>
      <p:bldP spid="82" grpId="0" animBg="1"/>
      <p:bldP spid="82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E629ACC-0B0E-47ED-A5D6-A2AA7BAA9F8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5712003" y="6627600"/>
            <a:ext cx="768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AA16E45-FFC2-42E4-AA9B-0BA51DB9F26D}" type="slidenum">
              <a:rPr lang="fr-FR" sz="1000" smtClean="0"/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fr-FR" sz="100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173607" y="2875259"/>
            <a:ext cx="343235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Geometry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Mesh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setup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Boundary conditions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Turbulence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Real gas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settings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115244-EC83-B170-08C4-969ACC8EB242}"/>
              </a:ext>
            </a:extLst>
          </p:cNvPr>
          <p:cNvGrpSpPr/>
          <p:nvPr/>
        </p:nvGrpSpPr>
        <p:grpSpPr>
          <a:xfrm>
            <a:off x="5623113" y="1624896"/>
            <a:ext cx="6068241" cy="4451814"/>
            <a:chOff x="389506" y="1401270"/>
            <a:chExt cx="6068241" cy="44518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2C90205-F9B3-5F3C-835C-6404C7797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506" y="3294140"/>
              <a:ext cx="914400" cy="828675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F33C871-4AC5-BE3C-A3AA-FBB42EB0DCED}"/>
                </a:ext>
              </a:extLst>
            </p:cNvPr>
            <p:cNvGrpSpPr/>
            <p:nvPr/>
          </p:nvGrpSpPr>
          <p:grpSpPr>
            <a:xfrm>
              <a:off x="1404243" y="3263656"/>
              <a:ext cx="2214234" cy="696857"/>
              <a:chOff x="1404243" y="3263656"/>
              <a:chExt cx="2214234" cy="6968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FA5410E-B313-B698-14E5-EE2C74CEFB57}"/>
                  </a:ext>
                </a:extLst>
              </p:cNvPr>
              <p:cNvGrpSpPr/>
              <p:nvPr/>
            </p:nvGrpSpPr>
            <p:grpSpPr>
              <a:xfrm>
                <a:off x="1980177" y="3265868"/>
                <a:ext cx="1638300" cy="694645"/>
                <a:chOff x="2820000" y="2767705"/>
                <a:chExt cx="1638300" cy="694645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5B4B472A-1E64-9F70-3736-814847C733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820000" y="2986100"/>
                  <a:ext cx="1638300" cy="476250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65995750-C463-EB6C-3ABB-D8E4EF755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25871" b="46325"/>
                <a:stretch/>
              </p:blipFill>
              <p:spPr>
                <a:xfrm>
                  <a:off x="2820000" y="2788353"/>
                  <a:ext cx="914400" cy="230400"/>
                </a:xfrm>
                <a:prstGeom prst="rect">
                  <a:avLst/>
                </a:prstGeom>
              </p:spPr>
            </p:pic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63E8E18-806D-361A-97F8-4856B0DAEB92}"/>
                    </a:ext>
                  </a:extLst>
                </p:cNvPr>
                <p:cNvSpPr txBox="1"/>
                <p:nvPr/>
              </p:nvSpPr>
              <p:spPr>
                <a:xfrm>
                  <a:off x="3428963" y="276770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Left Brace 9">
                <a:extLst>
                  <a:ext uri="{FF2B5EF4-FFF2-40B4-BE49-F238E27FC236}">
                    <a16:creationId xmlns:a16="http://schemas.microsoft.com/office/drawing/2014/main" id="{64D88F66-8660-0537-20F5-918E037B56C9}"/>
                  </a:ext>
                </a:extLst>
              </p:cNvPr>
              <p:cNvSpPr/>
              <p:nvPr/>
            </p:nvSpPr>
            <p:spPr>
              <a:xfrm>
                <a:off x="1832428" y="3263656"/>
                <a:ext cx="97674" cy="684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2B9F441-F4BF-FDDC-D073-78244BD5B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4243" y="3605656"/>
                <a:ext cx="4439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928AC9F-9613-4180-7362-91C0C01A3672}"/>
                </a:ext>
              </a:extLst>
            </p:cNvPr>
            <p:cNvGrpSpPr/>
            <p:nvPr/>
          </p:nvGrpSpPr>
          <p:grpSpPr>
            <a:xfrm>
              <a:off x="1413071" y="3808711"/>
              <a:ext cx="1865566" cy="2044373"/>
              <a:chOff x="1413071" y="3808711"/>
              <a:chExt cx="1865566" cy="204437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51BFA3D-E081-6AF0-BC70-1EE84F09D549}"/>
                  </a:ext>
                </a:extLst>
              </p:cNvPr>
              <p:cNvGrpSpPr/>
              <p:nvPr/>
            </p:nvGrpSpPr>
            <p:grpSpPr>
              <a:xfrm>
                <a:off x="1992762" y="4147619"/>
                <a:ext cx="1285875" cy="1705465"/>
                <a:chOff x="2820000" y="3783315"/>
                <a:chExt cx="1285875" cy="1705465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1C1C5F05-8E26-60C3-34B1-68E07B5C7C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20000" y="4002880"/>
                  <a:ext cx="1285875" cy="1485900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A2743300-4C7D-065B-1A83-562337CB7B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50480" b="25878"/>
                <a:stretch/>
              </p:blipFill>
              <p:spPr>
                <a:xfrm>
                  <a:off x="2820000" y="3806969"/>
                  <a:ext cx="914400" cy="195911"/>
                </a:xfrm>
                <a:prstGeom prst="rect">
                  <a:avLst/>
                </a:prstGeom>
              </p:spPr>
            </p:pic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4166963-DE6F-5268-8DA0-23890E025B38}"/>
                    </a:ext>
                  </a:extLst>
                </p:cNvPr>
                <p:cNvSpPr txBox="1"/>
                <p:nvPr/>
              </p:nvSpPr>
              <p:spPr>
                <a:xfrm>
                  <a:off x="3329911" y="378331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Left Brace 16">
                <a:extLst>
                  <a:ext uri="{FF2B5EF4-FFF2-40B4-BE49-F238E27FC236}">
                    <a16:creationId xmlns:a16="http://schemas.microsoft.com/office/drawing/2014/main" id="{D27E0891-B808-38E5-0050-A622043141B0}"/>
                  </a:ext>
                </a:extLst>
              </p:cNvPr>
              <p:cNvSpPr/>
              <p:nvPr/>
            </p:nvSpPr>
            <p:spPr>
              <a:xfrm>
                <a:off x="1832428" y="4177273"/>
                <a:ext cx="97674" cy="1656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F25DA9AE-12E7-6F98-0F40-018B8B853A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8704" y="50052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1F926451-914E-59B3-D2D8-891DC39307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1928" y="3808711"/>
                <a:ext cx="0" cy="12037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175B421-9B84-6C9F-A70A-0C4A893E9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3071" y="38134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45CCCCF-5952-9CAC-54A6-EE8E09A18266}"/>
                </a:ext>
              </a:extLst>
            </p:cNvPr>
            <p:cNvGrpSpPr/>
            <p:nvPr/>
          </p:nvGrpSpPr>
          <p:grpSpPr>
            <a:xfrm>
              <a:off x="1406624" y="1401270"/>
              <a:ext cx="1501032" cy="2000446"/>
              <a:chOff x="1406624" y="1401270"/>
              <a:chExt cx="1501032" cy="2000446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4CBFCB5C-C441-E169-06BA-5C77707458BD}"/>
                  </a:ext>
                </a:extLst>
              </p:cNvPr>
              <p:cNvGrpSpPr/>
              <p:nvPr/>
            </p:nvGrpSpPr>
            <p:grpSpPr>
              <a:xfrm>
                <a:off x="1979568" y="1401270"/>
                <a:ext cx="928088" cy="1701280"/>
                <a:chOff x="2806312" y="1094275"/>
                <a:chExt cx="928088" cy="1701280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D3844756-EB9D-B862-5751-89DF4A7869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806312" y="1309655"/>
                  <a:ext cx="695325" cy="1485900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73431159-184E-E567-2CC8-D020465C35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72196"/>
                <a:stretch/>
              </p:blipFill>
              <p:spPr>
                <a:xfrm>
                  <a:off x="2820000" y="1102963"/>
                  <a:ext cx="914400" cy="230401"/>
                </a:xfrm>
                <a:prstGeom prst="rect">
                  <a:avLst/>
                </a:prstGeom>
              </p:spPr>
            </p:pic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B685321C-3311-C753-E6E2-63C54D63D95C}"/>
                    </a:ext>
                  </a:extLst>
                </p:cNvPr>
                <p:cNvSpPr txBox="1"/>
                <p:nvPr/>
              </p:nvSpPr>
              <p:spPr>
                <a:xfrm>
                  <a:off x="3049252" y="109427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Left Brace 25">
                <a:extLst>
                  <a:ext uri="{FF2B5EF4-FFF2-40B4-BE49-F238E27FC236}">
                    <a16:creationId xmlns:a16="http://schemas.microsoft.com/office/drawing/2014/main" id="{7EF841EC-9701-CAF9-94A5-E41206D31C45}"/>
                  </a:ext>
                </a:extLst>
              </p:cNvPr>
              <p:cNvSpPr/>
              <p:nvPr/>
            </p:nvSpPr>
            <p:spPr>
              <a:xfrm>
                <a:off x="1829793" y="1409958"/>
                <a:ext cx="97674" cy="1692592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3A625FB-E830-0167-EBFB-BC9232D3FB5A}"/>
                  </a:ext>
                </a:extLst>
              </p:cNvPr>
              <p:cNvCxnSpPr>
                <a:cxnSpLocks/>
                <a:endCxn id="26" idx="1"/>
              </p:cNvCxnSpPr>
              <p:nvPr/>
            </p:nvCxnSpPr>
            <p:spPr>
              <a:xfrm>
                <a:off x="1613793" y="22538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EF27FAA-10DB-7DED-4636-56B4BCCC56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9547" y="2256254"/>
                <a:ext cx="0" cy="114546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B6206859-0210-11EF-83C2-62DDD00D10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6624" y="3393481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5D41C-5632-4261-71D7-9BD1E53F161B}"/>
                </a:ext>
              </a:extLst>
            </p:cNvPr>
            <p:cNvSpPr txBox="1"/>
            <p:nvPr/>
          </p:nvSpPr>
          <p:spPr>
            <a:xfrm>
              <a:off x="3669548" y="1639856"/>
              <a:ext cx="2788199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thermal diffusivity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kinetic energy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viscosity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specific dissipation rate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pressure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temperature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velocity</a:t>
              </a:r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542AED1-5EB4-9D15-1EB0-12E7D03D8ACA}"/>
                </a:ext>
              </a:extLst>
            </p:cNvPr>
            <p:cNvSpPr txBox="1"/>
            <p:nvPr/>
          </p:nvSpPr>
          <p:spPr>
            <a:xfrm>
              <a:off x="3668552" y="3471148"/>
              <a:ext cx="209865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thermophysical properties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properties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5750272-42C2-0102-5EA9-7E89F031B21C}"/>
                </a:ext>
              </a:extLst>
            </p:cNvPr>
            <p:cNvSpPr txBox="1"/>
            <p:nvPr/>
          </p:nvSpPr>
          <p:spPr>
            <a:xfrm>
              <a:off x="3668552" y="4360368"/>
              <a:ext cx="1939955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simulation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decomposition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extrusion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schemes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solvers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nozzle contour file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C1772C8-57C2-BA2F-E619-30C9827FF0EF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1DD58-94D2-5C26-63DF-06362A841DEC}"/>
              </a:ext>
            </a:extLst>
          </p:cNvPr>
          <p:cNvSpPr txBox="1"/>
          <p:nvPr/>
        </p:nvSpPr>
        <p:spPr>
          <a:xfrm>
            <a:off x="1676950" y="2173735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Pre-processing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23840DE-6818-16E8-6735-CA7A070FB657}"/>
              </a:ext>
            </a:extLst>
          </p:cNvPr>
          <p:cNvSpPr/>
          <p:nvPr/>
        </p:nvSpPr>
        <p:spPr>
          <a:xfrm>
            <a:off x="7195068" y="5811024"/>
            <a:ext cx="4478179" cy="2160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9C3FA6F-2831-88E0-6737-4C2B4371514B}"/>
              </a:ext>
            </a:extLst>
          </p:cNvPr>
          <p:cNvSpPr/>
          <p:nvPr/>
        </p:nvSpPr>
        <p:spPr>
          <a:xfrm>
            <a:off x="1168943" y="2908852"/>
            <a:ext cx="3435427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144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3.d) </a:t>
            </a:r>
            <a:r>
              <a:rPr lang="de-DE" dirty="0"/>
              <a:t>Numerical settings</a:t>
            </a:r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C8A60E4-281B-6344-33B9-202CD8F942F2}"/>
              </a:ext>
            </a:extLst>
          </p:cNvPr>
          <p:cNvGrpSpPr/>
          <p:nvPr/>
        </p:nvGrpSpPr>
        <p:grpSpPr>
          <a:xfrm>
            <a:off x="816013" y="1729214"/>
            <a:ext cx="2282267" cy="4391517"/>
            <a:chOff x="2163679" y="1557861"/>
            <a:chExt cx="2282267" cy="439151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AC97BBE-284A-78DF-B7AD-89E01F245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17156" y="1629378"/>
              <a:ext cx="2228790" cy="4320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DBE4B12-3B0D-CFF4-EA50-F41D8B33EBC4}"/>
                </a:ext>
              </a:extLst>
            </p:cNvPr>
            <p:cNvSpPr/>
            <p:nvPr/>
          </p:nvSpPr>
          <p:spPr>
            <a:xfrm>
              <a:off x="2163679" y="1557861"/>
              <a:ext cx="2282267" cy="434129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9EE55CE-38B7-919C-D614-181DA13E51DE}"/>
              </a:ext>
            </a:extLst>
          </p:cNvPr>
          <p:cNvSpPr txBox="1"/>
          <p:nvPr/>
        </p:nvSpPr>
        <p:spPr>
          <a:xfrm>
            <a:off x="3530851" y="3344416"/>
            <a:ext cx="43003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PIMPLE algorithm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Pressure-velocity coupling algorithm fulfilling momentum and continuity equation in each time step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4CA21E-C0D2-685A-1E25-CB1C772F4968}"/>
              </a:ext>
            </a:extLst>
          </p:cNvPr>
          <p:cNvSpPr txBox="1"/>
          <p:nvPr/>
        </p:nvSpPr>
        <p:spPr>
          <a:xfrm>
            <a:off x="3530851" y="2193096"/>
            <a:ext cx="3387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Diagonal solver for explicit systems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4DF544E-44EF-3F01-EE7A-C5D12EA31C41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2733007" y="2357068"/>
            <a:ext cx="797844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C4EC5CB-E101-3E53-3E83-19DD44DE6DC1}"/>
              </a:ext>
            </a:extLst>
          </p:cNvPr>
          <p:cNvSpPr txBox="1"/>
          <p:nvPr/>
        </p:nvSpPr>
        <p:spPr>
          <a:xfrm>
            <a:off x="3530851" y="2873318"/>
            <a:ext cx="30460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Symmetric Gauss-Seidel solver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F51B595-0198-5A2D-9DE6-3945FAFDEED8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3050979" y="3044784"/>
            <a:ext cx="479872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57883EE-3685-A2FF-6871-E1309C6DE401}"/>
              </a:ext>
            </a:extLst>
          </p:cNvPr>
          <p:cNvSpPr txBox="1"/>
          <p:nvPr/>
        </p:nvSpPr>
        <p:spPr>
          <a:xfrm>
            <a:off x="3530851" y="5274136"/>
            <a:ext cx="70310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nOuterCorrectors:			number of momentum predictor (outer) loops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nCorrectors:				number of velocity corrector (inner) loops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nNonOrthogonalCorrectors:	number of pressure (inner) loops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0F730B2-10FD-8DAA-ED7F-66E89B0B49C0}"/>
              </a:ext>
            </a:extLst>
          </p:cNvPr>
          <p:cNvSpPr/>
          <p:nvPr/>
        </p:nvSpPr>
        <p:spPr>
          <a:xfrm>
            <a:off x="2201626" y="2294136"/>
            <a:ext cx="531381" cy="125864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C8EF462-895B-2A9E-BF64-ECDF9A3FFBFF}"/>
              </a:ext>
            </a:extLst>
          </p:cNvPr>
          <p:cNvSpPr/>
          <p:nvPr/>
        </p:nvSpPr>
        <p:spPr>
          <a:xfrm>
            <a:off x="2195941" y="2924596"/>
            <a:ext cx="855038" cy="240375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BA75C37-E864-64AF-C091-0D550A0119E0}"/>
              </a:ext>
            </a:extLst>
          </p:cNvPr>
          <p:cNvSpPr/>
          <p:nvPr/>
        </p:nvSpPr>
        <p:spPr>
          <a:xfrm>
            <a:off x="879179" y="5262761"/>
            <a:ext cx="371576" cy="125864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9DE1E114-66B7-7CE8-3D48-98EAC6F800F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CFB038-B77D-423E-4C7B-90E57115A1D1}"/>
              </a:ext>
            </a:extLst>
          </p:cNvPr>
          <p:cNvSpPr txBox="1"/>
          <p:nvPr/>
        </p:nvSpPr>
        <p:spPr>
          <a:xfrm>
            <a:off x="290169" y="1125701"/>
            <a:ext cx="728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fvSolution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file, solvers, tolerances, and algorithms are set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2D65C7E-4B61-726F-8D78-B2E220FEC95D}"/>
              </a:ext>
            </a:extLst>
          </p:cNvPr>
          <p:cNvCxnSpPr>
            <a:cxnSpLocks/>
            <a:stCxn id="23" idx="3"/>
          </p:cNvCxnSpPr>
          <p:nvPr/>
        </p:nvCxnSpPr>
        <p:spPr>
          <a:xfrm>
            <a:off x="1250755" y="5325693"/>
            <a:ext cx="2108081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C03275C-8E3D-084D-4E8C-37478A090212}"/>
              </a:ext>
            </a:extLst>
          </p:cNvPr>
          <p:cNvCxnSpPr>
            <a:cxnSpLocks/>
          </p:cNvCxnSpPr>
          <p:nvPr/>
        </p:nvCxnSpPr>
        <p:spPr>
          <a:xfrm flipV="1">
            <a:off x="3358836" y="3505002"/>
            <a:ext cx="172015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E7D5BFA-9A76-7F5A-C9AC-213DA402552A}"/>
              </a:ext>
            </a:extLst>
          </p:cNvPr>
          <p:cNvCxnSpPr>
            <a:cxnSpLocks/>
          </p:cNvCxnSpPr>
          <p:nvPr/>
        </p:nvCxnSpPr>
        <p:spPr>
          <a:xfrm flipV="1">
            <a:off x="3358836" y="3505002"/>
            <a:ext cx="0" cy="1820691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401CCF56-AB03-8B77-98D8-6EB5F2D27CB2}"/>
              </a:ext>
            </a:extLst>
          </p:cNvPr>
          <p:cNvSpPr txBox="1"/>
          <p:nvPr/>
        </p:nvSpPr>
        <p:spPr>
          <a:xfrm>
            <a:off x="9717442" y="3961067"/>
            <a:ext cx="93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nCorrectors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F58DAA5-BDB7-AE96-4688-9E8E75657247}"/>
              </a:ext>
            </a:extLst>
          </p:cNvPr>
          <p:cNvSpPr txBox="1"/>
          <p:nvPr/>
        </p:nvSpPr>
        <p:spPr>
          <a:xfrm>
            <a:off x="9131110" y="3490939"/>
            <a:ext cx="1138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nNonOrthogonal</a:t>
            </a:r>
          </a:p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Correctors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AEB7C1E-1BDA-BE5F-0FD6-4C3C07745897}"/>
              </a:ext>
            </a:extLst>
          </p:cNvPr>
          <p:cNvSpPr txBox="1"/>
          <p:nvPr/>
        </p:nvSpPr>
        <p:spPr>
          <a:xfrm>
            <a:off x="9725457" y="4235689"/>
            <a:ext cx="11914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nOuterCorrectors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1A5EFF73-A73C-E5BF-DAF6-6DB87E26A852}"/>
              </a:ext>
            </a:extLst>
          </p:cNvPr>
          <p:cNvGrpSpPr/>
          <p:nvPr/>
        </p:nvGrpSpPr>
        <p:grpSpPr>
          <a:xfrm>
            <a:off x="8122920" y="1320294"/>
            <a:ext cx="3253067" cy="3458436"/>
            <a:chOff x="8122920" y="1320294"/>
            <a:chExt cx="3253067" cy="3458436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FD8BBA0-8B3F-3F5C-4E9B-D731F8E69A34}"/>
                </a:ext>
              </a:extLst>
            </p:cNvPr>
            <p:cNvSpPr/>
            <p:nvPr/>
          </p:nvSpPr>
          <p:spPr>
            <a:xfrm>
              <a:off x="8522399" y="1818635"/>
              <a:ext cx="1191491" cy="5369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Momentum 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predictor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A49A8D3B-0EC0-AA67-3E81-853EFADDCCD1}"/>
                </a:ext>
              </a:extLst>
            </p:cNvPr>
            <p:cNvCxnSpPr>
              <a:cxnSpLocks/>
              <a:stCxn id="38" idx="2"/>
              <a:endCxn id="87" idx="0"/>
            </p:cNvCxnSpPr>
            <p:nvPr/>
          </p:nvCxnSpPr>
          <p:spPr>
            <a:xfrm>
              <a:off x="9118145" y="2355617"/>
              <a:ext cx="0" cy="5760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A1A6A001-9DF9-3982-C6F0-9E078ACF9F13}"/>
                </a:ext>
              </a:extLst>
            </p:cNvPr>
            <p:cNvCxnSpPr>
              <a:cxnSpLocks/>
            </p:cNvCxnSpPr>
            <p:nvPr/>
          </p:nvCxnSpPr>
          <p:spPr>
            <a:xfrm>
              <a:off x="9118144" y="3871486"/>
              <a:ext cx="121739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D7861530-8173-D078-1CA6-1D79891425A6}"/>
                </a:ext>
              </a:extLst>
            </p:cNvPr>
            <p:cNvCxnSpPr>
              <a:cxnSpLocks/>
              <a:endCxn id="87" idx="3"/>
            </p:cNvCxnSpPr>
            <p:nvPr/>
          </p:nvCxnSpPr>
          <p:spPr>
            <a:xfrm flipH="1">
              <a:off x="9718363" y="3182875"/>
              <a:ext cx="61717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1A689D14-0378-6C40-872D-4C67BCE0D7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35540" y="3182875"/>
              <a:ext cx="0" cy="68861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F086E0B0-E9A2-3F71-0F26-D9146F3A25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27381" y="4188756"/>
              <a:ext cx="902832" cy="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4F03F91B-9AC7-3AA8-1562-CCD5670FC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31110" y="2610480"/>
              <a:ext cx="1499103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0AFE72CE-1198-9F6E-9701-EDF20B39F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30213" y="2610480"/>
              <a:ext cx="0" cy="157827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618D698-136F-A615-30DE-CC07E4C86CB0}"/>
                </a:ext>
              </a:extLst>
            </p:cNvPr>
            <p:cNvSpPr txBox="1"/>
            <p:nvPr/>
          </p:nvSpPr>
          <p:spPr>
            <a:xfrm>
              <a:off x="8122920" y="1345747"/>
              <a:ext cx="32530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PIMPLE algorithm (simplified)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B9975DAA-758F-F1B4-963C-FD3F93C388D7}"/>
                </a:ext>
              </a:extLst>
            </p:cNvPr>
            <p:cNvSpPr/>
            <p:nvPr/>
          </p:nvSpPr>
          <p:spPr>
            <a:xfrm>
              <a:off x="8526872" y="2928511"/>
              <a:ext cx="1191491" cy="5369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Pressure equation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B12D2E0D-BA78-971F-68BA-3F299E064876}"/>
                </a:ext>
              </a:extLst>
            </p:cNvPr>
            <p:cNvSpPr/>
            <p:nvPr/>
          </p:nvSpPr>
          <p:spPr>
            <a:xfrm>
              <a:off x="8535890" y="4042185"/>
              <a:ext cx="1191491" cy="5369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Velocity corrector</a:t>
              </a:r>
            </a:p>
          </p:txBody>
        </p: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DF10377D-E0CA-7DE3-9886-8D2AD74AB62F}"/>
                </a:ext>
              </a:extLst>
            </p:cNvPr>
            <p:cNvCxnSpPr>
              <a:cxnSpLocks/>
              <a:stCxn id="87" idx="2"/>
              <a:endCxn id="88" idx="0"/>
            </p:cNvCxnSpPr>
            <p:nvPr/>
          </p:nvCxnSpPr>
          <p:spPr>
            <a:xfrm>
              <a:off x="9122618" y="3465494"/>
              <a:ext cx="0" cy="57669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E767959D-A72F-CE26-5B1A-A60FD6C1AA52}"/>
                </a:ext>
              </a:extLst>
            </p:cNvPr>
            <p:cNvCxnSpPr>
              <a:cxnSpLocks/>
            </p:cNvCxnSpPr>
            <p:nvPr/>
          </p:nvCxnSpPr>
          <p:spPr>
            <a:xfrm>
              <a:off x="9727381" y="4459402"/>
              <a:ext cx="118956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33D97928-0CCD-88F5-BF23-396A8FF6F4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16948" y="2078781"/>
              <a:ext cx="0" cy="238062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Arrow Connector 120">
              <a:extLst>
                <a:ext uri="{FF2B5EF4-FFF2-40B4-BE49-F238E27FC236}">
                  <a16:creationId xmlns:a16="http://schemas.microsoft.com/office/drawing/2014/main" id="{FC202EF5-F385-E7C6-A94D-F9BC763785E4}"/>
                </a:ext>
              </a:extLst>
            </p:cNvPr>
            <p:cNvCxnSpPr>
              <a:cxnSpLocks/>
              <a:endCxn id="38" idx="3"/>
            </p:cNvCxnSpPr>
            <p:nvPr/>
          </p:nvCxnSpPr>
          <p:spPr>
            <a:xfrm flipH="1">
              <a:off x="9713890" y="2085331"/>
              <a:ext cx="1203058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4765E268-8F9E-56B6-2B38-D8C615078D51}"/>
                </a:ext>
              </a:extLst>
            </p:cNvPr>
            <p:cNvSpPr/>
            <p:nvPr/>
          </p:nvSpPr>
          <p:spPr>
            <a:xfrm>
              <a:off x="8299513" y="1320294"/>
              <a:ext cx="2906626" cy="3458436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Rectangle 128">
            <a:extLst>
              <a:ext uri="{FF2B5EF4-FFF2-40B4-BE49-F238E27FC236}">
                <a16:creationId xmlns:a16="http://schemas.microsoft.com/office/drawing/2014/main" id="{4A439995-48EE-EA41-2297-285666B9D2DF}"/>
              </a:ext>
            </a:extLst>
          </p:cNvPr>
          <p:cNvSpPr/>
          <p:nvPr/>
        </p:nvSpPr>
        <p:spPr>
          <a:xfrm>
            <a:off x="1062367" y="5487431"/>
            <a:ext cx="1670639" cy="135376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99C2C209-35E9-6530-6289-AB5769E9D3BB}"/>
              </a:ext>
            </a:extLst>
          </p:cNvPr>
          <p:cNvSpPr/>
          <p:nvPr/>
        </p:nvSpPr>
        <p:spPr>
          <a:xfrm>
            <a:off x="1062367" y="5621946"/>
            <a:ext cx="1670639" cy="135376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5E4AEB70-373D-A406-5215-BF0287A7BE1F}"/>
              </a:ext>
            </a:extLst>
          </p:cNvPr>
          <p:cNvSpPr/>
          <p:nvPr/>
        </p:nvSpPr>
        <p:spPr>
          <a:xfrm>
            <a:off x="1062366" y="5757322"/>
            <a:ext cx="1670639" cy="135376"/>
          </a:xfrm>
          <a:prstGeom prst="rect">
            <a:avLst/>
          </a:prstGeom>
          <a:solidFill>
            <a:srgbClr val="4472C4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5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12" grpId="0"/>
      <p:bldP spid="18" grpId="0" animBg="1"/>
      <p:bldP spid="18" grpId="1" animBg="1"/>
      <p:bldP spid="19" grpId="0" animBg="1"/>
      <p:bldP spid="19" grpId="1" animBg="1"/>
      <p:bldP spid="23" grpId="0" animBg="1"/>
      <p:bldP spid="23" grpId="1" animBg="1"/>
      <p:bldP spid="81" grpId="0"/>
      <p:bldP spid="82" grpId="0"/>
      <p:bldP spid="80" grpId="0"/>
      <p:bldP spid="129" grpId="0" animBg="1"/>
      <p:bldP spid="129" grpId="1" animBg="1"/>
      <p:bldP spid="135" grpId="0" animBg="1"/>
      <p:bldP spid="135" grpId="1" animBg="1"/>
      <p:bldP spid="136" grpId="0" animBg="1"/>
      <p:bldP spid="136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3.d) </a:t>
            </a:r>
            <a:r>
              <a:rPr lang="de-DE" dirty="0"/>
              <a:t>Numerical settings</a:t>
            </a:r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B929A2A-767D-7F32-CBD2-29C829E3A97D}"/>
              </a:ext>
            </a:extLst>
          </p:cNvPr>
          <p:cNvSpPr txBox="1"/>
          <p:nvPr/>
        </p:nvSpPr>
        <p:spPr>
          <a:xfrm>
            <a:off x="6978367" y="1870877"/>
            <a:ext cx="4346062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Parallel run: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Decompose flow domain into subdomains</a:t>
            </a:r>
          </a:p>
          <a:p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	decomposePar &amp;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Start parallel simulation and write log file</a:t>
            </a:r>
          </a:p>
          <a:p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	mpirun -np 4 sonicFoam -parallel &gt; log &amp;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Reconstruct flow domain (after simulation)</a:t>
            </a:r>
          </a:p>
          <a:p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	reconstructPar &amp;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B8F4EE-B1C7-F45B-3B4E-CB10A282B2F5}"/>
              </a:ext>
            </a:extLst>
          </p:cNvPr>
          <p:cNvSpPr txBox="1"/>
          <p:nvPr/>
        </p:nvSpPr>
        <p:spPr>
          <a:xfrm>
            <a:off x="1104511" y="1883311"/>
            <a:ext cx="36551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Serial run: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Start simulation and write a log file</a:t>
            </a:r>
          </a:p>
          <a:p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	sonicFoam &gt; log &amp;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8175F24-E8B8-78C8-87CB-F7D1760EE1C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41</a:t>
            </a:fld>
            <a:endParaRPr lang="de-DE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FF4AAF-920D-486C-3C0B-86A194BE9009}"/>
              </a:ext>
            </a:extLst>
          </p:cNvPr>
          <p:cNvGrpSpPr/>
          <p:nvPr/>
        </p:nvGrpSpPr>
        <p:grpSpPr>
          <a:xfrm>
            <a:off x="1474833" y="3661710"/>
            <a:ext cx="2605443" cy="668504"/>
            <a:chOff x="5472936" y="4570984"/>
            <a:chExt cx="2605443" cy="668504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0F52917-B639-CBEF-B2B5-5956B9038B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2936" y="5009088"/>
              <a:ext cx="2605443" cy="23040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C20A39B-F4E9-382B-8238-1F75F119F3CA}"/>
                </a:ext>
              </a:extLst>
            </p:cNvPr>
            <p:cNvSpPr txBox="1"/>
            <p:nvPr/>
          </p:nvSpPr>
          <p:spPr>
            <a:xfrm>
              <a:off x="5592158" y="4570984"/>
              <a:ext cx="2287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>
                  <a:latin typeface="Arial" panose="020B0604020202020204" pitchFamily="34" charset="0"/>
                  <a:cs typeface="Arial" panose="020B0604020202020204" pitchFamily="34" charset="0"/>
                </a:rPr>
                <a:t>Simulation running</a:t>
              </a:r>
              <a:endParaRPr lang="en-US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9AAFF78C-0CC0-3216-BF97-96B1E782D120}"/>
              </a:ext>
            </a:extLst>
          </p:cNvPr>
          <p:cNvSpPr txBox="1"/>
          <p:nvPr/>
        </p:nvSpPr>
        <p:spPr>
          <a:xfrm>
            <a:off x="4909691" y="1025810"/>
            <a:ext cx="2046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Run simulation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8F7FAF5-1F51-D730-2EAE-756C33C6BB9F}"/>
              </a:ext>
            </a:extLst>
          </p:cNvPr>
          <p:cNvGrpSpPr/>
          <p:nvPr/>
        </p:nvGrpSpPr>
        <p:grpSpPr>
          <a:xfrm>
            <a:off x="801233" y="4654910"/>
            <a:ext cx="3970491" cy="646331"/>
            <a:chOff x="3432058" y="5743630"/>
            <a:chExt cx="3970491" cy="646331"/>
          </a:xfrm>
        </p:grpSpPr>
        <p:sp>
          <p:nvSpPr>
            <p:cNvPr id="1024" name="TextBox 1023">
              <a:extLst>
                <a:ext uri="{FF2B5EF4-FFF2-40B4-BE49-F238E27FC236}">
                  <a16:creationId xmlns:a16="http://schemas.microsoft.com/office/drawing/2014/main" id="{243863FF-4B3A-4AB6-A6A5-67DBA97C416C}"/>
                </a:ext>
              </a:extLst>
            </p:cNvPr>
            <p:cNvSpPr txBox="1"/>
            <p:nvPr/>
          </p:nvSpPr>
          <p:spPr>
            <a:xfrm>
              <a:off x="3432058" y="5743630"/>
              <a:ext cx="37904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Let‘s have a coffee break until the simulation is completed</a:t>
              </a:r>
              <a:endParaRPr lang="en-US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27" name="Graphic 1026" descr="Winking face outline with solid fill">
              <a:extLst>
                <a:ext uri="{FF2B5EF4-FFF2-40B4-BE49-F238E27FC236}">
                  <a16:creationId xmlns:a16="http://schemas.microsoft.com/office/drawing/2014/main" id="{AB1DF657-12D5-49DD-88ED-B4F009326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042549" y="5886795"/>
              <a:ext cx="360000" cy="3600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2DCB623-B970-6C04-BC5A-0DC6E3752B84}"/>
              </a:ext>
            </a:extLst>
          </p:cNvPr>
          <p:cNvSpPr txBox="1"/>
          <p:nvPr/>
        </p:nvSpPr>
        <p:spPr>
          <a:xfrm>
            <a:off x="2371685" y="1445207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24A3F2-5A9C-1562-6F5E-4A1A2F84EB37}"/>
              </a:ext>
            </a:extLst>
          </p:cNvPr>
          <p:cNvSpPr txBox="1"/>
          <p:nvPr/>
        </p:nvSpPr>
        <p:spPr>
          <a:xfrm>
            <a:off x="8483317" y="1432773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3AB42B7-FF33-3C30-590E-8C24B3897FFC}"/>
              </a:ext>
            </a:extLst>
          </p:cNvPr>
          <p:cNvGrpSpPr>
            <a:grpSpLocks noChangeAspect="1"/>
          </p:cNvGrpSpPr>
          <p:nvPr/>
        </p:nvGrpSpPr>
        <p:grpSpPr>
          <a:xfrm>
            <a:off x="6819884" y="4910923"/>
            <a:ext cx="4680000" cy="838845"/>
            <a:chOff x="3877972" y="2466096"/>
            <a:chExt cx="6120000" cy="109695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2AA798C-FF9C-775A-3FC2-D5AF7BD00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77972" y="2466096"/>
              <a:ext cx="6120000" cy="1071545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D495F3-AC84-3F51-7F61-3776D33ED20D}"/>
                </a:ext>
              </a:extLst>
            </p:cNvPr>
            <p:cNvSpPr txBox="1"/>
            <p:nvPr/>
          </p:nvSpPr>
          <p:spPr>
            <a:xfrm>
              <a:off x="4467940" y="2898960"/>
              <a:ext cx="390320" cy="442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53EF170-A80F-ACB2-1B38-596AB9959E60}"/>
                </a:ext>
              </a:extLst>
            </p:cNvPr>
            <p:cNvSpPr txBox="1"/>
            <p:nvPr/>
          </p:nvSpPr>
          <p:spPr>
            <a:xfrm>
              <a:off x="6182323" y="3120322"/>
              <a:ext cx="390320" cy="442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3453F83-82A3-94E9-13AF-74C4BC685D1A}"/>
                </a:ext>
              </a:extLst>
            </p:cNvPr>
            <p:cNvSpPr txBox="1"/>
            <p:nvPr/>
          </p:nvSpPr>
          <p:spPr>
            <a:xfrm>
              <a:off x="7647326" y="3094916"/>
              <a:ext cx="390320" cy="442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29084EF-B677-AB12-D3AE-E26693D40223}"/>
                </a:ext>
              </a:extLst>
            </p:cNvPr>
            <p:cNvSpPr txBox="1"/>
            <p:nvPr/>
          </p:nvSpPr>
          <p:spPr>
            <a:xfrm>
              <a:off x="9187280" y="3032946"/>
              <a:ext cx="390320" cy="442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763DBDB-30ED-54A2-7FBA-E3E99FBCE176}"/>
              </a:ext>
            </a:extLst>
          </p:cNvPr>
          <p:cNvGrpSpPr/>
          <p:nvPr/>
        </p:nvGrpSpPr>
        <p:grpSpPr>
          <a:xfrm>
            <a:off x="7420276" y="3824768"/>
            <a:ext cx="2621999" cy="848699"/>
            <a:chOff x="9304744" y="2912586"/>
            <a:chExt cx="2621999" cy="84869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66D018D-7FFA-805D-2F83-D5C49B1D2CC7}"/>
                </a:ext>
              </a:extLst>
            </p:cNvPr>
            <p:cNvGrpSpPr/>
            <p:nvPr/>
          </p:nvGrpSpPr>
          <p:grpSpPr>
            <a:xfrm>
              <a:off x="9304744" y="3298529"/>
              <a:ext cx="2621999" cy="462756"/>
              <a:chOff x="2005688" y="1126743"/>
              <a:chExt cx="2621999" cy="462756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51140AF7-EC51-C104-9CE0-481C16F7CB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90220" y="1169924"/>
                <a:ext cx="2428875" cy="390525"/>
              </a:xfrm>
              <a:prstGeom prst="rect">
                <a:avLst/>
              </a:prstGeom>
            </p:spPr>
          </p:pic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5A984675-5C9A-FEEF-F820-91C35C6CE80C}"/>
                  </a:ext>
                </a:extLst>
              </p:cNvPr>
              <p:cNvSpPr/>
              <p:nvPr/>
            </p:nvSpPr>
            <p:spPr>
              <a:xfrm>
                <a:off x="2005688" y="1126743"/>
                <a:ext cx="2621999" cy="46275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C40720C-A9E2-4B8A-A6B8-F4E705F880CF}"/>
                </a:ext>
              </a:extLst>
            </p:cNvPr>
            <p:cNvSpPr txBox="1"/>
            <p:nvPr/>
          </p:nvSpPr>
          <p:spPr>
            <a:xfrm>
              <a:off x="9526589" y="2912586"/>
              <a:ext cx="21542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decomposeParDict</a:t>
              </a:r>
              <a:endParaRPr lang="de-DE" sz="16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FD8BEC1-CE4A-BF78-9425-60EC7FC4A91B}"/>
              </a:ext>
            </a:extLst>
          </p:cNvPr>
          <p:cNvGrpSpPr/>
          <p:nvPr/>
        </p:nvGrpSpPr>
        <p:grpSpPr>
          <a:xfrm>
            <a:off x="10567220" y="4197338"/>
            <a:ext cx="923925" cy="894157"/>
            <a:chOff x="11059170" y="4558532"/>
            <a:chExt cx="923925" cy="89415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C616AC4-1693-0E25-6778-F5BD544F1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059170" y="4594750"/>
              <a:ext cx="923925" cy="828675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6FEEB85-59AA-5167-4B9B-C2950696050F}"/>
                </a:ext>
              </a:extLst>
            </p:cNvPr>
            <p:cNvSpPr/>
            <p:nvPr/>
          </p:nvSpPr>
          <p:spPr>
            <a:xfrm>
              <a:off x="11059170" y="4558532"/>
              <a:ext cx="923925" cy="89415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7291493-8047-6229-9B3C-11C6B06451DA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2932095" y="1228479"/>
            <a:ext cx="0" cy="21672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6" name="Straight Arrow Connector 1025">
            <a:extLst>
              <a:ext uri="{FF2B5EF4-FFF2-40B4-BE49-F238E27FC236}">
                <a16:creationId xmlns:a16="http://schemas.microsoft.com/office/drawing/2014/main" id="{4483EBE5-839C-BDB8-6E54-A73D4C3C8155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9043727" y="1216045"/>
            <a:ext cx="0" cy="21672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0" name="Straight Arrow Connector 1029">
            <a:extLst>
              <a:ext uri="{FF2B5EF4-FFF2-40B4-BE49-F238E27FC236}">
                <a16:creationId xmlns:a16="http://schemas.microsoft.com/office/drawing/2014/main" id="{69C8A2F0-CB3B-2354-732B-53215B3C061E}"/>
              </a:ext>
            </a:extLst>
          </p:cNvPr>
          <p:cNvCxnSpPr>
            <a:cxnSpLocks/>
            <a:stCxn id="31" idx="1"/>
          </p:cNvCxnSpPr>
          <p:nvPr/>
        </p:nvCxnSpPr>
        <p:spPr>
          <a:xfrm flipH="1">
            <a:off x="2932095" y="1225865"/>
            <a:ext cx="197759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3" name="Straight Arrow Connector 1032">
            <a:extLst>
              <a:ext uri="{FF2B5EF4-FFF2-40B4-BE49-F238E27FC236}">
                <a16:creationId xmlns:a16="http://schemas.microsoft.com/office/drawing/2014/main" id="{BF5E0CAF-61F2-22FB-E8CF-8324F9B0C6B9}"/>
              </a:ext>
            </a:extLst>
          </p:cNvPr>
          <p:cNvCxnSpPr>
            <a:cxnSpLocks/>
            <a:endCxn id="31" idx="3"/>
          </p:cNvCxnSpPr>
          <p:nvPr/>
        </p:nvCxnSpPr>
        <p:spPr>
          <a:xfrm flipH="1">
            <a:off x="6955727" y="1225865"/>
            <a:ext cx="208800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87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8175F24-E8B8-78C8-87CB-F7D1760EE1C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18573C0E-680D-6C87-74BB-111D0333A323}"/>
              </a:ext>
            </a:extLst>
          </p:cNvPr>
          <p:cNvSpPr txBox="1">
            <a:spLocks/>
          </p:cNvSpPr>
          <p:nvPr/>
        </p:nvSpPr>
        <p:spPr>
          <a:xfrm>
            <a:off x="3176587" y="3040200"/>
            <a:ext cx="5838825" cy="77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09585" rtl="0" eaLnBrk="1" latinLnBrk="0" hangingPunct="1">
              <a:spcBef>
                <a:spcPct val="0"/>
              </a:spcBef>
              <a:buNone/>
              <a:defRPr sz="3733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de-DE" sz="4400" dirty="0"/>
              <a:t>Five-minute break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38553686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272191" y="2593803"/>
            <a:ext cx="302217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Log file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Residuals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Discharge coefficient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Flow field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Surface plots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Line plots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45CCCCF-5952-9CAC-54A6-EE8E09A18266}"/>
              </a:ext>
            </a:extLst>
          </p:cNvPr>
          <p:cNvGrpSpPr/>
          <p:nvPr/>
        </p:nvGrpSpPr>
        <p:grpSpPr>
          <a:xfrm>
            <a:off x="6846917" y="2134297"/>
            <a:ext cx="1247661" cy="1323228"/>
            <a:chOff x="1393031" y="1454067"/>
            <a:chExt cx="1247661" cy="132322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85321C-3311-C753-E6E2-63C54D63D95C}"/>
                </a:ext>
              </a:extLst>
            </p:cNvPr>
            <p:cNvSpPr txBox="1"/>
            <p:nvPr/>
          </p:nvSpPr>
          <p:spPr>
            <a:xfrm>
              <a:off x="2412744" y="14540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eft Brace 25">
              <a:extLst>
                <a:ext uri="{FF2B5EF4-FFF2-40B4-BE49-F238E27FC236}">
                  <a16:creationId xmlns:a16="http://schemas.microsoft.com/office/drawing/2014/main" id="{7EF841EC-9701-CAF9-94A5-E41206D31C45}"/>
                </a:ext>
              </a:extLst>
            </p:cNvPr>
            <p:cNvSpPr/>
            <p:nvPr/>
          </p:nvSpPr>
          <p:spPr>
            <a:xfrm>
              <a:off x="1829793" y="1500449"/>
              <a:ext cx="97674" cy="648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3A625FB-E830-0167-EBFB-BC9232D3FB5A}"/>
                </a:ext>
              </a:extLst>
            </p:cNvPr>
            <p:cNvCxnSpPr>
              <a:cxnSpLocks/>
              <a:endCxn id="26" idx="1"/>
            </p:cNvCxnSpPr>
            <p:nvPr/>
          </p:nvCxnSpPr>
          <p:spPr>
            <a:xfrm>
              <a:off x="1601888" y="1824449"/>
              <a:ext cx="2279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EF27FAA-10DB-7DED-4636-56B4BCCC56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415" y="1819695"/>
              <a:ext cx="0" cy="9576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6206859-0210-11EF-83C2-62DDD00D10BC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277052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2)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33C871-4AC5-BE3C-A3AA-FBB42EB0DCED}"/>
              </a:ext>
            </a:extLst>
          </p:cNvPr>
          <p:cNvGrpSpPr/>
          <p:nvPr/>
        </p:nvGrpSpPr>
        <p:grpSpPr>
          <a:xfrm>
            <a:off x="6846917" y="2949826"/>
            <a:ext cx="537071" cy="1440000"/>
            <a:chOff x="1393031" y="2477836"/>
            <a:chExt cx="537071" cy="1440000"/>
          </a:xfrm>
        </p:grpSpPr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64D88F66-8660-0537-20F5-918E037B56C9}"/>
                </a:ext>
              </a:extLst>
            </p:cNvPr>
            <p:cNvSpPr/>
            <p:nvPr/>
          </p:nvSpPr>
          <p:spPr>
            <a:xfrm>
              <a:off x="1832428" y="2477836"/>
              <a:ext cx="97674" cy="1440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2B9F441-F4BF-FDDC-D073-78244BD5B249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3197836"/>
              <a:ext cx="443906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Left Brace 16">
            <a:extLst>
              <a:ext uri="{FF2B5EF4-FFF2-40B4-BE49-F238E27FC236}">
                <a16:creationId xmlns:a16="http://schemas.microsoft.com/office/drawing/2014/main" id="{D27E0891-B808-38E5-0050-A622043141B0}"/>
              </a:ext>
            </a:extLst>
          </p:cNvPr>
          <p:cNvSpPr/>
          <p:nvPr/>
        </p:nvSpPr>
        <p:spPr>
          <a:xfrm>
            <a:off x="7286314" y="4534958"/>
            <a:ext cx="97674" cy="900000"/>
          </a:xfrm>
          <a:prstGeom prst="lef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5DA9AE-12E7-6F98-0F40-018B8B853A39}"/>
              </a:ext>
            </a:extLst>
          </p:cNvPr>
          <p:cNvCxnSpPr>
            <a:cxnSpLocks/>
          </p:cNvCxnSpPr>
          <p:nvPr/>
        </p:nvCxnSpPr>
        <p:spPr>
          <a:xfrm>
            <a:off x="7061726" y="4983551"/>
            <a:ext cx="226716" cy="2249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926451-914E-59B3-D2D8-891DC393075B}"/>
              </a:ext>
            </a:extLst>
          </p:cNvPr>
          <p:cNvCxnSpPr>
            <a:cxnSpLocks/>
          </p:cNvCxnSpPr>
          <p:nvPr/>
        </p:nvCxnSpPr>
        <p:spPr>
          <a:xfrm flipH="1" flipV="1">
            <a:off x="7061726" y="3879853"/>
            <a:ext cx="0" cy="1115351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75B421-9B84-6C9F-A70A-0C4A893E93FC}"/>
              </a:ext>
            </a:extLst>
          </p:cNvPr>
          <p:cNvCxnSpPr>
            <a:cxnSpLocks/>
          </p:cNvCxnSpPr>
          <p:nvPr/>
        </p:nvCxnSpPr>
        <p:spPr>
          <a:xfrm>
            <a:off x="6856442" y="388064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B140B74-623C-828B-1224-51C90BEC4312}"/>
              </a:ext>
            </a:extLst>
          </p:cNvPr>
          <p:cNvGrpSpPr/>
          <p:nvPr/>
        </p:nvGrpSpPr>
        <p:grpSpPr>
          <a:xfrm>
            <a:off x="7469559" y="2914544"/>
            <a:ext cx="1095375" cy="1500524"/>
            <a:chOff x="7754387" y="2782167"/>
            <a:chExt cx="1095375" cy="1500524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56EF8996-75AD-22CE-7249-3A11818D7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12254"/>
            <a:stretch/>
          </p:blipFill>
          <p:spPr>
            <a:xfrm>
              <a:off x="7754387" y="2799304"/>
              <a:ext cx="1095375" cy="20669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C3B711-43EF-12BB-CDF8-A2510F483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7376" y="3025391"/>
              <a:ext cx="752475" cy="12573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166963-DE6F-5268-8DA0-23890E025B38}"/>
                </a:ext>
              </a:extLst>
            </p:cNvPr>
            <p:cNvSpPr txBox="1"/>
            <p:nvPr/>
          </p:nvSpPr>
          <p:spPr>
            <a:xfrm>
              <a:off x="8148396" y="27821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405D41C-5632-4261-71D7-9BD1E53F161B}"/>
              </a:ext>
            </a:extLst>
          </p:cNvPr>
          <p:cNvSpPr txBox="1"/>
          <p:nvPr/>
        </p:nvSpPr>
        <p:spPr>
          <a:xfrm>
            <a:off x="9269461" y="2347582"/>
            <a:ext cx="12073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Mach number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42AED1-5EB4-9D15-1EB0-12E7D03D8ACA}"/>
              </a:ext>
            </a:extLst>
          </p:cNvPr>
          <p:cNvSpPr txBox="1"/>
          <p:nvPr/>
        </p:nvSpPr>
        <p:spPr>
          <a:xfrm>
            <a:off x="9279058" y="3142522"/>
            <a:ext cx="260840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internal energy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kinetic energy 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specific dissipation rate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radial velocity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axial velocity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750272-42C2-0102-5EA9-7E89F031B21C}"/>
              </a:ext>
            </a:extLst>
          </p:cNvPr>
          <p:cNvSpPr txBox="1"/>
          <p:nvPr/>
        </p:nvSpPr>
        <p:spPr>
          <a:xfrm>
            <a:off x="9269461" y="5197382"/>
            <a:ext cx="16145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inlet mass flow rate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A2633A1-0916-1955-B4D0-C7897994CD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43</a:t>
            </a:fld>
            <a:endParaRPr lang="de-DE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4C8034D-DA38-75F1-48DA-B86D4CD414DB}"/>
              </a:ext>
            </a:extLst>
          </p:cNvPr>
          <p:cNvGrpSpPr/>
          <p:nvPr/>
        </p:nvGrpSpPr>
        <p:grpSpPr>
          <a:xfrm>
            <a:off x="7439301" y="2161025"/>
            <a:ext cx="1095375" cy="657922"/>
            <a:chOff x="7237129" y="1791407"/>
            <a:chExt cx="1095375" cy="657922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A68DECF-8294-9FC0-6920-C14A797DE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7237129" y="1791407"/>
              <a:ext cx="1095375" cy="206692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6432961-4C98-8F5D-B8E5-D2BF4350AB29}"/>
                </a:ext>
              </a:extLst>
            </p:cNvPr>
            <p:cNvGrpSpPr/>
            <p:nvPr/>
          </p:nvGrpSpPr>
          <p:grpSpPr>
            <a:xfrm>
              <a:off x="7271545" y="2013093"/>
              <a:ext cx="778676" cy="436236"/>
              <a:chOff x="4359175" y="1370838"/>
              <a:chExt cx="778676" cy="436236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66F60854-01DD-5248-F2BD-68BEFACA03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82820"/>
              <a:stretch/>
            </p:blipFill>
            <p:spPr>
              <a:xfrm>
                <a:off x="4366326" y="1595981"/>
                <a:ext cx="771525" cy="211093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F0DB071-B321-CB42-F5AF-85A2B3B241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82820"/>
              <a:stretch/>
            </p:blipFill>
            <p:spPr>
              <a:xfrm>
                <a:off x="4359175" y="1370838"/>
                <a:ext cx="771525" cy="211093"/>
              </a:xfrm>
              <a:prstGeom prst="rect">
                <a:avLst/>
              </a:prstGeom>
            </p:spPr>
          </p:pic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1765403-37EA-7434-7F85-493D8BD91384}"/>
              </a:ext>
            </a:extLst>
          </p:cNvPr>
          <p:cNvGrpSpPr/>
          <p:nvPr/>
        </p:nvGrpSpPr>
        <p:grpSpPr>
          <a:xfrm>
            <a:off x="7492548" y="4517644"/>
            <a:ext cx="1611795" cy="954172"/>
            <a:chOff x="3551974" y="2894420"/>
            <a:chExt cx="1611795" cy="954172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037F4D4-CF7B-E4AC-EBD5-D6DCCF9A5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51974" y="2894420"/>
              <a:ext cx="1095375" cy="23812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3C23529-F2FE-C05A-116A-269DD923F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4210" y="3114805"/>
              <a:ext cx="990600" cy="25717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30B5D718-60CB-2832-D10C-8C446984F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01694" y="3572367"/>
              <a:ext cx="1362075" cy="27622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D3E1D010-055B-967F-B94B-BB6951675A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94552"/>
            <a:stretch/>
          </p:blipFill>
          <p:spPr>
            <a:xfrm>
              <a:off x="3798518" y="3360327"/>
              <a:ext cx="723900" cy="23040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5EE6696-2BFE-16EC-2866-C4E8D1824415}"/>
                </a:ext>
              </a:extLst>
            </p:cNvPr>
            <p:cNvSpPr txBox="1"/>
            <p:nvPr/>
          </p:nvSpPr>
          <p:spPr>
            <a:xfrm>
              <a:off x="4495275" y="289879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AC3330E-9EF6-7517-6BEE-42C8F6F99FA4}"/>
                </a:ext>
              </a:extLst>
            </p:cNvPr>
            <p:cNvSpPr txBox="1"/>
            <p:nvPr/>
          </p:nvSpPr>
          <p:spPr>
            <a:xfrm>
              <a:off x="4574812" y="3110451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878989F-615E-95C5-0F67-98A4A10E7421}"/>
                </a:ext>
              </a:extLst>
            </p:cNvPr>
            <p:cNvSpPr txBox="1"/>
            <p:nvPr/>
          </p:nvSpPr>
          <p:spPr>
            <a:xfrm>
              <a:off x="4062170" y="333702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8AC9CF9-EAA2-2E01-7680-BB73207EEADE}"/>
              </a:ext>
            </a:extLst>
          </p:cNvPr>
          <p:cNvGrpSpPr/>
          <p:nvPr/>
        </p:nvGrpSpPr>
        <p:grpSpPr>
          <a:xfrm>
            <a:off x="5694897" y="3342215"/>
            <a:ext cx="1095375" cy="850302"/>
            <a:chOff x="5508819" y="3409465"/>
            <a:chExt cx="1095375" cy="85030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6E0C825-FF81-AF4D-F771-63D5F0782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8229"/>
            <a:stretch/>
          </p:blipFill>
          <p:spPr>
            <a:xfrm>
              <a:off x="5508819" y="3622359"/>
              <a:ext cx="1095375" cy="4191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F4154DA-0D79-A732-483E-80756FF65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5508819" y="3409465"/>
              <a:ext cx="1095375" cy="206692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517A54F-FBD5-FE60-5782-5B3A3AA74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28142" y="4031167"/>
              <a:ext cx="781050" cy="228600"/>
            </a:xfrm>
            <a:prstGeom prst="rect">
              <a:avLst/>
            </a:prstGeom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5511AA1D-1A30-951D-85E7-92AF52C07956}"/>
              </a:ext>
            </a:extLst>
          </p:cNvPr>
          <p:cNvSpPr txBox="1"/>
          <p:nvPr/>
        </p:nvSpPr>
        <p:spPr>
          <a:xfrm>
            <a:off x="1676950" y="1865921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Post-</a:t>
            </a: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834F560-9414-E6EE-4AD1-1965DE365D69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B408C0-1A8D-B67A-4FAC-B03DBDF0CF24}"/>
              </a:ext>
            </a:extLst>
          </p:cNvPr>
          <p:cNvSpPr/>
          <p:nvPr/>
        </p:nvSpPr>
        <p:spPr>
          <a:xfrm>
            <a:off x="5764892" y="3970249"/>
            <a:ext cx="971169" cy="2304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44A395-E6C6-504E-90ED-A673E95B5355}"/>
              </a:ext>
            </a:extLst>
          </p:cNvPr>
          <p:cNvSpPr/>
          <p:nvPr/>
        </p:nvSpPr>
        <p:spPr>
          <a:xfrm>
            <a:off x="7480868" y="3177902"/>
            <a:ext cx="4300466" cy="1237166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1B7D42B-C8E7-EDC2-3C0A-FAD1ABEF141A}"/>
              </a:ext>
            </a:extLst>
          </p:cNvPr>
          <p:cNvSpPr/>
          <p:nvPr/>
        </p:nvSpPr>
        <p:spPr>
          <a:xfrm>
            <a:off x="7739092" y="5207355"/>
            <a:ext cx="4042242" cy="257678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977285-5D06-A06A-BBDD-BB3BB0381818}"/>
              </a:ext>
            </a:extLst>
          </p:cNvPr>
          <p:cNvSpPr/>
          <p:nvPr/>
        </p:nvSpPr>
        <p:spPr>
          <a:xfrm>
            <a:off x="1272191" y="2618711"/>
            <a:ext cx="3022174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B59CB54-C6B2-4368-1F25-AB7D6F6646DE}"/>
              </a:ext>
            </a:extLst>
          </p:cNvPr>
          <p:cNvSpPr/>
          <p:nvPr/>
        </p:nvSpPr>
        <p:spPr>
          <a:xfrm>
            <a:off x="1270365" y="2940301"/>
            <a:ext cx="3024000" cy="31418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F810604-EDB2-F428-3CBD-53C5FFF70A22}"/>
              </a:ext>
            </a:extLst>
          </p:cNvPr>
          <p:cNvSpPr/>
          <p:nvPr/>
        </p:nvSpPr>
        <p:spPr>
          <a:xfrm>
            <a:off x="1267576" y="3255541"/>
            <a:ext cx="3024000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BDBEC45-C243-A9AF-A99C-C6A5BC41464C}"/>
              </a:ext>
            </a:extLst>
          </p:cNvPr>
          <p:cNvSpPr/>
          <p:nvPr/>
        </p:nvSpPr>
        <p:spPr>
          <a:xfrm>
            <a:off x="1267576" y="3563135"/>
            <a:ext cx="3022173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474FD00-50EA-3F25-224B-28B76A008B28}"/>
              </a:ext>
            </a:extLst>
          </p:cNvPr>
          <p:cNvSpPr/>
          <p:nvPr/>
        </p:nvSpPr>
        <p:spPr>
          <a:xfrm>
            <a:off x="1267576" y="3879486"/>
            <a:ext cx="3022173" cy="311799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A34C3C7-89D0-4E91-BCF0-DBE9871A870A}"/>
              </a:ext>
            </a:extLst>
          </p:cNvPr>
          <p:cNvSpPr/>
          <p:nvPr/>
        </p:nvSpPr>
        <p:spPr>
          <a:xfrm>
            <a:off x="1267576" y="4191285"/>
            <a:ext cx="3022173" cy="26621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F292F99-FC00-EC8D-A32D-E7CCFF90B406}"/>
              </a:ext>
            </a:extLst>
          </p:cNvPr>
          <p:cNvSpPr/>
          <p:nvPr/>
        </p:nvSpPr>
        <p:spPr>
          <a:xfrm>
            <a:off x="1267575" y="4454065"/>
            <a:ext cx="3022173" cy="311799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99ACAE0-DC33-48F6-4580-777767BA751A}"/>
              </a:ext>
            </a:extLst>
          </p:cNvPr>
          <p:cNvSpPr/>
          <p:nvPr/>
        </p:nvSpPr>
        <p:spPr>
          <a:xfrm>
            <a:off x="1267575" y="4760833"/>
            <a:ext cx="3022173" cy="311799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2BFF4C8-48CA-24C5-AABB-513F699A75C9}"/>
              </a:ext>
            </a:extLst>
          </p:cNvPr>
          <p:cNvSpPr/>
          <p:nvPr/>
        </p:nvSpPr>
        <p:spPr>
          <a:xfrm>
            <a:off x="7492548" y="2377245"/>
            <a:ext cx="4300466" cy="428213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18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2" grpId="0" animBg="1"/>
      <p:bldP spid="38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52" grpId="0" animBg="1"/>
      <p:bldP spid="54" grpId="0" animBg="1"/>
      <p:bldP spid="6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272191" y="2593803"/>
            <a:ext cx="302217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Log file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Residuals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Discharge coefficient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Flow field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Surface plots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Line plots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45CCCCF-5952-9CAC-54A6-EE8E09A18266}"/>
              </a:ext>
            </a:extLst>
          </p:cNvPr>
          <p:cNvGrpSpPr/>
          <p:nvPr/>
        </p:nvGrpSpPr>
        <p:grpSpPr>
          <a:xfrm>
            <a:off x="6846917" y="2134297"/>
            <a:ext cx="1247661" cy="1323228"/>
            <a:chOff x="1393031" y="1454067"/>
            <a:chExt cx="1247661" cy="132322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85321C-3311-C753-E6E2-63C54D63D95C}"/>
                </a:ext>
              </a:extLst>
            </p:cNvPr>
            <p:cNvSpPr txBox="1"/>
            <p:nvPr/>
          </p:nvSpPr>
          <p:spPr>
            <a:xfrm>
              <a:off x="2412744" y="14540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eft Brace 25">
              <a:extLst>
                <a:ext uri="{FF2B5EF4-FFF2-40B4-BE49-F238E27FC236}">
                  <a16:creationId xmlns:a16="http://schemas.microsoft.com/office/drawing/2014/main" id="{7EF841EC-9701-CAF9-94A5-E41206D31C45}"/>
                </a:ext>
              </a:extLst>
            </p:cNvPr>
            <p:cNvSpPr/>
            <p:nvPr/>
          </p:nvSpPr>
          <p:spPr>
            <a:xfrm>
              <a:off x="1829793" y="1500449"/>
              <a:ext cx="97674" cy="648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3A625FB-E830-0167-EBFB-BC9232D3FB5A}"/>
                </a:ext>
              </a:extLst>
            </p:cNvPr>
            <p:cNvCxnSpPr>
              <a:cxnSpLocks/>
              <a:endCxn id="26" idx="1"/>
            </p:cNvCxnSpPr>
            <p:nvPr/>
          </p:nvCxnSpPr>
          <p:spPr>
            <a:xfrm>
              <a:off x="1601888" y="1824449"/>
              <a:ext cx="2279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EF27FAA-10DB-7DED-4636-56B4BCCC56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415" y="1819695"/>
              <a:ext cx="0" cy="9576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6206859-0210-11EF-83C2-62DDD00D10BC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277052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2)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33C871-4AC5-BE3C-A3AA-FBB42EB0DCED}"/>
              </a:ext>
            </a:extLst>
          </p:cNvPr>
          <p:cNvGrpSpPr/>
          <p:nvPr/>
        </p:nvGrpSpPr>
        <p:grpSpPr>
          <a:xfrm>
            <a:off x="6846917" y="2949826"/>
            <a:ext cx="537071" cy="1440000"/>
            <a:chOff x="1393031" y="2477836"/>
            <a:chExt cx="537071" cy="1440000"/>
          </a:xfrm>
        </p:grpSpPr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64D88F66-8660-0537-20F5-918E037B56C9}"/>
                </a:ext>
              </a:extLst>
            </p:cNvPr>
            <p:cNvSpPr/>
            <p:nvPr/>
          </p:nvSpPr>
          <p:spPr>
            <a:xfrm>
              <a:off x="1832428" y="2477836"/>
              <a:ext cx="97674" cy="1440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2B9F441-F4BF-FDDC-D073-78244BD5B249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3197836"/>
              <a:ext cx="443906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Left Brace 16">
            <a:extLst>
              <a:ext uri="{FF2B5EF4-FFF2-40B4-BE49-F238E27FC236}">
                <a16:creationId xmlns:a16="http://schemas.microsoft.com/office/drawing/2014/main" id="{D27E0891-B808-38E5-0050-A622043141B0}"/>
              </a:ext>
            </a:extLst>
          </p:cNvPr>
          <p:cNvSpPr/>
          <p:nvPr/>
        </p:nvSpPr>
        <p:spPr>
          <a:xfrm>
            <a:off x="7286314" y="4534958"/>
            <a:ext cx="97674" cy="900000"/>
          </a:xfrm>
          <a:prstGeom prst="lef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5DA9AE-12E7-6F98-0F40-018B8B853A39}"/>
              </a:ext>
            </a:extLst>
          </p:cNvPr>
          <p:cNvCxnSpPr>
            <a:cxnSpLocks/>
          </p:cNvCxnSpPr>
          <p:nvPr/>
        </p:nvCxnSpPr>
        <p:spPr>
          <a:xfrm>
            <a:off x="7061726" y="4983551"/>
            <a:ext cx="226716" cy="2249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926451-914E-59B3-D2D8-891DC393075B}"/>
              </a:ext>
            </a:extLst>
          </p:cNvPr>
          <p:cNvCxnSpPr>
            <a:cxnSpLocks/>
          </p:cNvCxnSpPr>
          <p:nvPr/>
        </p:nvCxnSpPr>
        <p:spPr>
          <a:xfrm flipH="1" flipV="1">
            <a:off x="7061726" y="3879853"/>
            <a:ext cx="0" cy="1115351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75B421-9B84-6C9F-A70A-0C4A893E93FC}"/>
              </a:ext>
            </a:extLst>
          </p:cNvPr>
          <p:cNvCxnSpPr>
            <a:cxnSpLocks/>
          </p:cNvCxnSpPr>
          <p:nvPr/>
        </p:nvCxnSpPr>
        <p:spPr>
          <a:xfrm>
            <a:off x="6856442" y="388064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B140B74-623C-828B-1224-51C90BEC4312}"/>
              </a:ext>
            </a:extLst>
          </p:cNvPr>
          <p:cNvGrpSpPr/>
          <p:nvPr/>
        </p:nvGrpSpPr>
        <p:grpSpPr>
          <a:xfrm>
            <a:off x="7469559" y="2914544"/>
            <a:ext cx="1095375" cy="1500524"/>
            <a:chOff x="7754387" y="2782167"/>
            <a:chExt cx="1095375" cy="1500524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56EF8996-75AD-22CE-7249-3A11818D7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12254"/>
            <a:stretch/>
          </p:blipFill>
          <p:spPr>
            <a:xfrm>
              <a:off x="7754387" y="2799304"/>
              <a:ext cx="1095375" cy="20669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C3B711-43EF-12BB-CDF8-A2510F483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7376" y="3025391"/>
              <a:ext cx="752475" cy="12573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166963-DE6F-5268-8DA0-23890E025B38}"/>
                </a:ext>
              </a:extLst>
            </p:cNvPr>
            <p:cNvSpPr txBox="1"/>
            <p:nvPr/>
          </p:nvSpPr>
          <p:spPr>
            <a:xfrm>
              <a:off x="8148396" y="27821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405D41C-5632-4261-71D7-9BD1E53F161B}"/>
              </a:ext>
            </a:extLst>
          </p:cNvPr>
          <p:cNvSpPr txBox="1"/>
          <p:nvPr/>
        </p:nvSpPr>
        <p:spPr>
          <a:xfrm>
            <a:off x="9269461" y="2347582"/>
            <a:ext cx="12073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Mach number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42AED1-5EB4-9D15-1EB0-12E7D03D8ACA}"/>
              </a:ext>
            </a:extLst>
          </p:cNvPr>
          <p:cNvSpPr txBox="1"/>
          <p:nvPr/>
        </p:nvSpPr>
        <p:spPr>
          <a:xfrm>
            <a:off x="9279058" y="3142522"/>
            <a:ext cx="260840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internal energy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kinetic energy 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specific dissipation rate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radial velocity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axial velocity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750272-42C2-0102-5EA9-7E89F031B21C}"/>
              </a:ext>
            </a:extLst>
          </p:cNvPr>
          <p:cNvSpPr txBox="1"/>
          <p:nvPr/>
        </p:nvSpPr>
        <p:spPr>
          <a:xfrm>
            <a:off x="9269461" y="5197382"/>
            <a:ext cx="16145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inlet mass flow rate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A2633A1-0916-1955-B4D0-C7897994CD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44</a:t>
            </a:fld>
            <a:endParaRPr lang="de-DE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4C8034D-DA38-75F1-48DA-B86D4CD414DB}"/>
              </a:ext>
            </a:extLst>
          </p:cNvPr>
          <p:cNvGrpSpPr/>
          <p:nvPr/>
        </p:nvGrpSpPr>
        <p:grpSpPr>
          <a:xfrm>
            <a:off x="7439301" y="2161025"/>
            <a:ext cx="1095375" cy="657922"/>
            <a:chOff x="7237129" y="1791407"/>
            <a:chExt cx="1095375" cy="657922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A68DECF-8294-9FC0-6920-C14A797DE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7237129" y="1791407"/>
              <a:ext cx="1095375" cy="206692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6432961-4C98-8F5D-B8E5-D2BF4350AB29}"/>
                </a:ext>
              </a:extLst>
            </p:cNvPr>
            <p:cNvGrpSpPr/>
            <p:nvPr/>
          </p:nvGrpSpPr>
          <p:grpSpPr>
            <a:xfrm>
              <a:off x="7271545" y="2013093"/>
              <a:ext cx="778676" cy="436236"/>
              <a:chOff x="4359175" y="1370838"/>
              <a:chExt cx="778676" cy="436236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66F60854-01DD-5248-F2BD-68BEFACA03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82820"/>
              <a:stretch/>
            </p:blipFill>
            <p:spPr>
              <a:xfrm>
                <a:off x="4366326" y="1595981"/>
                <a:ext cx="771525" cy="211093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F0DB071-B321-CB42-F5AF-85A2B3B241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82820"/>
              <a:stretch/>
            </p:blipFill>
            <p:spPr>
              <a:xfrm>
                <a:off x="4359175" y="1370838"/>
                <a:ext cx="771525" cy="211093"/>
              </a:xfrm>
              <a:prstGeom prst="rect">
                <a:avLst/>
              </a:prstGeom>
            </p:spPr>
          </p:pic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1765403-37EA-7434-7F85-493D8BD91384}"/>
              </a:ext>
            </a:extLst>
          </p:cNvPr>
          <p:cNvGrpSpPr/>
          <p:nvPr/>
        </p:nvGrpSpPr>
        <p:grpSpPr>
          <a:xfrm>
            <a:off x="7492548" y="4517644"/>
            <a:ext cx="1611795" cy="954172"/>
            <a:chOff x="3551974" y="2894420"/>
            <a:chExt cx="1611795" cy="954172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037F4D4-CF7B-E4AC-EBD5-D6DCCF9A5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51974" y="2894420"/>
              <a:ext cx="1095375" cy="23812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3C23529-F2FE-C05A-116A-269DD923F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4210" y="3114805"/>
              <a:ext cx="990600" cy="25717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30B5D718-60CB-2832-D10C-8C446984F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01694" y="3572367"/>
              <a:ext cx="1362075" cy="27622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D3E1D010-055B-967F-B94B-BB6951675A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94552"/>
            <a:stretch/>
          </p:blipFill>
          <p:spPr>
            <a:xfrm>
              <a:off x="3798518" y="3360327"/>
              <a:ext cx="723900" cy="23040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5EE6696-2BFE-16EC-2866-C4E8D1824415}"/>
                </a:ext>
              </a:extLst>
            </p:cNvPr>
            <p:cNvSpPr txBox="1"/>
            <p:nvPr/>
          </p:nvSpPr>
          <p:spPr>
            <a:xfrm>
              <a:off x="4495275" y="289879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AC3330E-9EF6-7517-6BEE-42C8F6F99FA4}"/>
                </a:ext>
              </a:extLst>
            </p:cNvPr>
            <p:cNvSpPr txBox="1"/>
            <p:nvPr/>
          </p:nvSpPr>
          <p:spPr>
            <a:xfrm>
              <a:off x="4574812" y="3110451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878989F-615E-95C5-0F67-98A4A10E7421}"/>
                </a:ext>
              </a:extLst>
            </p:cNvPr>
            <p:cNvSpPr txBox="1"/>
            <p:nvPr/>
          </p:nvSpPr>
          <p:spPr>
            <a:xfrm>
              <a:off x="4062170" y="333702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8AC9CF9-EAA2-2E01-7680-BB73207EEADE}"/>
              </a:ext>
            </a:extLst>
          </p:cNvPr>
          <p:cNvGrpSpPr/>
          <p:nvPr/>
        </p:nvGrpSpPr>
        <p:grpSpPr>
          <a:xfrm>
            <a:off x="5694897" y="3342215"/>
            <a:ext cx="1095375" cy="850302"/>
            <a:chOff x="5508819" y="3409465"/>
            <a:chExt cx="1095375" cy="85030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6E0C825-FF81-AF4D-F771-63D5F0782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8229"/>
            <a:stretch/>
          </p:blipFill>
          <p:spPr>
            <a:xfrm>
              <a:off x="5508819" y="3622359"/>
              <a:ext cx="1095375" cy="4191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F4154DA-0D79-A732-483E-80756FF65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5508819" y="3409465"/>
              <a:ext cx="1095375" cy="206692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517A54F-FBD5-FE60-5782-5B3A3AA74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28142" y="4031167"/>
              <a:ext cx="781050" cy="228600"/>
            </a:xfrm>
            <a:prstGeom prst="rect">
              <a:avLst/>
            </a:prstGeom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5511AA1D-1A30-951D-85E7-92AF52C07956}"/>
              </a:ext>
            </a:extLst>
          </p:cNvPr>
          <p:cNvSpPr txBox="1"/>
          <p:nvPr/>
        </p:nvSpPr>
        <p:spPr>
          <a:xfrm>
            <a:off x="1676950" y="1865921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Post-</a:t>
            </a: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834F560-9414-E6EE-4AD1-1965DE365D69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B408C0-1A8D-B67A-4FAC-B03DBDF0CF24}"/>
              </a:ext>
            </a:extLst>
          </p:cNvPr>
          <p:cNvSpPr/>
          <p:nvPr/>
        </p:nvSpPr>
        <p:spPr>
          <a:xfrm>
            <a:off x="5764892" y="3970249"/>
            <a:ext cx="971169" cy="2304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977285-5D06-A06A-BBDD-BB3BB0381818}"/>
              </a:ext>
            </a:extLst>
          </p:cNvPr>
          <p:cNvSpPr/>
          <p:nvPr/>
        </p:nvSpPr>
        <p:spPr>
          <a:xfrm>
            <a:off x="1272191" y="2618711"/>
            <a:ext cx="3022174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5284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4. </a:t>
            </a:r>
            <a:r>
              <a:rPr lang="de-DE" dirty="0"/>
              <a:t>Log file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8BAFF-C240-82F8-C23D-2E1FFFE1272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0DD5A6-D3FD-6B41-237C-4DAA0671BA97}"/>
              </a:ext>
            </a:extLst>
          </p:cNvPr>
          <p:cNvSpPr txBox="1"/>
          <p:nvPr/>
        </p:nvSpPr>
        <p:spPr>
          <a:xfrm>
            <a:off x="347922" y="996468"/>
            <a:ext cx="3640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Let‘s have a look at the log file: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Command: 	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vim log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8BF1907-4B5D-9D80-87AA-228B5683079D}"/>
              </a:ext>
            </a:extLst>
          </p:cNvPr>
          <p:cNvGrpSpPr/>
          <p:nvPr/>
        </p:nvGrpSpPr>
        <p:grpSpPr>
          <a:xfrm>
            <a:off x="4599159" y="1749874"/>
            <a:ext cx="7283414" cy="4426602"/>
            <a:chOff x="4119327" y="1740822"/>
            <a:chExt cx="7283414" cy="442660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3380373-2BE4-ED63-6135-8A2370C10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02741" y="1856950"/>
              <a:ext cx="7200000" cy="4310474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9E80DC5-ACEF-EE51-B391-735F2FC1B552}"/>
                </a:ext>
              </a:extLst>
            </p:cNvPr>
            <p:cNvSpPr/>
            <p:nvPr/>
          </p:nvSpPr>
          <p:spPr>
            <a:xfrm>
              <a:off x="4119327" y="1740822"/>
              <a:ext cx="7283414" cy="442660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9811CE2-2137-CAA9-ADDD-40AC08608B4C}"/>
              </a:ext>
            </a:extLst>
          </p:cNvPr>
          <p:cNvCxnSpPr>
            <a:cxnSpLocks/>
          </p:cNvCxnSpPr>
          <p:nvPr/>
        </p:nvCxnSpPr>
        <p:spPr>
          <a:xfrm>
            <a:off x="4200808" y="1916401"/>
            <a:ext cx="325923" cy="0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277B60D-AC0C-C635-51F2-91F8B612C81B}"/>
              </a:ext>
            </a:extLst>
          </p:cNvPr>
          <p:cNvSpPr txBox="1"/>
          <p:nvPr/>
        </p:nvSpPr>
        <p:spPr>
          <a:xfrm>
            <a:off x="3023980" y="1728803"/>
            <a:ext cx="10779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Time step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DA46857-5882-14FC-CB2F-F3EF85E6743A}"/>
              </a:ext>
            </a:extLst>
          </p:cNvPr>
          <p:cNvCxnSpPr>
            <a:cxnSpLocks/>
          </p:cNvCxnSpPr>
          <p:nvPr/>
        </p:nvCxnSpPr>
        <p:spPr>
          <a:xfrm>
            <a:off x="4200808" y="6081805"/>
            <a:ext cx="325923" cy="0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AAA6777-7809-86EF-F840-610DE8D4C29F}"/>
              </a:ext>
            </a:extLst>
          </p:cNvPr>
          <p:cNvSpPr txBox="1"/>
          <p:nvPr/>
        </p:nvSpPr>
        <p:spPr>
          <a:xfrm>
            <a:off x="2538656" y="5894207"/>
            <a:ext cx="1563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Run completed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9EEEDA3-A58D-9A15-2B67-ED87B193560E}"/>
              </a:ext>
            </a:extLst>
          </p:cNvPr>
          <p:cNvCxnSpPr>
            <a:cxnSpLocks/>
          </p:cNvCxnSpPr>
          <p:nvPr/>
        </p:nvCxnSpPr>
        <p:spPr>
          <a:xfrm>
            <a:off x="4200807" y="5503300"/>
            <a:ext cx="325923" cy="0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9C12531-9DB8-9D5F-1B22-527FF2378CFA}"/>
              </a:ext>
            </a:extLst>
          </p:cNvPr>
          <p:cNvSpPr txBox="1"/>
          <p:nvPr/>
        </p:nvSpPr>
        <p:spPr>
          <a:xfrm>
            <a:off x="1800184" y="5329353"/>
            <a:ext cx="2301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Writing function objects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10EB78D-DA51-7CA6-F2AB-FC35A189DEEC}"/>
              </a:ext>
            </a:extLst>
          </p:cNvPr>
          <p:cNvCxnSpPr>
            <a:cxnSpLocks/>
          </p:cNvCxnSpPr>
          <p:nvPr/>
        </p:nvCxnSpPr>
        <p:spPr>
          <a:xfrm>
            <a:off x="4200808" y="2237766"/>
            <a:ext cx="325923" cy="0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E56479E-AB26-9E56-4CC1-F4DA33193674}"/>
              </a:ext>
            </a:extLst>
          </p:cNvPr>
          <p:cNvSpPr txBox="1"/>
          <p:nvPr/>
        </p:nvSpPr>
        <p:spPr>
          <a:xfrm>
            <a:off x="2434460" y="2051969"/>
            <a:ext cx="1667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Courant number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Left Brace 26">
            <a:extLst>
              <a:ext uri="{FF2B5EF4-FFF2-40B4-BE49-F238E27FC236}">
                <a16:creationId xmlns:a16="http://schemas.microsoft.com/office/drawing/2014/main" id="{BCBBEC17-AA9C-19FE-FB0C-EF3EC77C4467}"/>
              </a:ext>
            </a:extLst>
          </p:cNvPr>
          <p:cNvSpPr/>
          <p:nvPr/>
        </p:nvSpPr>
        <p:spPr>
          <a:xfrm>
            <a:off x="4284221" y="3648552"/>
            <a:ext cx="238593" cy="1293045"/>
          </a:xfrm>
          <a:prstGeom prst="lef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eft Brace 27">
            <a:extLst>
              <a:ext uri="{FF2B5EF4-FFF2-40B4-BE49-F238E27FC236}">
                <a16:creationId xmlns:a16="http://schemas.microsoft.com/office/drawing/2014/main" id="{03097644-1E7C-0F08-D109-D0C384F31614}"/>
              </a:ext>
            </a:extLst>
          </p:cNvPr>
          <p:cNvSpPr/>
          <p:nvPr/>
        </p:nvSpPr>
        <p:spPr>
          <a:xfrm>
            <a:off x="4284222" y="2550723"/>
            <a:ext cx="242508" cy="971681"/>
          </a:xfrm>
          <a:prstGeom prst="lef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A25FE21-4D4A-6F83-0724-4FBC8AD151C7}"/>
              </a:ext>
            </a:extLst>
          </p:cNvPr>
          <p:cNvSpPr txBox="1"/>
          <p:nvPr/>
        </p:nvSpPr>
        <p:spPr>
          <a:xfrm>
            <a:off x="2777518" y="2736415"/>
            <a:ext cx="1423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1st PIMPLE outer loop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92AFBF-55F8-10FB-9BD5-0CA80F432E04}"/>
              </a:ext>
            </a:extLst>
          </p:cNvPr>
          <p:cNvSpPr txBox="1"/>
          <p:nvPr/>
        </p:nvSpPr>
        <p:spPr>
          <a:xfrm>
            <a:off x="2777518" y="3864832"/>
            <a:ext cx="1423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2nd PIMPLE outer loop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255AB09-2535-63F6-5B5F-D7B062115EC7}"/>
              </a:ext>
            </a:extLst>
          </p:cNvPr>
          <p:cNvCxnSpPr>
            <a:cxnSpLocks/>
          </p:cNvCxnSpPr>
          <p:nvPr/>
        </p:nvCxnSpPr>
        <p:spPr>
          <a:xfrm>
            <a:off x="4196891" y="5088285"/>
            <a:ext cx="325923" cy="0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4F51919-0972-4041-C594-458C69CFECA5}"/>
              </a:ext>
            </a:extLst>
          </p:cNvPr>
          <p:cNvSpPr txBox="1"/>
          <p:nvPr/>
        </p:nvSpPr>
        <p:spPr>
          <a:xfrm>
            <a:off x="3096501" y="491433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Run time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E30A5BD-E3ED-57DA-9CA6-DBC955E6DAE5}"/>
                  </a:ext>
                </a:extLst>
              </p:cNvPr>
              <p:cNvSpPr txBox="1"/>
              <p:nvPr/>
            </p:nvSpPr>
            <p:spPr>
              <a:xfrm>
                <a:off x="7710186" y="5006671"/>
                <a:ext cx="651717" cy="246221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≈17 </m:t>
                      </m:r>
                      <m:r>
                        <m:rPr>
                          <m:sty m:val="p"/>
                        </m:rPr>
                        <a:rPr lang="de-DE" sz="1600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h</m:t>
                      </m:r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E30A5BD-E3ED-57DA-9CA6-DBC955E6D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0186" y="5006671"/>
                <a:ext cx="651717" cy="246221"/>
              </a:xfrm>
              <a:prstGeom prst="rect">
                <a:avLst/>
              </a:prstGeom>
              <a:blipFill>
                <a:blip r:embed="rId3"/>
                <a:stretch>
                  <a:fillRect l="-2804" r="-5607" b="-73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822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7" grpId="0" animBg="1"/>
      <p:bldP spid="28" grpId="0" animBg="1"/>
      <p:bldP spid="30" grpId="0"/>
      <p:bldP spid="31" grpId="0"/>
      <p:bldP spid="33" grpId="0"/>
      <p:bldP spid="3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272191" y="2593803"/>
            <a:ext cx="302217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Log file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Residuals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Discharge coefficient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Flow field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Surface plots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Line plots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45CCCCF-5952-9CAC-54A6-EE8E09A18266}"/>
              </a:ext>
            </a:extLst>
          </p:cNvPr>
          <p:cNvGrpSpPr/>
          <p:nvPr/>
        </p:nvGrpSpPr>
        <p:grpSpPr>
          <a:xfrm>
            <a:off x="6846917" y="2134297"/>
            <a:ext cx="1247661" cy="1323228"/>
            <a:chOff x="1393031" y="1454067"/>
            <a:chExt cx="1247661" cy="132322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85321C-3311-C753-E6E2-63C54D63D95C}"/>
                </a:ext>
              </a:extLst>
            </p:cNvPr>
            <p:cNvSpPr txBox="1"/>
            <p:nvPr/>
          </p:nvSpPr>
          <p:spPr>
            <a:xfrm>
              <a:off x="2412744" y="14540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eft Brace 25">
              <a:extLst>
                <a:ext uri="{FF2B5EF4-FFF2-40B4-BE49-F238E27FC236}">
                  <a16:creationId xmlns:a16="http://schemas.microsoft.com/office/drawing/2014/main" id="{7EF841EC-9701-CAF9-94A5-E41206D31C45}"/>
                </a:ext>
              </a:extLst>
            </p:cNvPr>
            <p:cNvSpPr/>
            <p:nvPr/>
          </p:nvSpPr>
          <p:spPr>
            <a:xfrm>
              <a:off x="1829793" y="1500449"/>
              <a:ext cx="97674" cy="648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3A625FB-E830-0167-EBFB-BC9232D3FB5A}"/>
                </a:ext>
              </a:extLst>
            </p:cNvPr>
            <p:cNvCxnSpPr>
              <a:cxnSpLocks/>
              <a:endCxn id="26" idx="1"/>
            </p:cNvCxnSpPr>
            <p:nvPr/>
          </p:nvCxnSpPr>
          <p:spPr>
            <a:xfrm>
              <a:off x="1601888" y="1824449"/>
              <a:ext cx="2279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EF27FAA-10DB-7DED-4636-56B4BCCC56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415" y="1819695"/>
              <a:ext cx="0" cy="9576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6206859-0210-11EF-83C2-62DDD00D10BC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277052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2)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33C871-4AC5-BE3C-A3AA-FBB42EB0DCED}"/>
              </a:ext>
            </a:extLst>
          </p:cNvPr>
          <p:cNvGrpSpPr/>
          <p:nvPr/>
        </p:nvGrpSpPr>
        <p:grpSpPr>
          <a:xfrm>
            <a:off x="6846917" y="2949826"/>
            <a:ext cx="537071" cy="1440000"/>
            <a:chOff x="1393031" y="2477836"/>
            <a:chExt cx="537071" cy="1440000"/>
          </a:xfrm>
        </p:grpSpPr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64D88F66-8660-0537-20F5-918E037B56C9}"/>
                </a:ext>
              </a:extLst>
            </p:cNvPr>
            <p:cNvSpPr/>
            <p:nvPr/>
          </p:nvSpPr>
          <p:spPr>
            <a:xfrm>
              <a:off x="1832428" y="2477836"/>
              <a:ext cx="97674" cy="1440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2B9F441-F4BF-FDDC-D073-78244BD5B249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3197836"/>
              <a:ext cx="443906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Left Brace 16">
            <a:extLst>
              <a:ext uri="{FF2B5EF4-FFF2-40B4-BE49-F238E27FC236}">
                <a16:creationId xmlns:a16="http://schemas.microsoft.com/office/drawing/2014/main" id="{D27E0891-B808-38E5-0050-A622043141B0}"/>
              </a:ext>
            </a:extLst>
          </p:cNvPr>
          <p:cNvSpPr/>
          <p:nvPr/>
        </p:nvSpPr>
        <p:spPr>
          <a:xfrm>
            <a:off x="7286314" y="4534958"/>
            <a:ext cx="97674" cy="900000"/>
          </a:xfrm>
          <a:prstGeom prst="lef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5DA9AE-12E7-6F98-0F40-018B8B853A39}"/>
              </a:ext>
            </a:extLst>
          </p:cNvPr>
          <p:cNvCxnSpPr>
            <a:cxnSpLocks/>
          </p:cNvCxnSpPr>
          <p:nvPr/>
        </p:nvCxnSpPr>
        <p:spPr>
          <a:xfrm>
            <a:off x="7061726" y="4983551"/>
            <a:ext cx="226716" cy="2249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926451-914E-59B3-D2D8-891DC393075B}"/>
              </a:ext>
            </a:extLst>
          </p:cNvPr>
          <p:cNvCxnSpPr>
            <a:cxnSpLocks/>
          </p:cNvCxnSpPr>
          <p:nvPr/>
        </p:nvCxnSpPr>
        <p:spPr>
          <a:xfrm flipH="1" flipV="1">
            <a:off x="7061726" y="3879853"/>
            <a:ext cx="0" cy="1115351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75B421-9B84-6C9F-A70A-0C4A893E93FC}"/>
              </a:ext>
            </a:extLst>
          </p:cNvPr>
          <p:cNvCxnSpPr>
            <a:cxnSpLocks/>
          </p:cNvCxnSpPr>
          <p:nvPr/>
        </p:nvCxnSpPr>
        <p:spPr>
          <a:xfrm>
            <a:off x="6856442" y="388064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B140B74-623C-828B-1224-51C90BEC4312}"/>
              </a:ext>
            </a:extLst>
          </p:cNvPr>
          <p:cNvGrpSpPr/>
          <p:nvPr/>
        </p:nvGrpSpPr>
        <p:grpSpPr>
          <a:xfrm>
            <a:off x="7469559" y="2914544"/>
            <a:ext cx="1095375" cy="1500524"/>
            <a:chOff x="7754387" y="2782167"/>
            <a:chExt cx="1095375" cy="1500524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56EF8996-75AD-22CE-7249-3A11818D7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12254"/>
            <a:stretch/>
          </p:blipFill>
          <p:spPr>
            <a:xfrm>
              <a:off x="7754387" y="2799304"/>
              <a:ext cx="1095375" cy="20669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C3B711-43EF-12BB-CDF8-A2510F483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7376" y="3025391"/>
              <a:ext cx="752475" cy="12573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166963-DE6F-5268-8DA0-23890E025B38}"/>
                </a:ext>
              </a:extLst>
            </p:cNvPr>
            <p:cNvSpPr txBox="1"/>
            <p:nvPr/>
          </p:nvSpPr>
          <p:spPr>
            <a:xfrm>
              <a:off x="8148396" y="27821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405D41C-5632-4261-71D7-9BD1E53F161B}"/>
              </a:ext>
            </a:extLst>
          </p:cNvPr>
          <p:cNvSpPr txBox="1"/>
          <p:nvPr/>
        </p:nvSpPr>
        <p:spPr>
          <a:xfrm>
            <a:off x="9269461" y="2347582"/>
            <a:ext cx="12073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Mach number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42AED1-5EB4-9D15-1EB0-12E7D03D8ACA}"/>
              </a:ext>
            </a:extLst>
          </p:cNvPr>
          <p:cNvSpPr txBox="1"/>
          <p:nvPr/>
        </p:nvSpPr>
        <p:spPr>
          <a:xfrm>
            <a:off x="9279058" y="3142522"/>
            <a:ext cx="260840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internal energy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kinetic energy 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specific dissipation rate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radial velocity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axial velocity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750272-42C2-0102-5EA9-7E89F031B21C}"/>
              </a:ext>
            </a:extLst>
          </p:cNvPr>
          <p:cNvSpPr txBox="1"/>
          <p:nvPr/>
        </p:nvSpPr>
        <p:spPr>
          <a:xfrm>
            <a:off x="9269461" y="5197382"/>
            <a:ext cx="16145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inlet mass flow rate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A2633A1-0916-1955-B4D0-C7897994CD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46</a:t>
            </a:fld>
            <a:endParaRPr lang="de-DE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4C8034D-DA38-75F1-48DA-B86D4CD414DB}"/>
              </a:ext>
            </a:extLst>
          </p:cNvPr>
          <p:cNvGrpSpPr/>
          <p:nvPr/>
        </p:nvGrpSpPr>
        <p:grpSpPr>
          <a:xfrm>
            <a:off x="7439301" y="2161025"/>
            <a:ext cx="1095375" cy="657922"/>
            <a:chOff x="7237129" y="1791407"/>
            <a:chExt cx="1095375" cy="657922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A68DECF-8294-9FC0-6920-C14A797DE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7237129" y="1791407"/>
              <a:ext cx="1095375" cy="206692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6432961-4C98-8F5D-B8E5-D2BF4350AB29}"/>
                </a:ext>
              </a:extLst>
            </p:cNvPr>
            <p:cNvGrpSpPr/>
            <p:nvPr/>
          </p:nvGrpSpPr>
          <p:grpSpPr>
            <a:xfrm>
              <a:off x="7271545" y="2013093"/>
              <a:ext cx="778676" cy="436236"/>
              <a:chOff x="4359175" y="1370838"/>
              <a:chExt cx="778676" cy="436236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66F60854-01DD-5248-F2BD-68BEFACA03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82820"/>
              <a:stretch/>
            </p:blipFill>
            <p:spPr>
              <a:xfrm>
                <a:off x="4366326" y="1595981"/>
                <a:ext cx="771525" cy="211093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F0DB071-B321-CB42-F5AF-85A2B3B241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82820"/>
              <a:stretch/>
            </p:blipFill>
            <p:spPr>
              <a:xfrm>
                <a:off x="4359175" y="1370838"/>
                <a:ext cx="771525" cy="211093"/>
              </a:xfrm>
              <a:prstGeom prst="rect">
                <a:avLst/>
              </a:prstGeom>
            </p:spPr>
          </p:pic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1765403-37EA-7434-7F85-493D8BD91384}"/>
              </a:ext>
            </a:extLst>
          </p:cNvPr>
          <p:cNvGrpSpPr/>
          <p:nvPr/>
        </p:nvGrpSpPr>
        <p:grpSpPr>
          <a:xfrm>
            <a:off x="7492548" y="4517644"/>
            <a:ext cx="1611795" cy="954172"/>
            <a:chOff x="3551974" y="2894420"/>
            <a:chExt cx="1611795" cy="954172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037F4D4-CF7B-E4AC-EBD5-D6DCCF9A5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51974" y="2894420"/>
              <a:ext cx="1095375" cy="23812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3C23529-F2FE-C05A-116A-269DD923F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4210" y="3114805"/>
              <a:ext cx="990600" cy="25717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30B5D718-60CB-2832-D10C-8C446984F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01694" y="3572367"/>
              <a:ext cx="1362075" cy="27622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D3E1D010-055B-967F-B94B-BB6951675A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94552"/>
            <a:stretch/>
          </p:blipFill>
          <p:spPr>
            <a:xfrm>
              <a:off x="3798518" y="3360327"/>
              <a:ext cx="723900" cy="23040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5EE6696-2BFE-16EC-2866-C4E8D1824415}"/>
                </a:ext>
              </a:extLst>
            </p:cNvPr>
            <p:cNvSpPr txBox="1"/>
            <p:nvPr/>
          </p:nvSpPr>
          <p:spPr>
            <a:xfrm>
              <a:off x="4495275" y="289879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AC3330E-9EF6-7517-6BEE-42C8F6F99FA4}"/>
                </a:ext>
              </a:extLst>
            </p:cNvPr>
            <p:cNvSpPr txBox="1"/>
            <p:nvPr/>
          </p:nvSpPr>
          <p:spPr>
            <a:xfrm>
              <a:off x="4574812" y="3110451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878989F-615E-95C5-0F67-98A4A10E7421}"/>
                </a:ext>
              </a:extLst>
            </p:cNvPr>
            <p:cNvSpPr txBox="1"/>
            <p:nvPr/>
          </p:nvSpPr>
          <p:spPr>
            <a:xfrm>
              <a:off x="4062170" y="333702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8AC9CF9-EAA2-2E01-7680-BB73207EEADE}"/>
              </a:ext>
            </a:extLst>
          </p:cNvPr>
          <p:cNvGrpSpPr/>
          <p:nvPr/>
        </p:nvGrpSpPr>
        <p:grpSpPr>
          <a:xfrm>
            <a:off x="5694897" y="3342215"/>
            <a:ext cx="1095375" cy="850302"/>
            <a:chOff x="5508819" y="3409465"/>
            <a:chExt cx="1095375" cy="85030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6E0C825-FF81-AF4D-F771-63D5F0782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8229"/>
            <a:stretch/>
          </p:blipFill>
          <p:spPr>
            <a:xfrm>
              <a:off x="5508819" y="3622359"/>
              <a:ext cx="1095375" cy="4191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F4154DA-0D79-A732-483E-80756FF65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5508819" y="3409465"/>
              <a:ext cx="1095375" cy="206692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517A54F-FBD5-FE60-5782-5B3A3AA74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28142" y="4031167"/>
              <a:ext cx="781050" cy="228600"/>
            </a:xfrm>
            <a:prstGeom prst="rect">
              <a:avLst/>
            </a:prstGeom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5511AA1D-1A30-951D-85E7-92AF52C07956}"/>
              </a:ext>
            </a:extLst>
          </p:cNvPr>
          <p:cNvSpPr txBox="1"/>
          <p:nvPr/>
        </p:nvSpPr>
        <p:spPr>
          <a:xfrm>
            <a:off x="1676950" y="1865921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Post-</a:t>
            </a: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834F560-9414-E6EE-4AD1-1965DE365D69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B408C0-1A8D-B67A-4FAC-B03DBDF0CF24}"/>
              </a:ext>
            </a:extLst>
          </p:cNvPr>
          <p:cNvSpPr/>
          <p:nvPr/>
        </p:nvSpPr>
        <p:spPr>
          <a:xfrm>
            <a:off x="5764892" y="3970249"/>
            <a:ext cx="971169" cy="2304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977285-5D06-A06A-BBDD-BB3BB0381818}"/>
              </a:ext>
            </a:extLst>
          </p:cNvPr>
          <p:cNvSpPr/>
          <p:nvPr/>
        </p:nvSpPr>
        <p:spPr>
          <a:xfrm>
            <a:off x="1272191" y="2618711"/>
            <a:ext cx="3022174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D3ED28-1C1E-1525-6985-D2B6748B27AD}"/>
              </a:ext>
            </a:extLst>
          </p:cNvPr>
          <p:cNvSpPr/>
          <p:nvPr/>
        </p:nvSpPr>
        <p:spPr>
          <a:xfrm>
            <a:off x="7480868" y="3177902"/>
            <a:ext cx="4300466" cy="1237166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B84F0-9E7E-87F6-03B9-930936C775DA}"/>
              </a:ext>
            </a:extLst>
          </p:cNvPr>
          <p:cNvSpPr/>
          <p:nvPr/>
        </p:nvSpPr>
        <p:spPr>
          <a:xfrm>
            <a:off x="1270365" y="2940301"/>
            <a:ext cx="3024000" cy="31418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B1C3AF-6E6A-C739-81C3-A5F52C745567}"/>
              </a:ext>
            </a:extLst>
          </p:cNvPr>
          <p:cNvSpPr/>
          <p:nvPr/>
        </p:nvSpPr>
        <p:spPr>
          <a:xfrm>
            <a:off x="1267576" y="3255541"/>
            <a:ext cx="3024000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90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5.a) </a:t>
            </a:r>
            <a:r>
              <a:rPr lang="de-DE" dirty="0"/>
              <a:t>Residuals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F8BAFF-C240-82F8-C23D-2E1FFFE1272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47</a:t>
            </a:fld>
            <a:endParaRPr lang="de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CABAF7-0B39-5041-2915-CD856B341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889" y="1234435"/>
            <a:ext cx="5852172" cy="43891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7E8CC0-EC09-25D5-A566-ABA1A6220E8D}"/>
              </a:ext>
            </a:extLst>
          </p:cNvPr>
          <p:cNvSpPr txBox="1"/>
          <p:nvPr/>
        </p:nvSpPr>
        <p:spPr>
          <a:xfrm>
            <a:off x="456564" y="1795304"/>
            <a:ext cx="55771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Let‘s check the convergence of the simulation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First, we extract the residual data from the log file: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Command: 	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foamLog log &amp;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B09405-727C-DAFB-C1E1-EAEBE2D008B8}"/>
              </a:ext>
            </a:extLst>
          </p:cNvPr>
          <p:cNvSpPr txBox="1"/>
          <p:nvPr/>
        </p:nvSpPr>
        <p:spPr>
          <a:xfrm>
            <a:off x="456564" y="2998116"/>
            <a:ext cx="48933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generates a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/logs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folder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5B93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plot the residuals from the output data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6D8BDD-439D-1778-496B-7F23C42AE527}"/>
              </a:ext>
            </a:extLst>
          </p:cNvPr>
          <p:cNvSpPr txBox="1"/>
          <p:nvPr/>
        </p:nvSpPr>
        <p:spPr>
          <a:xfrm>
            <a:off x="459374" y="4139367"/>
            <a:ext cx="557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Residuals quicky drop and slightly oscillate around a constant value</a:t>
            </a:r>
          </a:p>
        </p:txBody>
      </p:sp>
    </p:spTree>
    <p:extLst>
      <p:ext uri="{BB962C8B-B14F-4D97-AF65-F5344CB8AC3E}">
        <p14:creationId xmlns:p14="http://schemas.microsoft.com/office/powerpoint/2010/main" val="326500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272191" y="2593803"/>
            <a:ext cx="302217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Log file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Residuals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Discharge coefficient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Flow field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Surface plots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Line plots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45CCCCF-5952-9CAC-54A6-EE8E09A18266}"/>
              </a:ext>
            </a:extLst>
          </p:cNvPr>
          <p:cNvGrpSpPr/>
          <p:nvPr/>
        </p:nvGrpSpPr>
        <p:grpSpPr>
          <a:xfrm>
            <a:off x="6846917" y="2134297"/>
            <a:ext cx="1247661" cy="1323228"/>
            <a:chOff x="1393031" y="1454067"/>
            <a:chExt cx="1247661" cy="132322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85321C-3311-C753-E6E2-63C54D63D95C}"/>
                </a:ext>
              </a:extLst>
            </p:cNvPr>
            <p:cNvSpPr txBox="1"/>
            <p:nvPr/>
          </p:nvSpPr>
          <p:spPr>
            <a:xfrm>
              <a:off x="2412744" y="14540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eft Brace 25">
              <a:extLst>
                <a:ext uri="{FF2B5EF4-FFF2-40B4-BE49-F238E27FC236}">
                  <a16:creationId xmlns:a16="http://schemas.microsoft.com/office/drawing/2014/main" id="{7EF841EC-9701-CAF9-94A5-E41206D31C45}"/>
                </a:ext>
              </a:extLst>
            </p:cNvPr>
            <p:cNvSpPr/>
            <p:nvPr/>
          </p:nvSpPr>
          <p:spPr>
            <a:xfrm>
              <a:off x="1829793" y="1500449"/>
              <a:ext cx="97674" cy="648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3A625FB-E830-0167-EBFB-BC9232D3FB5A}"/>
                </a:ext>
              </a:extLst>
            </p:cNvPr>
            <p:cNvCxnSpPr>
              <a:cxnSpLocks/>
              <a:endCxn id="26" idx="1"/>
            </p:cNvCxnSpPr>
            <p:nvPr/>
          </p:nvCxnSpPr>
          <p:spPr>
            <a:xfrm>
              <a:off x="1601888" y="1824449"/>
              <a:ext cx="2279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EF27FAA-10DB-7DED-4636-56B4BCCC56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415" y="1819695"/>
              <a:ext cx="0" cy="9576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6206859-0210-11EF-83C2-62DDD00D10BC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277052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2)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33C871-4AC5-BE3C-A3AA-FBB42EB0DCED}"/>
              </a:ext>
            </a:extLst>
          </p:cNvPr>
          <p:cNvGrpSpPr/>
          <p:nvPr/>
        </p:nvGrpSpPr>
        <p:grpSpPr>
          <a:xfrm>
            <a:off x="6846917" y="2949826"/>
            <a:ext cx="537071" cy="1440000"/>
            <a:chOff x="1393031" y="2477836"/>
            <a:chExt cx="537071" cy="1440000"/>
          </a:xfrm>
        </p:grpSpPr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64D88F66-8660-0537-20F5-918E037B56C9}"/>
                </a:ext>
              </a:extLst>
            </p:cNvPr>
            <p:cNvSpPr/>
            <p:nvPr/>
          </p:nvSpPr>
          <p:spPr>
            <a:xfrm>
              <a:off x="1832428" y="2477836"/>
              <a:ext cx="97674" cy="1440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2B9F441-F4BF-FDDC-D073-78244BD5B249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3197836"/>
              <a:ext cx="443906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Left Brace 16">
            <a:extLst>
              <a:ext uri="{FF2B5EF4-FFF2-40B4-BE49-F238E27FC236}">
                <a16:creationId xmlns:a16="http://schemas.microsoft.com/office/drawing/2014/main" id="{D27E0891-B808-38E5-0050-A622043141B0}"/>
              </a:ext>
            </a:extLst>
          </p:cNvPr>
          <p:cNvSpPr/>
          <p:nvPr/>
        </p:nvSpPr>
        <p:spPr>
          <a:xfrm>
            <a:off x="7286314" y="4534958"/>
            <a:ext cx="97674" cy="900000"/>
          </a:xfrm>
          <a:prstGeom prst="lef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5DA9AE-12E7-6F98-0F40-018B8B853A39}"/>
              </a:ext>
            </a:extLst>
          </p:cNvPr>
          <p:cNvCxnSpPr>
            <a:cxnSpLocks/>
          </p:cNvCxnSpPr>
          <p:nvPr/>
        </p:nvCxnSpPr>
        <p:spPr>
          <a:xfrm>
            <a:off x="7061726" y="4983551"/>
            <a:ext cx="226716" cy="2249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926451-914E-59B3-D2D8-891DC393075B}"/>
              </a:ext>
            </a:extLst>
          </p:cNvPr>
          <p:cNvCxnSpPr>
            <a:cxnSpLocks/>
          </p:cNvCxnSpPr>
          <p:nvPr/>
        </p:nvCxnSpPr>
        <p:spPr>
          <a:xfrm flipH="1" flipV="1">
            <a:off x="7061726" y="3879853"/>
            <a:ext cx="0" cy="1115351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75B421-9B84-6C9F-A70A-0C4A893E93FC}"/>
              </a:ext>
            </a:extLst>
          </p:cNvPr>
          <p:cNvCxnSpPr>
            <a:cxnSpLocks/>
          </p:cNvCxnSpPr>
          <p:nvPr/>
        </p:nvCxnSpPr>
        <p:spPr>
          <a:xfrm>
            <a:off x="6856442" y="388064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B140B74-623C-828B-1224-51C90BEC4312}"/>
              </a:ext>
            </a:extLst>
          </p:cNvPr>
          <p:cNvGrpSpPr/>
          <p:nvPr/>
        </p:nvGrpSpPr>
        <p:grpSpPr>
          <a:xfrm>
            <a:off x="7469559" y="2914544"/>
            <a:ext cx="1095375" cy="1500524"/>
            <a:chOff x="7754387" y="2782167"/>
            <a:chExt cx="1095375" cy="1500524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56EF8996-75AD-22CE-7249-3A11818D7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12254"/>
            <a:stretch/>
          </p:blipFill>
          <p:spPr>
            <a:xfrm>
              <a:off x="7754387" y="2799304"/>
              <a:ext cx="1095375" cy="20669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C3B711-43EF-12BB-CDF8-A2510F483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7376" y="3025391"/>
              <a:ext cx="752475" cy="12573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166963-DE6F-5268-8DA0-23890E025B38}"/>
                </a:ext>
              </a:extLst>
            </p:cNvPr>
            <p:cNvSpPr txBox="1"/>
            <p:nvPr/>
          </p:nvSpPr>
          <p:spPr>
            <a:xfrm>
              <a:off x="8148396" y="27821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405D41C-5632-4261-71D7-9BD1E53F161B}"/>
              </a:ext>
            </a:extLst>
          </p:cNvPr>
          <p:cNvSpPr txBox="1"/>
          <p:nvPr/>
        </p:nvSpPr>
        <p:spPr>
          <a:xfrm>
            <a:off x="9269461" y="2347582"/>
            <a:ext cx="12073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Mach number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42AED1-5EB4-9D15-1EB0-12E7D03D8ACA}"/>
              </a:ext>
            </a:extLst>
          </p:cNvPr>
          <p:cNvSpPr txBox="1"/>
          <p:nvPr/>
        </p:nvSpPr>
        <p:spPr>
          <a:xfrm>
            <a:off x="9279058" y="3142522"/>
            <a:ext cx="260840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internal energy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kinetic energy 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specific dissipation rate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radial velocity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axial velocity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750272-42C2-0102-5EA9-7E89F031B21C}"/>
              </a:ext>
            </a:extLst>
          </p:cNvPr>
          <p:cNvSpPr txBox="1"/>
          <p:nvPr/>
        </p:nvSpPr>
        <p:spPr>
          <a:xfrm>
            <a:off x="9269461" y="5197382"/>
            <a:ext cx="16145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inlet mass flow rate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A2633A1-0916-1955-B4D0-C7897994CD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48</a:t>
            </a:fld>
            <a:endParaRPr lang="de-DE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4C8034D-DA38-75F1-48DA-B86D4CD414DB}"/>
              </a:ext>
            </a:extLst>
          </p:cNvPr>
          <p:cNvGrpSpPr/>
          <p:nvPr/>
        </p:nvGrpSpPr>
        <p:grpSpPr>
          <a:xfrm>
            <a:off x="7439301" y="2161025"/>
            <a:ext cx="1095375" cy="657922"/>
            <a:chOff x="7237129" y="1791407"/>
            <a:chExt cx="1095375" cy="657922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A68DECF-8294-9FC0-6920-C14A797DE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7237129" y="1791407"/>
              <a:ext cx="1095375" cy="206692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6432961-4C98-8F5D-B8E5-D2BF4350AB29}"/>
                </a:ext>
              </a:extLst>
            </p:cNvPr>
            <p:cNvGrpSpPr/>
            <p:nvPr/>
          </p:nvGrpSpPr>
          <p:grpSpPr>
            <a:xfrm>
              <a:off x="7271545" y="2013093"/>
              <a:ext cx="778676" cy="436236"/>
              <a:chOff x="4359175" y="1370838"/>
              <a:chExt cx="778676" cy="436236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66F60854-01DD-5248-F2BD-68BEFACA03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82820"/>
              <a:stretch/>
            </p:blipFill>
            <p:spPr>
              <a:xfrm>
                <a:off x="4366326" y="1595981"/>
                <a:ext cx="771525" cy="211093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F0DB071-B321-CB42-F5AF-85A2B3B241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82820"/>
              <a:stretch/>
            </p:blipFill>
            <p:spPr>
              <a:xfrm>
                <a:off x="4359175" y="1370838"/>
                <a:ext cx="771525" cy="211093"/>
              </a:xfrm>
              <a:prstGeom prst="rect">
                <a:avLst/>
              </a:prstGeom>
            </p:spPr>
          </p:pic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1765403-37EA-7434-7F85-493D8BD91384}"/>
              </a:ext>
            </a:extLst>
          </p:cNvPr>
          <p:cNvGrpSpPr/>
          <p:nvPr/>
        </p:nvGrpSpPr>
        <p:grpSpPr>
          <a:xfrm>
            <a:off x="7492548" y="4517644"/>
            <a:ext cx="1611795" cy="954172"/>
            <a:chOff x="3551974" y="2894420"/>
            <a:chExt cx="1611795" cy="954172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037F4D4-CF7B-E4AC-EBD5-D6DCCF9A5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51974" y="2894420"/>
              <a:ext cx="1095375" cy="23812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3C23529-F2FE-C05A-116A-269DD923F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4210" y="3114805"/>
              <a:ext cx="990600" cy="25717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30B5D718-60CB-2832-D10C-8C446984F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01694" y="3572367"/>
              <a:ext cx="1362075" cy="27622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D3E1D010-055B-967F-B94B-BB6951675A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94552"/>
            <a:stretch/>
          </p:blipFill>
          <p:spPr>
            <a:xfrm>
              <a:off x="3798518" y="3360327"/>
              <a:ext cx="723900" cy="23040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5EE6696-2BFE-16EC-2866-C4E8D1824415}"/>
                </a:ext>
              </a:extLst>
            </p:cNvPr>
            <p:cNvSpPr txBox="1"/>
            <p:nvPr/>
          </p:nvSpPr>
          <p:spPr>
            <a:xfrm>
              <a:off x="4495275" y="289879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AC3330E-9EF6-7517-6BEE-42C8F6F99FA4}"/>
                </a:ext>
              </a:extLst>
            </p:cNvPr>
            <p:cNvSpPr txBox="1"/>
            <p:nvPr/>
          </p:nvSpPr>
          <p:spPr>
            <a:xfrm>
              <a:off x="4574812" y="3110451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878989F-615E-95C5-0F67-98A4A10E7421}"/>
                </a:ext>
              </a:extLst>
            </p:cNvPr>
            <p:cNvSpPr txBox="1"/>
            <p:nvPr/>
          </p:nvSpPr>
          <p:spPr>
            <a:xfrm>
              <a:off x="4062170" y="333702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8AC9CF9-EAA2-2E01-7680-BB73207EEADE}"/>
              </a:ext>
            </a:extLst>
          </p:cNvPr>
          <p:cNvGrpSpPr/>
          <p:nvPr/>
        </p:nvGrpSpPr>
        <p:grpSpPr>
          <a:xfrm>
            <a:off x="5694897" y="3342215"/>
            <a:ext cx="1095375" cy="850302"/>
            <a:chOff x="5508819" y="3409465"/>
            <a:chExt cx="1095375" cy="85030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6E0C825-FF81-AF4D-F771-63D5F0782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8229"/>
            <a:stretch/>
          </p:blipFill>
          <p:spPr>
            <a:xfrm>
              <a:off x="5508819" y="3622359"/>
              <a:ext cx="1095375" cy="4191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F4154DA-0D79-A732-483E-80756FF65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5508819" y="3409465"/>
              <a:ext cx="1095375" cy="206692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517A54F-FBD5-FE60-5782-5B3A3AA74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28142" y="4031167"/>
              <a:ext cx="781050" cy="228600"/>
            </a:xfrm>
            <a:prstGeom prst="rect">
              <a:avLst/>
            </a:prstGeom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5511AA1D-1A30-951D-85E7-92AF52C07956}"/>
              </a:ext>
            </a:extLst>
          </p:cNvPr>
          <p:cNvSpPr txBox="1"/>
          <p:nvPr/>
        </p:nvSpPr>
        <p:spPr>
          <a:xfrm>
            <a:off x="1676950" y="1865921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Post-</a:t>
            </a: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834F560-9414-E6EE-4AD1-1965DE365D69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B408C0-1A8D-B67A-4FAC-B03DBDF0CF24}"/>
              </a:ext>
            </a:extLst>
          </p:cNvPr>
          <p:cNvSpPr/>
          <p:nvPr/>
        </p:nvSpPr>
        <p:spPr>
          <a:xfrm>
            <a:off x="5764892" y="3970249"/>
            <a:ext cx="971169" cy="2304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977285-5D06-A06A-BBDD-BB3BB0381818}"/>
              </a:ext>
            </a:extLst>
          </p:cNvPr>
          <p:cNvSpPr/>
          <p:nvPr/>
        </p:nvSpPr>
        <p:spPr>
          <a:xfrm>
            <a:off x="1272191" y="2618711"/>
            <a:ext cx="3022174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D3ED28-1C1E-1525-6985-D2B6748B27AD}"/>
              </a:ext>
            </a:extLst>
          </p:cNvPr>
          <p:cNvSpPr/>
          <p:nvPr/>
        </p:nvSpPr>
        <p:spPr>
          <a:xfrm>
            <a:off x="7480868" y="3177902"/>
            <a:ext cx="4300466" cy="1237166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B84F0-9E7E-87F6-03B9-930936C775DA}"/>
              </a:ext>
            </a:extLst>
          </p:cNvPr>
          <p:cNvSpPr/>
          <p:nvPr/>
        </p:nvSpPr>
        <p:spPr>
          <a:xfrm>
            <a:off x="1270365" y="2940301"/>
            <a:ext cx="3024000" cy="31418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B1C3AF-6E6A-C739-81C3-A5F52C745567}"/>
              </a:ext>
            </a:extLst>
          </p:cNvPr>
          <p:cNvSpPr/>
          <p:nvPr/>
        </p:nvSpPr>
        <p:spPr>
          <a:xfrm>
            <a:off x="1267576" y="3255541"/>
            <a:ext cx="3024000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648BCD-C8BF-A6AA-0919-0B95C7E7DD92}"/>
              </a:ext>
            </a:extLst>
          </p:cNvPr>
          <p:cNvSpPr/>
          <p:nvPr/>
        </p:nvSpPr>
        <p:spPr>
          <a:xfrm>
            <a:off x="7739092" y="5207355"/>
            <a:ext cx="4042242" cy="257678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031B38-996C-2C6C-D99E-B38906734472}"/>
              </a:ext>
            </a:extLst>
          </p:cNvPr>
          <p:cNvSpPr/>
          <p:nvPr/>
        </p:nvSpPr>
        <p:spPr>
          <a:xfrm>
            <a:off x="1267576" y="3563135"/>
            <a:ext cx="3022173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69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5.b) Mass flow rate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1D97BE-13AE-AF65-F02F-8B103847DDD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49</a:t>
            </a:fld>
            <a:endParaRPr lang="de-D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CA0DAC-28B9-5DC6-BF32-C4BB2E26D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891" y="1935000"/>
            <a:ext cx="3984000" cy="298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E8625B6-2FE1-DBA6-C60C-1FA029A1F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061" y="1935000"/>
            <a:ext cx="6225000" cy="298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CFC51CF-2561-ECB0-3E70-4EE9772501A5}"/>
              </a:ext>
            </a:extLst>
          </p:cNvPr>
          <p:cNvSpPr txBox="1"/>
          <p:nvPr/>
        </p:nvSpPr>
        <p:spPr>
          <a:xfrm>
            <a:off x="384136" y="1134401"/>
            <a:ext cx="5333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Let‘s see how the mass flow rate is establishing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>
                <a:solidFill>
                  <a:srgbClr val="5B93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monitored the mass flow rate at the inlet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1CD63A7-234F-E185-6767-9B292B6DD78F}"/>
              </a:ext>
            </a:extLst>
          </p:cNvPr>
          <p:cNvSpPr/>
          <p:nvPr/>
        </p:nvSpPr>
        <p:spPr>
          <a:xfrm>
            <a:off x="3648547" y="2425700"/>
            <a:ext cx="869132" cy="13017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7B3D170-2CDE-D8D9-8223-36CC25CC1F5F}"/>
              </a:ext>
            </a:extLst>
          </p:cNvPr>
          <p:cNvSpPr/>
          <p:nvPr/>
        </p:nvSpPr>
        <p:spPr>
          <a:xfrm>
            <a:off x="5791061" y="2154725"/>
            <a:ext cx="6096403" cy="276827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90095D4-8C5B-597A-8E63-980D7000AC78}"/>
              </a:ext>
            </a:extLst>
          </p:cNvPr>
          <p:cNvCxnSpPr>
            <a:cxnSpLocks/>
          </p:cNvCxnSpPr>
          <p:nvPr/>
        </p:nvCxnSpPr>
        <p:spPr>
          <a:xfrm flipV="1">
            <a:off x="4517679" y="2154725"/>
            <a:ext cx="1273382" cy="270975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5A3F7A-055B-B679-09F4-8300472CB3D7}"/>
              </a:ext>
            </a:extLst>
          </p:cNvPr>
          <p:cNvCxnSpPr>
            <a:cxnSpLocks/>
          </p:cNvCxnSpPr>
          <p:nvPr/>
        </p:nvCxnSpPr>
        <p:spPr>
          <a:xfrm>
            <a:off x="6575975" y="2294975"/>
            <a:ext cx="0" cy="2291313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703249F-4B4E-DC75-191F-263A712ECBF8}"/>
              </a:ext>
            </a:extLst>
          </p:cNvPr>
          <p:cNvCxnSpPr>
            <a:cxnSpLocks/>
          </p:cNvCxnSpPr>
          <p:nvPr/>
        </p:nvCxnSpPr>
        <p:spPr>
          <a:xfrm>
            <a:off x="4517679" y="2572623"/>
            <a:ext cx="1273382" cy="2367124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CABAF0A-EC2A-08E5-E998-B6FB1FF6CF28}"/>
              </a:ext>
            </a:extLst>
          </p:cNvPr>
          <p:cNvSpPr txBox="1"/>
          <p:nvPr/>
        </p:nvSpPr>
        <p:spPr>
          <a:xfrm>
            <a:off x="6709234" y="4126422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 0.015 %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7D501F5-770F-A27C-4AA1-E4156B153575}"/>
              </a:ext>
            </a:extLst>
          </p:cNvPr>
          <p:cNvSpPr txBox="1"/>
          <p:nvPr/>
        </p:nvSpPr>
        <p:spPr>
          <a:xfrm>
            <a:off x="384136" y="5635988"/>
            <a:ext cx="546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Mass flow rate only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varies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within 0.015 % margin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67D5929-6482-DFC3-31F0-5F975097D673}"/>
                  </a:ext>
                </a:extLst>
              </p:cNvPr>
              <p:cNvSpPr txBox="1"/>
              <p:nvPr/>
            </p:nvSpPr>
            <p:spPr>
              <a:xfrm>
                <a:off x="7761477" y="5400433"/>
                <a:ext cx="2410916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𝐶𝐹𝐷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≈0.00938793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kg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67D5929-6482-DFC3-31F0-5F975097D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1477" y="5400433"/>
                <a:ext cx="2410916" cy="5259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10FC4306-91D4-BDA2-B9E8-4DDF2951DC49}"/>
              </a:ext>
            </a:extLst>
          </p:cNvPr>
          <p:cNvSpPr txBox="1"/>
          <p:nvPr/>
        </p:nvSpPr>
        <p:spPr>
          <a:xfrm>
            <a:off x="8278285" y="5032988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Mean value</a:t>
            </a:r>
          </a:p>
        </p:txBody>
      </p:sp>
    </p:spTree>
    <p:extLst>
      <p:ext uri="{BB962C8B-B14F-4D97-AF65-F5344CB8AC3E}">
        <p14:creationId xmlns:p14="http://schemas.microsoft.com/office/powerpoint/2010/main" val="158991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38" grpId="0"/>
      <p:bldP spid="40" grpId="0"/>
      <p:bldP spid="41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1. </a:t>
            </a:r>
            <a:r>
              <a:rPr lang="de-DE" dirty="0"/>
              <a:t>Geometry creation</a:t>
            </a:r>
            <a:endParaRPr lang="en-GB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40BAADE-9B2F-63B6-5570-FDB3C4DD04D1}"/>
              </a:ext>
            </a:extLst>
          </p:cNvPr>
          <p:cNvSpPr txBox="1"/>
          <p:nvPr/>
        </p:nvSpPr>
        <p:spPr>
          <a:xfrm>
            <a:off x="817199" y="2866095"/>
            <a:ext cx="994737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Nozzle contour file is created using Python script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Specific file format required for later use in meshing tool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BSz:	vector of axial nozzle coordinates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BSy:	vector of radial nozzle coordinates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BSd: 	index of throat diameter position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Note: throat diameter is always normalized to 1 in this file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Functions are available for: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Toroidal nozzles (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Tor_ideal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Cylindrical nozzles (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Cyl_ideal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Measured nozzles (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Meas_CFVN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Creation of geometry file (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create_geometry_file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5B93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have a look at how to create the geometry file </a:t>
            </a:r>
            <a:r>
              <a:rPr lang="en-US" sz="1800" b="1" i="1" dirty="0">
                <a:solidFill>
                  <a:srgbClr val="5B93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Meas_Cyl.out </a:t>
            </a:r>
            <a:r>
              <a:rPr lang="en-US" sz="1800" b="1" dirty="0">
                <a:solidFill>
                  <a:srgbClr val="5B93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our tutorial case</a:t>
            </a:r>
            <a:endParaRPr lang="en-US" sz="1800" b="1" i="1" dirty="0">
              <a:solidFill>
                <a:srgbClr val="5B93A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12228CB-3518-E130-5219-E1A510F59ED5}"/>
              </a:ext>
            </a:extLst>
          </p:cNvPr>
          <p:cNvGrpSpPr/>
          <p:nvPr/>
        </p:nvGrpSpPr>
        <p:grpSpPr>
          <a:xfrm>
            <a:off x="1704013" y="1133185"/>
            <a:ext cx="8783974" cy="2953004"/>
            <a:chOff x="1734320" y="4022109"/>
            <a:chExt cx="9720000" cy="3267692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F109671-8B1C-C147-9ECE-8816FFB835DA}"/>
                </a:ext>
              </a:extLst>
            </p:cNvPr>
            <p:cNvGrpSpPr/>
            <p:nvPr/>
          </p:nvGrpSpPr>
          <p:grpSpPr>
            <a:xfrm>
              <a:off x="1734320" y="4022109"/>
              <a:ext cx="9720000" cy="1781935"/>
              <a:chOff x="1734320" y="4022109"/>
              <a:chExt cx="9720000" cy="1781935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C4BD1678-522D-692F-C815-27C0F2B893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87" t="31781" r="3974" b="35200"/>
              <a:stretch/>
            </p:blipFill>
            <p:spPr>
              <a:xfrm>
                <a:off x="1734320" y="4022109"/>
                <a:ext cx="9720000" cy="1781935"/>
              </a:xfrm>
              <a:prstGeom prst="rect">
                <a:avLst/>
              </a:prstGeom>
            </p:spPr>
          </p:pic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CCCF5479-49DD-AE10-6BA6-90885B55E7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31417" y="4787266"/>
                <a:ext cx="0" cy="9108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A2B30AE7-8E73-8CA0-ECD4-D780286C7C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0436" y="4098131"/>
                <a:ext cx="0" cy="4428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2BE6AE6C-CE16-88D1-BC2A-A8268390EE15}"/>
                  </a:ext>
                </a:extLst>
              </p:cNvPr>
              <p:cNvCxnSpPr/>
              <p:nvPr/>
            </p:nvCxnSpPr>
            <p:spPr>
              <a:xfrm>
                <a:off x="1897857" y="5689776"/>
                <a:ext cx="943356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C1982EAE-F488-8FF3-D02B-A5B2018FB542}"/>
                </a:ext>
              </a:extLst>
            </p:cNvPr>
            <p:cNvSpPr/>
            <p:nvPr/>
          </p:nvSpPr>
          <p:spPr>
            <a:xfrm rot="16200000">
              <a:off x="1886347" y="4138216"/>
              <a:ext cx="3174206" cy="3128963"/>
            </a:xfrm>
            <a:prstGeom prst="arc">
              <a:avLst>
                <a:gd name="adj1" fmla="val 16215757"/>
                <a:gd name="adj2" fmla="val 0"/>
              </a:avLst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C9C9D8E-27E8-3666-A3C6-AA9D9477AC18}"/>
              </a:ext>
            </a:extLst>
          </p:cNvPr>
          <p:cNvCxnSpPr/>
          <p:nvPr/>
        </p:nvCxnSpPr>
        <p:spPr>
          <a:xfrm>
            <a:off x="5895308" y="1746161"/>
            <a:ext cx="0" cy="384376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39EB65A-58AD-5C35-B215-0BF8679E603E}"/>
              </a:ext>
            </a:extLst>
          </p:cNvPr>
          <p:cNvSpPr txBox="1"/>
          <p:nvPr/>
        </p:nvSpPr>
        <p:spPr>
          <a:xfrm>
            <a:off x="4959796" y="1117716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Nozzle contour file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Meas_Cyl.out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409B424-C795-566A-7651-7237AC882AFE}"/>
              </a:ext>
            </a:extLst>
          </p:cNvPr>
          <p:cNvCxnSpPr>
            <a:cxnSpLocks/>
          </p:cNvCxnSpPr>
          <p:nvPr/>
        </p:nvCxnSpPr>
        <p:spPr>
          <a:xfrm flipV="1">
            <a:off x="3281979" y="2206546"/>
            <a:ext cx="0" cy="42293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6442C6AE-20EF-7D3B-DAAD-46AFF8147902}"/>
              </a:ext>
            </a:extLst>
          </p:cNvPr>
          <p:cNvCxnSpPr>
            <a:cxnSpLocks/>
          </p:cNvCxnSpPr>
          <p:nvPr/>
        </p:nvCxnSpPr>
        <p:spPr>
          <a:xfrm>
            <a:off x="3272797" y="2629476"/>
            <a:ext cx="422932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668B761-2597-26DB-1E26-DD13CB7CF3B9}"/>
              </a:ext>
            </a:extLst>
          </p:cNvPr>
          <p:cNvGrpSpPr/>
          <p:nvPr/>
        </p:nvGrpSpPr>
        <p:grpSpPr>
          <a:xfrm>
            <a:off x="8463609" y="3163227"/>
            <a:ext cx="2800767" cy="2238514"/>
            <a:chOff x="8377641" y="3411765"/>
            <a:chExt cx="2800767" cy="223851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CD78B46-051B-6A4B-64D1-D2669789B2FE}"/>
                </a:ext>
              </a:extLst>
            </p:cNvPr>
            <p:cNvSpPr txBox="1"/>
            <p:nvPr/>
          </p:nvSpPr>
          <p:spPr>
            <a:xfrm>
              <a:off x="8377641" y="3411765"/>
              <a:ext cx="28007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Nozzle contour file format</a:t>
              </a:r>
            </a:p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(for use in blockMesh)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BC344F5A-C1BB-25A4-EB38-8FDFDEB75CF6}"/>
                </a:ext>
              </a:extLst>
            </p:cNvPr>
            <p:cNvGrpSpPr/>
            <p:nvPr/>
          </p:nvGrpSpPr>
          <p:grpSpPr>
            <a:xfrm>
              <a:off x="8660818" y="4119481"/>
              <a:ext cx="2234415" cy="1530798"/>
              <a:chOff x="8528364" y="4326794"/>
              <a:chExt cx="2234415" cy="153079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C1508CBB-3F57-BDA3-18AE-5292FFBB1C47}"/>
                      </a:ext>
                    </a:extLst>
                  </p:cNvPr>
                  <p:cNvSpPr txBox="1"/>
                  <p:nvPr/>
                </p:nvSpPr>
                <p:spPr>
                  <a:xfrm>
                    <a:off x="8598597" y="4402072"/>
                    <a:ext cx="2164182" cy="138499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BSz</m:t>
                          </m:r>
                          <m: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z</m:t>
                                  </m:r>
                                </m:e>
                                <m:sub>
                                  <m: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z</m:t>
                                  </m:r>
                                </m:e>
                                <m:sub>
                                  <m: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…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z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nz</m:t>
                                  </m:r>
                                  <m: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</m:e>
                          </m:d>
                          <m: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;</m:t>
                          </m:r>
                        </m:oMath>
                      </m:oMathPara>
                    </a14:m>
                    <a:br>
                      <a:rPr lang="de-DE" b="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</a:br>
                    <a:br>
                      <a:rPr lang="de-DE" b="0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</a:br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BSy</m:t>
                          </m:r>
                          <m: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…</m:t>
                              </m:r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nz</m:t>
                                  </m:r>
                                  <m:r>
                                    <a:rPr lang="de-DE" b="0" i="0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−1</m:t>
                                  </m:r>
                                </m:sub>
                              </m:sSub>
                              <m:r>
                                <a:rPr lang="de-DE" b="0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 </m:t>
                              </m:r>
                            </m:e>
                          </m:d>
                          <m:r>
                            <a:rPr lang="de-DE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;</m:t>
                          </m:r>
                        </m:oMath>
                      </m:oMathPara>
                    </a14:m>
                    <a:br>
                      <a:rPr lang="de-DE" b="0" dirty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</a:br>
                    <a:endParaRPr lang="de-DE" b="0" dirty="0">
                      <a:latin typeface="Cambria Math" panose="02040503050406030204" pitchFamily="18" charset="0"/>
                      <a:cs typeface="Arial" panose="020B0604020202020204" pitchFamily="34" charset="0"/>
                    </a:endParaRPr>
                  </a:p>
                  <a:p>
                    <a:endParaRPr lang="de-DE" b="0" dirty="0">
                      <a:latin typeface="Cambria Math" panose="02040503050406030204" pitchFamily="18" charset="0"/>
                      <a:cs typeface="Arial" panose="020B0604020202020204" pitchFamily="34" charset="0"/>
                    </a:endParaRPr>
                  </a:p>
                  <a:p>
                    <a14:m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BSd</m:t>
                        </m:r>
                        <m:r>
                          <a:rPr lang="de-DE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  </m:t>
                        </m:r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index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de-DE" b="0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d</m:t>
                            </m:r>
                          </m:sub>
                        </m:sSub>
                        <m:r>
                          <a:rPr lang="de-DE" b="0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;</m:t>
                        </m:r>
                      </m:oMath>
                    </a14:m>
                    <a:r>
                      <a:rPr lang="de-DE" b="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</a:p>
                </p:txBody>
              </p:sp>
            </mc:Choice>
            <mc:Fallback xmlns="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C1508CBB-3F57-BDA3-18AE-5292FFBB1C4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598597" y="4402072"/>
                    <a:ext cx="2164182" cy="138499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4789" r="-282" b="-3070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D2A17A4A-5E4E-78B9-9D86-EA071F813D83}"/>
                  </a:ext>
                </a:extLst>
              </p:cNvPr>
              <p:cNvSpPr/>
              <p:nvPr/>
            </p:nvSpPr>
            <p:spPr>
              <a:xfrm>
                <a:off x="8528364" y="4326794"/>
                <a:ext cx="2234415" cy="153079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04149A10-1EF8-6D44-53A5-2774FD1AFD4F}"/>
              </a:ext>
            </a:extLst>
          </p:cNvPr>
          <p:cNvCxnSpPr>
            <a:cxnSpLocks/>
          </p:cNvCxnSpPr>
          <p:nvPr/>
        </p:nvCxnSpPr>
        <p:spPr>
          <a:xfrm>
            <a:off x="4348048" y="2245252"/>
            <a:ext cx="0" cy="367832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3B9127B-9375-6B70-3DDA-53335AE39159}"/>
                  </a:ext>
                </a:extLst>
              </p:cNvPr>
              <p:cNvSpPr txBox="1"/>
              <p:nvPr/>
            </p:nvSpPr>
            <p:spPr>
              <a:xfrm>
                <a:off x="4433562" y="2276385"/>
                <a:ext cx="44653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𝑑</m:t>
                      </m:r>
                      <m: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/2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3B9127B-9375-6B70-3DDA-53335AE391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562" y="2276385"/>
                <a:ext cx="446532" cy="276999"/>
              </a:xfrm>
              <a:prstGeom prst="rect">
                <a:avLst/>
              </a:prstGeom>
              <a:blipFill>
                <a:blip r:embed="rId4"/>
                <a:stretch>
                  <a:fillRect l="-10811" r="-10811" b="-34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B83B5C16-732F-7937-B4A8-0158674448BC}"/>
                  </a:ext>
                </a:extLst>
              </p:cNvPr>
              <p:cNvSpPr txBox="1"/>
              <p:nvPr/>
            </p:nvSpPr>
            <p:spPr>
              <a:xfrm>
                <a:off x="4139578" y="1922770"/>
                <a:ext cx="44723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BSd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B83B5C16-732F-7937-B4A8-015867444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578" y="1922770"/>
                <a:ext cx="447237" cy="276999"/>
              </a:xfrm>
              <a:prstGeom prst="rect">
                <a:avLst/>
              </a:prstGeom>
              <a:blipFill>
                <a:blip r:embed="rId5"/>
                <a:stretch>
                  <a:fillRect l="-12329" r="-12329" b="-8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4377E2C-A1CB-F1FE-D84A-47F99F416985}"/>
                  </a:ext>
                </a:extLst>
              </p:cNvPr>
              <p:cNvSpPr txBox="1"/>
              <p:nvPr/>
            </p:nvSpPr>
            <p:spPr>
              <a:xfrm>
                <a:off x="3413403" y="2309043"/>
                <a:ext cx="42319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BSz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4377E2C-A1CB-F1FE-D84A-47F99F4169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403" y="2309043"/>
                <a:ext cx="423193" cy="276999"/>
              </a:xfrm>
              <a:prstGeom prst="rect">
                <a:avLst/>
              </a:prstGeom>
              <a:blipFill>
                <a:blip r:embed="rId6"/>
                <a:stretch>
                  <a:fillRect l="-13043" r="-11594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64C76364-EFD3-DBD0-D83B-8C3498B763CD}"/>
                  </a:ext>
                </a:extLst>
              </p:cNvPr>
              <p:cNvSpPr txBox="1"/>
              <p:nvPr/>
            </p:nvSpPr>
            <p:spPr>
              <a:xfrm>
                <a:off x="2868230" y="1938349"/>
                <a:ext cx="43601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BSy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64C76364-EFD3-DBD0-D83B-8C3498B763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8230" y="1938349"/>
                <a:ext cx="436017" cy="276999"/>
              </a:xfrm>
              <a:prstGeom prst="rect">
                <a:avLst/>
              </a:prstGeom>
              <a:blipFill>
                <a:blip r:embed="rId7"/>
                <a:stretch>
                  <a:fillRect l="-18310" r="-16901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78CD929-B952-7439-26D9-B4088EB22A37}"/>
                  </a:ext>
                </a:extLst>
              </p:cNvPr>
              <p:cNvSpPr txBox="1"/>
              <p:nvPr/>
            </p:nvSpPr>
            <p:spPr>
              <a:xfrm>
                <a:off x="4854065" y="2271601"/>
                <a:ext cx="60593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b="0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=0.5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78CD929-B952-7439-26D9-B4088EB22A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4065" y="2271601"/>
                <a:ext cx="605935" cy="276999"/>
              </a:xfrm>
              <a:prstGeom prst="rect">
                <a:avLst/>
              </a:prstGeom>
              <a:blipFill>
                <a:blip r:embed="rId8"/>
                <a:stretch>
                  <a:fillRect l="-2000" r="-8000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CF6F4A-C562-C34E-3437-D5CF96FB4F0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142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1" grpId="0"/>
      <p:bldP spid="62" grpId="0"/>
      <p:bldP spid="63" grpId="0"/>
      <p:bldP spid="64" grpId="0"/>
      <p:bldP spid="6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272191" y="2593803"/>
            <a:ext cx="302217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Log file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Residuals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Discharge coefficient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Flow field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Surface plots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Line plots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45CCCCF-5952-9CAC-54A6-EE8E09A18266}"/>
              </a:ext>
            </a:extLst>
          </p:cNvPr>
          <p:cNvGrpSpPr/>
          <p:nvPr/>
        </p:nvGrpSpPr>
        <p:grpSpPr>
          <a:xfrm>
            <a:off x="6846917" y="2134297"/>
            <a:ext cx="1247661" cy="1323228"/>
            <a:chOff x="1393031" y="1454067"/>
            <a:chExt cx="1247661" cy="132322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85321C-3311-C753-E6E2-63C54D63D95C}"/>
                </a:ext>
              </a:extLst>
            </p:cNvPr>
            <p:cNvSpPr txBox="1"/>
            <p:nvPr/>
          </p:nvSpPr>
          <p:spPr>
            <a:xfrm>
              <a:off x="2412744" y="14540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eft Brace 25">
              <a:extLst>
                <a:ext uri="{FF2B5EF4-FFF2-40B4-BE49-F238E27FC236}">
                  <a16:creationId xmlns:a16="http://schemas.microsoft.com/office/drawing/2014/main" id="{7EF841EC-9701-CAF9-94A5-E41206D31C45}"/>
                </a:ext>
              </a:extLst>
            </p:cNvPr>
            <p:cNvSpPr/>
            <p:nvPr/>
          </p:nvSpPr>
          <p:spPr>
            <a:xfrm>
              <a:off x="1829793" y="1500449"/>
              <a:ext cx="97674" cy="648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3A625FB-E830-0167-EBFB-BC9232D3FB5A}"/>
                </a:ext>
              </a:extLst>
            </p:cNvPr>
            <p:cNvCxnSpPr>
              <a:cxnSpLocks/>
              <a:endCxn id="26" idx="1"/>
            </p:cNvCxnSpPr>
            <p:nvPr/>
          </p:nvCxnSpPr>
          <p:spPr>
            <a:xfrm>
              <a:off x="1601888" y="1824449"/>
              <a:ext cx="2279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EF27FAA-10DB-7DED-4636-56B4BCCC56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415" y="1819695"/>
              <a:ext cx="0" cy="9576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6206859-0210-11EF-83C2-62DDD00D10BC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277052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2)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33C871-4AC5-BE3C-A3AA-FBB42EB0DCED}"/>
              </a:ext>
            </a:extLst>
          </p:cNvPr>
          <p:cNvGrpSpPr/>
          <p:nvPr/>
        </p:nvGrpSpPr>
        <p:grpSpPr>
          <a:xfrm>
            <a:off x="6846917" y="2949826"/>
            <a:ext cx="537071" cy="1440000"/>
            <a:chOff x="1393031" y="2477836"/>
            <a:chExt cx="537071" cy="1440000"/>
          </a:xfrm>
        </p:grpSpPr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64D88F66-8660-0537-20F5-918E037B56C9}"/>
                </a:ext>
              </a:extLst>
            </p:cNvPr>
            <p:cNvSpPr/>
            <p:nvPr/>
          </p:nvSpPr>
          <p:spPr>
            <a:xfrm>
              <a:off x="1832428" y="2477836"/>
              <a:ext cx="97674" cy="1440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2B9F441-F4BF-FDDC-D073-78244BD5B249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3197836"/>
              <a:ext cx="443906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Left Brace 16">
            <a:extLst>
              <a:ext uri="{FF2B5EF4-FFF2-40B4-BE49-F238E27FC236}">
                <a16:creationId xmlns:a16="http://schemas.microsoft.com/office/drawing/2014/main" id="{D27E0891-B808-38E5-0050-A622043141B0}"/>
              </a:ext>
            </a:extLst>
          </p:cNvPr>
          <p:cNvSpPr/>
          <p:nvPr/>
        </p:nvSpPr>
        <p:spPr>
          <a:xfrm>
            <a:off x="7286314" y="4534958"/>
            <a:ext cx="97674" cy="900000"/>
          </a:xfrm>
          <a:prstGeom prst="lef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5DA9AE-12E7-6F98-0F40-018B8B853A39}"/>
              </a:ext>
            </a:extLst>
          </p:cNvPr>
          <p:cNvCxnSpPr>
            <a:cxnSpLocks/>
          </p:cNvCxnSpPr>
          <p:nvPr/>
        </p:nvCxnSpPr>
        <p:spPr>
          <a:xfrm>
            <a:off x="7061726" y="4983551"/>
            <a:ext cx="226716" cy="2249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926451-914E-59B3-D2D8-891DC393075B}"/>
              </a:ext>
            </a:extLst>
          </p:cNvPr>
          <p:cNvCxnSpPr>
            <a:cxnSpLocks/>
          </p:cNvCxnSpPr>
          <p:nvPr/>
        </p:nvCxnSpPr>
        <p:spPr>
          <a:xfrm flipH="1" flipV="1">
            <a:off x="7061726" y="3879853"/>
            <a:ext cx="0" cy="1115351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75B421-9B84-6C9F-A70A-0C4A893E93FC}"/>
              </a:ext>
            </a:extLst>
          </p:cNvPr>
          <p:cNvCxnSpPr>
            <a:cxnSpLocks/>
          </p:cNvCxnSpPr>
          <p:nvPr/>
        </p:nvCxnSpPr>
        <p:spPr>
          <a:xfrm>
            <a:off x="6856442" y="388064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B140B74-623C-828B-1224-51C90BEC4312}"/>
              </a:ext>
            </a:extLst>
          </p:cNvPr>
          <p:cNvGrpSpPr/>
          <p:nvPr/>
        </p:nvGrpSpPr>
        <p:grpSpPr>
          <a:xfrm>
            <a:off x="7469559" y="2914544"/>
            <a:ext cx="1095375" cy="1500524"/>
            <a:chOff x="7754387" y="2782167"/>
            <a:chExt cx="1095375" cy="1500524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56EF8996-75AD-22CE-7249-3A11818D7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12254"/>
            <a:stretch/>
          </p:blipFill>
          <p:spPr>
            <a:xfrm>
              <a:off x="7754387" y="2799304"/>
              <a:ext cx="1095375" cy="20669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C3B711-43EF-12BB-CDF8-A2510F483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7376" y="3025391"/>
              <a:ext cx="752475" cy="12573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166963-DE6F-5268-8DA0-23890E025B38}"/>
                </a:ext>
              </a:extLst>
            </p:cNvPr>
            <p:cNvSpPr txBox="1"/>
            <p:nvPr/>
          </p:nvSpPr>
          <p:spPr>
            <a:xfrm>
              <a:off x="8148396" y="27821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405D41C-5632-4261-71D7-9BD1E53F161B}"/>
              </a:ext>
            </a:extLst>
          </p:cNvPr>
          <p:cNvSpPr txBox="1"/>
          <p:nvPr/>
        </p:nvSpPr>
        <p:spPr>
          <a:xfrm>
            <a:off x="9269461" y="2347582"/>
            <a:ext cx="12073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Mach number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42AED1-5EB4-9D15-1EB0-12E7D03D8ACA}"/>
              </a:ext>
            </a:extLst>
          </p:cNvPr>
          <p:cNvSpPr txBox="1"/>
          <p:nvPr/>
        </p:nvSpPr>
        <p:spPr>
          <a:xfrm>
            <a:off x="9279058" y="3142522"/>
            <a:ext cx="260840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internal energy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kinetic energy 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specific dissipation rate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radial velocity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axial velocity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750272-42C2-0102-5EA9-7E89F031B21C}"/>
              </a:ext>
            </a:extLst>
          </p:cNvPr>
          <p:cNvSpPr txBox="1"/>
          <p:nvPr/>
        </p:nvSpPr>
        <p:spPr>
          <a:xfrm>
            <a:off x="9269461" y="5197382"/>
            <a:ext cx="16145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inlet mass flow rate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A2633A1-0916-1955-B4D0-C7897994CD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50</a:t>
            </a:fld>
            <a:endParaRPr lang="de-DE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4C8034D-DA38-75F1-48DA-B86D4CD414DB}"/>
              </a:ext>
            </a:extLst>
          </p:cNvPr>
          <p:cNvGrpSpPr/>
          <p:nvPr/>
        </p:nvGrpSpPr>
        <p:grpSpPr>
          <a:xfrm>
            <a:off x="7439301" y="2161025"/>
            <a:ext cx="1095375" cy="657922"/>
            <a:chOff x="7237129" y="1791407"/>
            <a:chExt cx="1095375" cy="657922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A68DECF-8294-9FC0-6920-C14A797DE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7237129" y="1791407"/>
              <a:ext cx="1095375" cy="206692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6432961-4C98-8F5D-B8E5-D2BF4350AB29}"/>
                </a:ext>
              </a:extLst>
            </p:cNvPr>
            <p:cNvGrpSpPr/>
            <p:nvPr/>
          </p:nvGrpSpPr>
          <p:grpSpPr>
            <a:xfrm>
              <a:off x="7271545" y="2013093"/>
              <a:ext cx="778676" cy="436236"/>
              <a:chOff x="4359175" y="1370838"/>
              <a:chExt cx="778676" cy="436236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66F60854-01DD-5248-F2BD-68BEFACA03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82820"/>
              <a:stretch/>
            </p:blipFill>
            <p:spPr>
              <a:xfrm>
                <a:off x="4366326" y="1595981"/>
                <a:ext cx="771525" cy="211093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F0DB071-B321-CB42-F5AF-85A2B3B241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82820"/>
              <a:stretch/>
            </p:blipFill>
            <p:spPr>
              <a:xfrm>
                <a:off x="4359175" y="1370838"/>
                <a:ext cx="771525" cy="211093"/>
              </a:xfrm>
              <a:prstGeom prst="rect">
                <a:avLst/>
              </a:prstGeom>
            </p:spPr>
          </p:pic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1765403-37EA-7434-7F85-493D8BD91384}"/>
              </a:ext>
            </a:extLst>
          </p:cNvPr>
          <p:cNvGrpSpPr/>
          <p:nvPr/>
        </p:nvGrpSpPr>
        <p:grpSpPr>
          <a:xfrm>
            <a:off x="7492548" y="4517644"/>
            <a:ext cx="1611795" cy="954172"/>
            <a:chOff x="3551974" y="2894420"/>
            <a:chExt cx="1611795" cy="954172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037F4D4-CF7B-E4AC-EBD5-D6DCCF9A5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51974" y="2894420"/>
              <a:ext cx="1095375" cy="23812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3C23529-F2FE-C05A-116A-269DD923F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4210" y="3114805"/>
              <a:ext cx="990600" cy="25717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30B5D718-60CB-2832-D10C-8C446984F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01694" y="3572367"/>
              <a:ext cx="1362075" cy="27622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D3E1D010-055B-967F-B94B-BB6951675A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94552"/>
            <a:stretch/>
          </p:blipFill>
          <p:spPr>
            <a:xfrm>
              <a:off x="3798518" y="3360327"/>
              <a:ext cx="723900" cy="23040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5EE6696-2BFE-16EC-2866-C4E8D1824415}"/>
                </a:ext>
              </a:extLst>
            </p:cNvPr>
            <p:cNvSpPr txBox="1"/>
            <p:nvPr/>
          </p:nvSpPr>
          <p:spPr>
            <a:xfrm>
              <a:off x="4495275" y="289879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AC3330E-9EF6-7517-6BEE-42C8F6F99FA4}"/>
                </a:ext>
              </a:extLst>
            </p:cNvPr>
            <p:cNvSpPr txBox="1"/>
            <p:nvPr/>
          </p:nvSpPr>
          <p:spPr>
            <a:xfrm>
              <a:off x="4574812" y="3110451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878989F-615E-95C5-0F67-98A4A10E7421}"/>
                </a:ext>
              </a:extLst>
            </p:cNvPr>
            <p:cNvSpPr txBox="1"/>
            <p:nvPr/>
          </p:nvSpPr>
          <p:spPr>
            <a:xfrm>
              <a:off x="4062170" y="333702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8AC9CF9-EAA2-2E01-7680-BB73207EEADE}"/>
              </a:ext>
            </a:extLst>
          </p:cNvPr>
          <p:cNvGrpSpPr/>
          <p:nvPr/>
        </p:nvGrpSpPr>
        <p:grpSpPr>
          <a:xfrm>
            <a:off x="5694897" y="3342215"/>
            <a:ext cx="1095375" cy="850302"/>
            <a:chOff x="5508819" y="3409465"/>
            <a:chExt cx="1095375" cy="85030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6E0C825-FF81-AF4D-F771-63D5F0782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8229"/>
            <a:stretch/>
          </p:blipFill>
          <p:spPr>
            <a:xfrm>
              <a:off x="5508819" y="3622359"/>
              <a:ext cx="1095375" cy="4191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F4154DA-0D79-A732-483E-80756FF65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5508819" y="3409465"/>
              <a:ext cx="1095375" cy="206692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517A54F-FBD5-FE60-5782-5B3A3AA74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28142" y="4031167"/>
              <a:ext cx="781050" cy="228600"/>
            </a:xfrm>
            <a:prstGeom prst="rect">
              <a:avLst/>
            </a:prstGeom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5511AA1D-1A30-951D-85E7-92AF52C07956}"/>
              </a:ext>
            </a:extLst>
          </p:cNvPr>
          <p:cNvSpPr txBox="1"/>
          <p:nvPr/>
        </p:nvSpPr>
        <p:spPr>
          <a:xfrm>
            <a:off x="1676950" y="1865921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Post-</a:t>
            </a: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834F560-9414-E6EE-4AD1-1965DE365D69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B408C0-1A8D-B67A-4FAC-B03DBDF0CF24}"/>
              </a:ext>
            </a:extLst>
          </p:cNvPr>
          <p:cNvSpPr/>
          <p:nvPr/>
        </p:nvSpPr>
        <p:spPr>
          <a:xfrm>
            <a:off x="5764892" y="3970249"/>
            <a:ext cx="971169" cy="2304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977285-5D06-A06A-BBDD-BB3BB0381818}"/>
              </a:ext>
            </a:extLst>
          </p:cNvPr>
          <p:cNvSpPr/>
          <p:nvPr/>
        </p:nvSpPr>
        <p:spPr>
          <a:xfrm>
            <a:off x="1272191" y="2618711"/>
            <a:ext cx="3022174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D3ED28-1C1E-1525-6985-D2B6748B27AD}"/>
              </a:ext>
            </a:extLst>
          </p:cNvPr>
          <p:cNvSpPr/>
          <p:nvPr/>
        </p:nvSpPr>
        <p:spPr>
          <a:xfrm>
            <a:off x="7480868" y="3177902"/>
            <a:ext cx="4300466" cy="1237166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B84F0-9E7E-87F6-03B9-930936C775DA}"/>
              </a:ext>
            </a:extLst>
          </p:cNvPr>
          <p:cNvSpPr/>
          <p:nvPr/>
        </p:nvSpPr>
        <p:spPr>
          <a:xfrm>
            <a:off x="1270365" y="2940301"/>
            <a:ext cx="3024000" cy="31418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B1C3AF-6E6A-C739-81C3-A5F52C745567}"/>
              </a:ext>
            </a:extLst>
          </p:cNvPr>
          <p:cNvSpPr/>
          <p:nvPr/>
        </p:nvSpPr>
        <p:spPr>
          <a:xfrm>
            <a:off x="1267576" y="3255541"/>
            <a:ext cx="3024000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648BCD-C8BF-A6AA-0919-0B95C7E7DD92}"/>
              </a:ext>
            </a:extLst>
          </p:cNvPr>
          <p:cNvSpPr/>
          <p:nvPr/>
        </p:nvSpPr>
        <p:spPr>
          <a:xfrm>
            <a:off x="7739092" y="5207355"/>
            <a:ext cx="4042242" cy="257678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031B38-996C-2C6C-D99E-B38906734472}"/>
              </a:ext>
            </a:extLst>
          </p:cNvPr>
          <p:cNvSpPr/>
          <p:nvPr/>
        </p:nvSpPr>
        <p:spPr>
          <a:xfrm>
            <a:off x="1267576" y="3563135"/>
            <a:ext cx="3022173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5E067C-29D2-DFF4-661E-7882E01C3CDE}"/>
              </a:ext>
            </a:extLst>
          </p:cNvPr>
          <p:cNvSpPr/>
          <p:nvPr/>
        </p:nvSpPr>
        <p:spPr>
          <a:xfrm>
            <a:off x="1267576" y="3879486"/>
            <a:ext cx="3022173" cy="311799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0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6. Discharge coefficient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1D97BE-13AE-AF65-F02F-8B103847DDD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FC51CF-2561-ECB0-3E70-4EE9772501A5}"/>
              </a:ext>
            </a:extLst>
          </p:cNvPr>
          <p:cNvSpPr txBox="1"/>
          <p:nvPr/>
        </p:nvSpPr>
        <p:spPr>
          <a:xfrm>
            <a:off x="345573" y="1061016"/>
            <a:ext cx="448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Let‘s calculate the discharge coefficient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40B5254-F75D-06C7-D7F1-5276882E766E}"/>
                  </a:ext>
                </a:extLst>
              </p:cNvPr>
              <p:cNvSpPr txBox="1"/>
              <p:nvPr/>
            </p:nvSpPr>
            <p:spPr>
              <a:xfrm>
                <a:off x="2902058" y="1678788"/>
                <a:ext cx="1789080" cy="5250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𝑡h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sSup>
                        <m:s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p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𝑀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40B5254-F75D-06C7-D7F1-5276882E76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2058" y="1678788"/>
                <a:ext cx="1789080" cy="525016"/>
              </a:xfrm>
              <a:prstGeom prst="rect">
                <a:avLst/>
              </a:prstGeom>
              <a:blipFill>
                <a:blip r:embed="rId2"/>
                <a:stretch>
                  <a:fillRect l="-680" t="-1149" b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0BC1D4E-CA74-F53E-AEE1-F278278663D7}"/>
                  </a:ext>
                </a:extLst>
              </p:cNvPr>
              <p:cNvSpPr txBox="1"/>
              <p:nvPr/>
            </p:nvSpPr>
            <p:spPr>
              <a:xfrm>
                <a:off x="962208" y="1679407"/>
                <a:ext cx="1030474" cy="50520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𝐶𝐹𝐷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𝑡h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0BC1D4E-CA74-F53E-AEE1-F278278663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208" y="1679407"/>
                <a:ext cx="1030474" cy="50520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4C27456-081D-CD26-D2B6-F15F0FFBA714}"/>
                  </a:ext>
                </a:extLst>
              </p:cNvPr>
              <p:cNvSpPr txBox="1"/>
              <p:nvPr/>
            </p:nvSpPr>
            <p:spPr>
              <a:xfrm>
                <a:off x="8080674" y="5230010"/>
                <a:ext cx="2256194" cy="4626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→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𝐶𝐹𝐷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360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𝛼</m:t>
                          </m:r>
                        </m:den>
                      </m:f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𝐶𝐹𝐷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𝑤𝑒𝑑𝑔𝑒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4C27456-081D-CD26-D2B6-F15F0FFBA7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0674" y="5230010"/>
                <a:ext cx="2256194" cy="46262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E3296FC-0A2D-1860-8CF1-B073E4A75D54}"/>
                  </a:ext>
                </a:extLst>
              </p:cNvPr>
              <p:cNvSpPr txBox="1"/>
              <p:nvPr/>
            </p:nvSpPr>
            <p:spPr>
              <a:xfrm>
                <a:off x="8080674" y="4693466"/>
                <a:ext cx="1656607" cy="27270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𝐶𝐹𝐷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𝑤𝑒𝑑𝑔𝑒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h</m:t>
                      </m:r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E3296FC-0A2D-1860-8CF1-B073E4A75D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0674" y="4693466"/>
                <a:ext cx="1656607" cy="272703"/>
              </a:xfrm>
              <a:prstGeom prst="rect">
                <a:avLst/>
              </a:prstGeom>
              <a:blipFill>
                <a:blip r:embed="rId5"/>
                <a:stretch>
                  <a:fillRect l="-2214" r="-2214" b="-2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2" name="Group 91">
            <a:extLst>
              <a:ext uri="{FF2B5EF4-FFF2-40B4-BE49-F238E27FC236}">
                <a16:creationId xmlns:a16="http://schemas.microsoft.com/office/drawing/2014/main" id="{EF717C2B-6090-4C10-8A5C-C4D202A4E454}"/>
              </a:ext>
            </a:extLst>
          </p:cNvPr>
          <p:cNvGrpSpPr/>
          <p:nvPr/>
        </p:nvGrpSpPr>
        <p:grpSpPr>
          <a:xfrm>
            <a:off x="7398643" y="2255167"/>
            <a:ext cx="1230495" cy="1990411"/>
            <a:chOff x="7398643" y="2255167"/>
            <a:chExt cx="1230495" cy="199041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5E6A303-56AB-2059-AB30-FDC7137AF8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05138" y="2255167"/>
              <a:ext cx="1224000" cy="1990411"/>
              <a:chOff x="3812061" y="1576191"/>
              <a:chExt cx="1656000" cy="2692912"/>
            </a:xfrm>
          </p:grpSpPr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BBDDF7A5-E783-8A6B-D3AD-BDF6142FB3D2}"/>
                  </a:ext>
                </a:extLst>
              </p:cNvPr>
              <p:cNvSpPr/>
              <p:nvPr/>
            </p:nvSpPr>
            <p:spPr>
              <a:xfrm rot="10800000">
                <a:off x="3923236" y="1749104"/>
                <a:ext cx="1440000" cy="2519999"/>
              </a:xfrm>
              <a:prstGeom prst="triangle">
                <a:avLst/>
              </a:prstGeom>
              <a:pattFill prst="wdUpDiag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Arc 35">
                <a:extLst>
                  <a:ext uri="{FF2B5EF4-FFF2-40B4-BE49-F238E27FC236}">
                    <a16:creationId xmlns:a16="http://schemas.microsoft.com/office/drawing/2014/main" id="{2363084B-A937-4EE5-CB2E-208BF097E5DE}"/>
                  </a:ext>
                </a:extLst>
              </p:cNvPr>
              <p:cNvSpPr/>
              <p:nvPr/>
            </p:nvSpPr>
            <p:spPr>
              <a:xfrm>
                <a:off x="3812061" y="1576191"/>
                <a:ext cx="1656000" cy="648000"/>
              </a:xfrm>
              <a:prstGeom prst="arc">
                <a:avLst>
                  <a:gd name="adj1" fmla="val 11523081"/>
                  <a:gd name="adj2" fmla="val 20903840"/>
                </a:avLst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Arc 36">
                <a:extLst>
                  <a:ext uri="{FF2B5EF4-FFF2-40B4-BE49-F238E27FC236}">
                    <a16:creationId xmlns:a16="http://schemas.microsoft.com/office/drawing/2014/main" id="{C1298394-94F9-7956-3F1F-84EB7014FAC4}"/>
                  </a:ext>
                </a:extLst>
              </p:cNvPr>
              <p:cNvSpPr/>
              <p:nvPr/>
            </p:nvSpPr>
            <p:spPr>
              <a:xfrm>
                <a:off x="4374824" y="3197970"/>
                <a:ext cx="540000" cy="396000"/>
              </a:xfrm>
              <a:prstGeom prst="arc">
                <a:avLst>
                  <a:gd name="adj1" fmla="val 11523081"/>
                  <a:gd name="adj2" fmla="val 20903840"/>
                </a:avLst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59552E33-F66F-64A9-9726-609B81339671}"/>
                    </a:ext>
                  </a:extLst>
                </p:cNvPr>
                <p:cNvSpPr txBox="1"/>
                <p:nvPr/>
              </p:nvSpPr>
              <p:spPr>
                <a:xfrm>
                  <a:off x="7935610" y="3537162"/>
                  <a:ext cx="187359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𝛼</m:t>
                        </m:r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59552E33-F66F-64A9-9726-609B8133967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35610" y="3537162"/>
                  <a:ext cx="187359" cy="246221"/>
                </a:xfrm>
                <a:prstGeom prst="rect">
                  <a:avLst/>
                </a:prstGeom>
                <a:blipFill>
                  <a:blip r:embed="rId6"/>
                  <a:stretch>
                    <a:fillRect l="-12903" r="-645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BE5A5C6-7721-50D8-9AF0-65D6C7B8BAD9}"/>
                    </a:ext>
                  </a:extLst>
                </p:cNvPr>
                <p:cNvSpPr txBox="1"/>
                <p:nvPr/>
              </p:nvSpPr>
              <p:spPr>
                <a:xfrm>
                  <a:off x="7398643" y="2983751"/>
                  <a:ext cx="182871" cy="46589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𝑑</m:t>
                            </m:r>
                          </m:num>
                          <m:den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BE5A5C6-7721-50D8-9AF0-65D6C7B8BAD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98643" y="2983751"/>
                  <a:ext cx="182871" cy="46589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C14CAE28-436F-3612-96DF-4D2B7FD5DF77}"/>
                    </a:ext>
                  </a:extLst>
                </p:cNvPr>
                <p:cNvSpPr txBox="1"/>
                <p:nvPr/>
              </p:nvSpPr>
              <p:spPr>
                <a:xfrm>
                  <a:off x="8429839" y="2987298"/>
                  <a:ext cx="182871" cy="46589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𝑑</m:t>
                            </m:r>
                          </m:num>
                          <m:den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C14CAE28-436F-3612-96DF-4D2B7FD5DF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29839" y="2987298"/>
                  <a:ext cx="182871" cy="46589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5CFC882-F397-1A25-403C-913ECDCF9539}"/>
                  </a:ext>
                </a:extLst>
              </p:cNvPr>
              <p:cNvSpPr txBox="1"/>
              <p:nvPr/>
            </p:nvSpPr>
            <p:spPr>
              <a:xfrm>
                <a:off x="8334917" y="3737169"/>
                <a:ext cx="1007392" cy="27270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𝐶𝐹𝐷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𝑤𝑒𝑑𝑔𝑒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5CFC882-F397-1A25-403C-913ECDCF95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4917" y="3737169"/>
                <a:ext cx="1007392" cy="272703"/>
              </a:xfrm>
              <a:prstGeom prst="rect">
                <a:avLst/>
              </a:prstGeom>
              <a:blipFill>
                <a:blip r:embed="rId9"/>
                <a:stretch>
                  <a:fillRect l="-3614" r="-1205" b="-2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1AF3061-F91F-7918-D711-E3B71FB26E80}"/>
              </a:ext>
            </a:extLst>
          </p:cNvPr>
          <p:cNvCxnSpPr>
            <a:cxnSpLocks/>
          </p:cNvCxnSpPr>
          <p:nvPr/>
        </p:nvCxnSpPr>
        <p:spPr>
          <a:xfrm flipH="1" flipV="1">
            <a:off x="8120334" y="3162930"/>
            <a:ext cx="321879" cy="508252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6" name="Group 95">
            <a:extLst>
              <a:ext uri="{FF2B5EF4-FFF2-40B4-BE49-F238E27FC236}">
                <a16:creationId xmlns:a16="http://schemas.microsoft.com/office/drawing/2014/main" id="{CCB305F4-FA02-17B3-02FB-522DF3C6255E}"/>
              </a:ext>
            </a:extLst>
          </p:cNvPr>
          <p:cNvGrpSpPr/>
          <p:nvPr/>
        </p:nvGrpSpPr>
        <p:grpSpPr>
          <a:xfrm>
            <a:off x="9461035" y="2056256"/>
            <a:ext cx="828000" cy="2205276"/>
            <a:chOff x="9461035" y="2056256"/>
            <a:chExt cx="828000" cy="220527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F327773F-01FC-1445-8441-362415D10E9D}"/>
                    </a:ext>
                  </a:extLst>
                </p:cNvPr>
                <p:cNvSpPr txBox="1"/>
                <p:nvPr/>
              </p:nvSpPr>
              <p:spPr>
                <a:xfrm>
                  <a:off x="9681241" y="2056256"/>
                  <a:ext cx="172804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𝑏</m:t>
                        </m:r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F327773F-01FC-1445-8441-362415D10E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81241" y="2056256"/>
                  <a:ext cx="172804" cy="246221"/>
                </a:xfrm>
                <a:prstGeom prst="rect">
                  <a:avLst/>
                </a:prstGeom>
                <a:blipFill>
                  <a:blip r:embed="rId10"/>
                  <a:stretch>
                    <a:fillRect l="-25000" r="-25000" b="-731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2D6BB0E6-5A37-DCF3-9C6B-5F9B38CE5186}"/>
                    </a:ext>
                  </a:extLst>
                </p:cNvPr>
                <p:cNvSpPr txBox="1"/>
                <p:nvPr/>
              </p:nvSpPr>
              <p:spPr>
                <a:xfrm>
                  <a:off x="10097167" y="3118806"/>
                  <a:ext cx="175048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h</m:t>
                        </m:r>
                      </m:oMath>
                    </m:oMathPara>
                  </a14:m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2D6BB0E6-5A37-DCF3-9C6B-5F9B38CE51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97167" y="3118806"/>
                  <a:ext cx="175048" cy="246221"/>
                </a:xfrm>
                <a:prstGeom prst="rect">
                  <a:avLst/>
                </a:prstGeom>
                <a:blipFill>
                  <a:blip r:embed="rId11"/>
                  <a:stretch>
                    <a:fillRect l="-24138" r="-20690" b="-1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2667A579-6454-A327-5BC7-DC5CFAEF0D7C}"/>
                </a:ext>
              </a:extLst>
            </p:cNvPr>
            <p:cNvGrpSpPr/>
            <p:nvPr/>
          </p:nvGrpSpPr>
          <p:grpSpPr>
            <a:xfrm>
              <a:off x="9461035" y="2382972"/>
              <a:ext cx="828000" cy="1878560"/>
              <a:chOff x="9461035" y="2382972"/>
              <a:chExt cx="828000" cy="1878560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A6A1DB9-E761-DD87-05C5-839422FC6FF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461035" y="2382972"/>
                <a:ext cx="828000" cy="1878560"/>
                <a:chOff x="7144677" y="1749103"/>
                <a:chExt cx="1110725" cy="2520000"/>
              </a:xfrm>
            </p:grpSpPr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7E872994-E7A6-980E-DD4F-0BD2699CA971}"/>
                    </a:ext>
                  </a:extLst>
                </p:cNvPr>
                <p:cNvGrpSpPr/>
                <p:nvPr/>
              </p:nvGrpSpPr>
              <p:grpSpPr>
                <a:xfrm>
                  <a:off x="7144677" y="1749103"/>
                  <a:ext cx="720000" cy="2520000"/>
                  <a:chOff x="7144677" y="1749103"/>
                  <a:chExt cx="720000" cy="2520000"/>
                </a:xfrm>
              </p:grpSpPr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9081C9E5-243F-0B33-F082-ACC575332ACF}"/>
                      </a:ext>
                    </a:extLst>
                  </p:cNvPr>
                  <p:cNvSpPr/>
                  <p:nvPr/>
                </p:nvSpPr>
                <p:spPr>
                  <a:xfrm>
                    <a:off x="7144677" y="1749103"/>
                    <a:ext cx="720000" cy="2520000"/>
                  </a:xfrm>
                  <a:prstGeom prst="rect">
                    <a:avLst/>
                  </a:prstGeom>
                  <a:pattFill prst="wdUpDiag">
                    <a:fgClr>
                      <a:schemeClr val="accent6">
                        <a:lumMod val="60000"/>
                        <a:lumOff val="40000"/>
                      </a:schemeClr>
                    </a:fgClr>
                    <a:bgClr>
                      <a:schemeClr val="bg1"/>
                    </a:bgClr>
                  </a:pattFill>
                  <a:ln w="28575"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13A23FAA-8969-5013-C39E-4920BD600F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7165821" y="1755967"/>
                    <a:ext cx="698856" cy="2513136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1" name="Arc 30">
                  <a:extLst>
                    <a:ext uri="{FF2B5EF4-FFF2-40B4-BE49-F238E27FC236}">
                      <a16:creationId xmlns:a16="http://schemas.microsoft.com/office/drawing/2014/main" id="{BDB39BEB-C3FF-9EAD-FEA0-1EBEE4E0B5C6}"/>
                    </a:ext>
                  </a:extLst>
                </p:cNvPr>
                <p:cNvSpPr/>
                <p:nvPr/>
              </p:nvSpPr>
              <p:spPr>
                <a:xfrm>
                  <a:off x="7463402" y="2779988"/>
                  <a:ext cx="792000" cy="396000"/>
                </a:xfrm>
                <a:prstGeom prst="arc">
                  <a:avLst>
                    <a:gd name="adj1" fmla="val 11523081"/>
                    <a:gd name="adj2" fmla="val 16138296"/>
                  </a:avLst>
                </a:prstGeom>
                <a:ln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1789E8D9-5DD5-E321-9174-ABA39CD60E05}"/>
                      </a:ext>
                    </a:extLst>
                  </p:cNvPr>
                  <p:cNvSpPr txBox="1"/>
                  <p:nvPr/>
                </p:nvSpPr>
                <p:spPr>
                  <a:xfrm>
                    <a:off x="9681241" y="2564743"/>
                    <a:ext cx="182871" cy="46589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den>
                          </m:f>
                        </m:oMath>
                      </m:oMathPara>
                    </a14:m>
                    <a:endParaRPr lang="en-US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1789E8D9-5DD5-E321-9174-ABA39CD60E0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81241" y="2564743"/>
                    <a:ext cx="182871" cy="465897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FB3C4921-49C4-521C-BBD3-E6A828EA1A07}"/>
                      </a:ext>
                    </a:extLst>
                  </p:cNvPr>
                  <p:cNvSpPr txBox="1"/>
                  <p:nvPr/>
                </p:nvSpPr>
                <p:spPr>
                  <a:xfrm>
                    <a:off x="9817357" y="3228051"/>
                    <a:ext cx="187359" cy="42005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𝛼</m:t>
                              </m:r>
                            </m:num>
                            <m:den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den>
                          </m:f>
                        </m:oMath>
                      </m:oMathPara>
                    </a14:m>
                    <a:endParaRPr lang="en-US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FB3C4921-49C4-521C-BBD3-E6A828EA1A0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817357" y="3228051"/>
                    <a:ext cx="187359" cy="420051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l="-16129" r="-16129" b="-1617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135A6AF-4C34-C611-965E-9130388E840D}"/>
              </a:ext>
            </a:extLst>
          </p:cNvPr>
          <p:cNvSpPr txBox="1"/>
          <p:nvPr/>
        </p:nvSpPr>
        <p:spPr>
          <a:xfrm>
            <a:off x="7935610" y="1386824"/>
            <a:ext cx="2287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Area of CFD domain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2AD8566-7B4F-12A5-DC35-F5EC5157F23A}"/>
                  </a:ext>
                </a:extLst>
              </p:cNvPr>
              <p:cNvSpPr txBox="1"/>
              <p:nvPr/>
            </p:nvSpPr>
            <p:spPr>
              <a:xfrm>
                <a:off x="554286" y="3159114"/>
                <a:ext cx="1970989" cy="9579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sz="16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sSup>
                            <m:s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𝜅</m:t>
                                      </m:r>
                                      <m:r>
                                        <a:rPr lang="de-DE" sz="1600" b="0" i="1" smtClean="0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+1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𝜅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𝜅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−1</m:t>
                                  </m:r>
                                </m:den>
                              </m:f>
                            </m:sup>
                          </m:sSup>
                        </m:e>
                      </m:rad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2AD8566-7B4F-12A5-DC35-F5EC5157F2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86" y="3159114"/>
                <a:ext cx="1970989" cy="95795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id="{E6DB1207-7365-B3E3-0DBB-18A584126C3A}"/>
              </a:ext>
            </a:extLst>
          </p:cNvPr>
          <p:cNvSpPr txBox="1"/>
          <p:nvPr/>
        </p:nvSpPr>
        <p:spPr>
          <a:xfrm>
            <a:off x="988508" y="272636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Ideal gas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5994A9E-2F11-F4FE-9FD8-6613D81475F6}"/>
              </a:ext>
            </a:extLst>
          </p:cNvPr>
          <p:cNvSpPr txBox="1"/>
          <p:nvPr/>
        </p:nvSpPr>
        <p:spPr>
          <a:xfrm>
            <a:off x="3781139" y="272636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Real gas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B0E4C1A-364D-87CC-896A-27A107C0DD85}"/>
                  </a:ext>
                </a:extLst>
              </p:cNvPr>
              <p:cNvSpPr txBox="1"/>
              <p:nvPr/>
            </p:nvSpPr>
            <p:spPr>
              <a:xfrm>
                <a:off x="3726589" y="3695646"/>
                <a:ext cx="126470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𝑟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∗</m:t>
                          </m:r>
                        </m:sup>
                      </m:sSubSup>
                      <m:r>
                        <a:rPr lang="de-DE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0.67155</m:t>
                      </m:r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B0E4C1A-364D-87CC-896A-27A107C0DD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6589" y="3695646"/>
                <a:ext cx="1264705" cy="246221"/>
              </a:xfrm>
              <a:prstGeom prst="rect">
                <a:avLst/>
              </a:prstGeom>
              <a:blipFill>
                <a:blip r:embed="rId15"/>
                <a:stretch>
                  <a:fillRect l="-2404" r="-2404" b="-12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6767A249-81E5-43B0-8B42-D5F127DBBE61}"/>
              </a:ext>
            </a:extLst>
          </p:cNvPr>
          <p:cNvSpPr txBox="1"/>
          <p:nvPr/>
        </p:nvSpPr>
        <p:spPr>
          <a:xfrm>
            <a:off x="3434651" y="3283985"/>
            <a:ext cx="18485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(From REFPROP)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8AD8F79-1A8B-3B91-8525-D9A0D4E53BB2}"/>
                  </a:ext>
                </a:extLst>
              </p:cNvPr>
              <p:cNvSpPr txBox="1"/>
              <p:nvPr/>
            </p:nvSpPr>
            <p:spPr>
              <a:xfrm>
                <a:off x="2377225" y="5796984"/>
                <a:ext cx="1235402" cy="5189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𝑟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bSup>
                        </m:num>
                        <m:den>
                          <m:sSubSup>
                            <m:sSubSup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Sup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𝑟</m:t>
                              </m:r>
                            </m:sub>
                            <m:sup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∗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sz="16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8AD8F79-1A8B-3B91-8525-D9A0D4E53B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7225" y="5796984"/>
                <a:ext cx="1235402" cy="51892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>
            <a:extLst>
              <a:ext uri="{FF2B5EF4-FFF2-40B4-BE49-F238E27FC236}">
                <a16:creationId xmlns:a16="http://schemas.microsoft.com/office/drawing/2014/main" id="{0FC3B1D2-033A-A3FD-7E2D-9457311A5174}"/>
              </a:ext>
            </a:extLst>
          </p:cNvPr>
          <p:cNvSpPr txBox="1"/>
          <p:nvPr/>
        </p:nvSpPr>
        <p:spPr>
          <a:xfrm>
            <a:off x="2475378" y="5366534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Relation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78610D7-9D30-4283-D832-85599CBE38AA}"/>
              </a:ext>
            </a:extLst>
          </p:cNvPr>
          <p:cNvCxnSpPr>
            <a:cxnSpLocks/>
          </p:cNvCxnSpPr>
          <p:nvPr/>
        </p:nvCxnSpPr>
        <p:spPr>
          <a:xfrm>
            <a:off x="3829050" y="1581421"/>
            <a:ext cx="3458990" cy="0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1463893-44A4-1FBD-958F-B7E1240C1BA4}"/>
              </a:ext>
            </a:extLst>
          </p:cNvPr>
          <p:cNvCxnSpPr>
            <a:cxnSpLocks/>
          </p:cNvCxnSpPr>
          <p:nvPr/>
        </p:nvCxnSpPr>
        <p:spPr>
          <a:xfrm>
            <a:off x="3837873" y="1581421"/>
            <a:ext cx="0" cy="180000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ACFFB54B-49B6-8521-83F7-875D4E14FF0C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3616046" y="2100614"/>
            <a:ext cx="712679" cy="625754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814CA589-3D4B-4451-6013-4B52CF4DF1F2}"/>
              </a:ext>
            </a:extLst>
          </p:cNvPr>
          <p:cNvCxnSpPr>
            <a:cxnSpLocks/>
            <a:endCxn id="42" idx="0"/>
          </p:cNvCxnSpPr>
          <p:nvPr/>
        </p:nvCxnSpPr>
        <p:spPr>
          <a:xfrm flipH="1">
            <a:off x="1548918" y="2100956"/>
            <a:ext cx="2067128" cy="625412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F9E34CD9-53ED-ABD1-4565-B5C6E4C7F778}"/>
              </a:ext>
            </a:extLst>
          </p:cNvPr>
          <p:cNvCxnSpPr>
            <a:cxnSpLocks/>
          </p:cNvCxnSpPr>
          <p:nvPr/>
        </p:nvCxnSpPr>
        <p:spPr>
          <a:xfrm>
            <a:off x="3620107" y="2009775"/>
            <a:ext cx="0" cy="102233"/>
          </a:xfrm>
          <a:prstGeom prst="straightConnector1">
            <a:avLst/>
          </a:prstGeom>
          <a:ln w="19050">
            <a:headEnd type="none" w="med" len="med"/>
            <a:tailEnd type="non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BDCD2D8-47C1-089C-20FA-8718E6CF357E}"/>
              </a:ext>
            </a:extLst>
          </p:cNvPr>
          <p:cNvGrpSpPr/>
          <p:nvPr/>
        </p:nvGrpSpPr>
        <p:grpSpPr>
          <a:xfrm>
            <a:off x="702334" y="4544675"/>
            <a:ext cx="1674891" cy="452571"/>
            <a:chOff x="702334" y="4363610"/>
            <a:chExt cx="1674891" cy="45257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EFB5E1B2-A4DA-A542-48E4-DBF1E2A22999}"/>
                    </a:ext>
                  </a:extLst>
                </p:cNvPr>
                <p:cNvSpPr txBox="1"/>
                <p:nvPr/>
              </p:nvSpPr>
              <p:spPr>
                <a:xfrm>
                  <a:off x="837633" y="4461400"/>
                  <a:ext cx="1422569" cy="25699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→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𝐷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,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≈0.9721</m:t>
                        </m:r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EFB5E1B2-A4DA-A542-48E4-DBF1E2A229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7633" y="4461400"/>
                  <a:ext cx="1422569" cy="256993"/>
                </a:xfrm>
                <a:prstGeom prst="rect">
                  <a:avLst/>
                </a:prstGeom>
                <a:blipFill>
                  <a:blip r:embed="rId17"/>
                  <a:stretch>
                    <a:fillRect l="-855" r="-2137" b="-142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7C70285-0514-A33B-8BE3-78DC2C37FD4E}"/>
                </a:ext>
              </a:extLst>
            </p:cNvPr>
            <p:cNvSpPr/>
            <p:nvPr/>
          </p:nvSpPr>
          <p:spPr>
            <a:xfrm>
              <a:off x="702334" y="4363610"/>
              <a:ext cx="1674891" cy="45257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A3D869C-2D1E-B4F7-B577-B815F9FDE54F}"/>
              </a:ext>
            </a:extLst>
          </p:cNvPr>
          <p:cNvGrpSpPr/>
          <p:nvPr/>
        </p:nvGrpSpPr>
        <p:grpSpPr>
          <a:xfrm>
            <a:off x="3521495" y="4543211"/>
            <a:ext cx="1674891" cy="452571"/>
            <a:chOff x="3521495" y="4362146"/>
            <a:chExt cx="1674891" cy="45257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BFF907B4-9FE6-9347-EAF6-CF942C86DDB8}"/>
                    </a:ext>
                  </a:extLst>
                </p:cNvPr>
                <p:cNvSpPr txBox="1"/>
                <p:nvPr/>
              </p:nvSpPr>
              <p:spPr>
                <a:xfrm>
                  <a:off x="3635025" y="4461401"/>
                  <a:ext cx="1447832" cy="25699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→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𝐷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,</m:t>
                            </m:r>
                            <m:r>
                              <a:rPr lang="de-DE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𝑟</m:t>
                            </m:r>
                          </m:sub>
                        </m:sSub>
                        <m:r>
                          <a:rPr lang="de-DE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≈0.991</m:t>
                        </m:r>
                        <m:r>
                          <a:rPr lang="de-DE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oMath>
                    </m:oMathPara>
                  </a14:m>
                  <a:endParaRPr lang="en-US" sz="16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BFF907B4-9FE6-9347-EAF6-CF942C86DD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35025" y="4461401"/>
                  <a:ext cx="1447832" cy="256993"/>
                </a:xfrm>
                <a:prstGeom prst="rect">
                  <a:avLst/>
                </a:prstGeom>
                <a:blipFill>
                  <a:blip r:embed="rId18"/>
                  <a:stretch>
                    <a:fillRect l="-840" r="-2101" b="-119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9FDE354-54F9-C379-BC0A-E7752A5351C7}"/>
                </a:ext>
              </a:extLst>
            </p:cNvPr>
            <p:cNvSpPr/>
            <p:nvPr/>
          </p:nvSpPr>
          <p:spPr>
            <a:xfrm>
              <a:off x="3521495" y="4362146"/>
              <a:ext cx="1674891" cy="45257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C388AA6A-25DA-711C-FD63-288C3D521F44}"/>
              </a:ext>
            </a:extLst>
          </p:cNvPr>
          <p:cNvCxnSpPr>
            <a:cxnSpLocks/>
            <a:stCxn id="41" idx="2"/>
            <a:endCxn id="76" idx="0"/>
          </p:cNvCxnSpPr>
          <p:nvPr/>
        </p:nvCxnSpPr>
        <p:spPr>
          <a:xfrm flipH="1">
            <a:off x="1539780" y="4117069"/>
            <a:ext cx="1" cy="427606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82413FEB-A5B7-8C8E-0445-F848A6E615B0}"/>
              </a:ext>
            </a:extLst>
          </p:cNvPr>
          <p:cNvCxnSpPr>
            <a:cxnSpLocks/>
          </p:cNvCxnSpPr>
          <p:nvPr/>
        </p:nvCxnSpPr>
        <p:spPr>
          <a:xfrm>
            <a:off x="4360192" y="4116672"/>
            <a:ext cx="2" cy="428400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3D8CE528-9B7B-A450-A59B-4787C0CB60C0}"/>
              </a:ext>
            </a:extLst>
          </p:cNvPr>
          <p:cNvCxnSpPr>
            <a:cxnSpLocks/>
            <a:stCxn id="76" idx="2"/>
            <a:endCxn id="49" idx="1"/>
          </p:cNvCxnSpPr>
          <p:nvPr/>
        </p:nvCxnSpPr>
        <p:spPr>
          <a:xfrm>
            <a:off x="1539780" y="4997246"/>
            <a:ext cx="935598" cy="553954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96DBF8AF-F8FF-8D03-6CD1-5C755119B683}"/>
              </a:ext>
            </a:extLst>
          </p:cNvPr>
          <p:cNvCxnSpPr>
            <a:cxnSpLocks/>
            <a:stCxn id="77" idx="2"/>
            <a:endCxn id="49" idx="3"/>
          </p:cNvCxnSpPr>
          <p:nvPr/>
        </p:nvCxnSpPr>
        <p:spPr>
          <a:xfrm flipH="1">
            <a:off x="3506429" y="4995782"/>
            <a:ext cx="852512" cy="555418"/>
          </a:xfrm>
          <a:prstGeom prst="straightConnector1">
            <a:avLst/>
          </a:prstGeom>
          <a:ln w="19050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15AB160-B4AC-7910-3267-EBE4D0EBFA25}"/>
              </a:ext>
            </a:extLst>
          </p:cNvPr>
          <p:cNvCxnSpPr>
            <a:cxnSpLocks/>
          </p:cNvCxnSpPr>
          <p:nvPr/>
        </p:nvCxnSpPr>
        <p:spPr>
          <a:xfrm flipV="1">
            <a:off x="9274110" y="3461662"/>
            <a:ext cx="286688" cy="21892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FEC1FDDC-391A-94F5-C688-36BD63AD3AC1}"/>
                  </a:ext>
                </a:extLst>
              </p:cNvPr>
              <p:cNvSpPr txBox="1"/>
              <p:nvPr/>
            </p:nvSpPr>
            <p:spPr>
              <a:xfrm>
                <a:off x="9911036" y="1926537"/>
                <a:ext cx="1052660" cy="4658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FEC1FDDC-391A-94F5-C688-36BD63AD3A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1036" y="1926537"/>
                <a:ext cx="1052660" cy="46589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71BD6A9-9F89-924D-8CAE-211847662748}"/>
                  </a:ext>
                </a:extLst>
              </p:cNvPr>
              <p:cNvSpPr txBox="1"/>
              <p:nvPr/>
            </p:nvSpPr>
            <p:spPr>
              <a:xfrm>
                <a:off x="10306135" y="2987298"/>
                <a:ext cx="1079911" cy="4658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𝑑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600" b="0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71BD6A9-9F89-924D-8CAE-2118476627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6135" y="2987298"/>
                <a:ext cx="1079911" cy="46589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63E2654E-A238-2E0E-05A5-ED95C4AB10E3}"/>
                  </a:ext>
                </a:extLst>
              </p:cNvPr>
              <p:cNvSpPr txBox="1"/>
              <p:nvPr/>
            </p:nvSpPr>
            <p:spPr>
              <a:xfrm>
                <a:off x="9771668" y="4520929"/>
                <a:ext cx="1833900" cy="4925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de-DE" sz="16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60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de-DE" sz="16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func>
                            <m:funcPr>
                              <m:ctrlPr>
                                <a:rPr lang="de-DE" sz="16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60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de-DE" sz="1600" i="1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de-DE" sz="1600" i="1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𝛼</m:t>
                                      </m:r>
                                    </m:num>
                                    <m:den>
                                      <m:r>
                                        <a:rPr lang="de-DE" sz="1600" i="1">
                                          <a:latin typeface="Cambria Math" panose="02040503050406030204" pitchFamily="18" charset="0"/>
                                          <a:cs typeface="Arial" panose="020B0604020202020204" pitchFamily="34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func>
                        </m:e>
                      </m:func>
                      <m:f>
                        <m:fPr>
                          <m:ctrlPr>
                            <a:rPr lang="de-DE" sz="16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de-DE" sz="16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de-DE" sz="16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de-DE" sz="1600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de-DE" sz="16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63E2654E-A238-2E0E-05A5-ED95C4AB10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1668" y="4520929"/>
                <a:ext cx="1833900" cy="49250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46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6" grpId="0"/>
      <p:bldP spid="39" grpId="0"/>
      <p:bldP spid="41" grpId="0"/>
      <p:bldP spid="42" grpId="0"/>
      <p:bldP spid="43" grpId="0"/>
      <p:bldP spid="44" grpId="0"/>
      <p:bldP spid="45" grpId="0"/>
      <p:bldP spid="48" grpId="0"/>
      <p:bldP spid="49" grpId="0"/>
      <p:bldP spid="94" grpId="0"/>
      <p:bldP spid="95" grpId="0"/>
      <p:bldP spid="9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272191" y="2593803"/>
            <a:ext cx="302217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Log file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Residuals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Discharge coefficient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Flow field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Surface plots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Line plots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45CCCCF-5952-9CAC-54A6-EE8E09A18266}"/>
              </a:ext>
            </a:extLst>
          </p:cNvPr>
          <p:cNvGrpSpPr/>
          <p:nvPr/>
        </p:nvGrpSpPr>
        <p:grpSpPr>
          <a:xfrm>
            <a:off x="6846917" y="2134297"/>
            <a:ext cx="1247661" cy="1323228"/>
            <a:chOff x="1393031" y="1454067"/>
            <a:chExt cx="1247661" cy="132322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85321C-3311-C753-E6E2-63C54D63D95C}"/>
                </a:ext>
              </a:extLst>
            </p:cNvPr>
            <p:cNvSpPr txBox="1"/>
            <p:nvPr/>
          </p:nvSpPr>
          <p:spPr>
            <a:xfrm>
              <a:off x="2412744" y="14540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eft Brace 25">
              <a:extLst>
                <a:ext uri="{FF2B5EF4-FFF2-40B4-BE49-F238E27FC236}">
                  <a16:creationId xmlns:a16="http://schemas.microsoft.com/office/drawing/2014/main" id="{7EF841EC-9701-CAF9-94A5-E41206D31C45}"/>
                </a:ext>
              </a:extLst>
            </p:cNvPr>
            <p:cNvSpPr/>
            <p:nvPr/>
          </p:nvSpPr>
          <p:spPr>
            <a:xfrm>
              <a:off x="1829793" y="1500449"/>
              <a:ext cx="97674" cy="648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3A625FB-E830-0167-EBFB-BC9232D3FB5A}"/>
                </a:ext>
              </a:extLst>
            </p:cNvPr>
            <p:cNvCxnSpPr>
              <a:cxnSpLocks/>
              <a:endCxn id="26" idx="1"/>
            </p:cNvCxnSpPr>
            <p:nvPr/>
          </p:nvCxnSpPr>
          <p:spPr>
            <a:xfrm>
              <a:off x="1601888" y="1824449"/>
              <a:ext cx="2279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EF27FAA-10DB-7DED-4636-56B4BCCC56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415" y="1819695"/>
              <a:ext cx="0" cy="9576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6206859-0210-11EF-83C2-62DDD00D10BC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277052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2)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33C871-4AC5-BE3C-A3AA-FBB42EB0DCED}"/>
              </a:ext>
            </a:extLst>
          </p:cNvPr>
          <p:cNvGrpSpPr/>
          <p:nvPr/>
        </p:nvGrpSpPr>
        <p:grpSpPr>
          <a:xfrm>
            <a:off x="6846917" y="2949826"/>
            <a:ext cx="537071" cy="1440000"/>
            <a:chOff x="1393031" y="2477836"/>
            <a:chExt cx="537071" cy="1440000"/>
          </a:xfrm>
        </p:grpSpPr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64D88F66-8660-0537-20F5-918E037B56C9}"/>
                </a:ext>
              </a:extLst>
            </p:cNvPr>
            <p:cNvSpPr/>
            <p:nvPr/>
          </p:nvSpPr>
          <p:spPr>
            <a:xfrm>
              <a:off x="1832428" y="2477836"/>
              <a:ext cx="97674" cy="1440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2B9F441-F4BF-FDDC-D073-78244BD5B249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3197836"/>
              <a:ext cx="443906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Left Brace 16">
            <a:extLst>
              <a:ext uri="{FF2B5EF4-FFF2-40B4-BE49-F238E27FC236}">
                <a16:creationId xmlns:a16="http://schemas.microsoft.com/office/drawing/2014/main" id="{D27E0891-B808-38E5-0050-A622043141B0}"/>
              </a:ext>
            </a:extLst>
          </p:cNvPr>
          <p:cNvSpPr/>
          <p:nvPr/>
        </p:nvSpPr>
        <p:spPr>
          <a:xfrm>
            <a:off x="7286314" y="4534958"/>
            <a:ext cx="97674" cy="900000"/>
          </a:xfrm>
          <a:prstGeom prst="lef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5DA9AE-12E7-6F98-0F40-018B8B853A39}"/>
              </a:ext>
            </a:extLst>
          </p:cNvPr>
          <p:cNvCxnSpPr>
            <a:cxnSpLocks/>
          </p:cNvCxnSpPr>
          <p:nvPr/>
        </p:nvCxnSpPr>
        <p:spPr>
          <a:xfrm>
            <a:off x="7061726" y="4983551"/>
            <a:ext cx="226716" cy="2249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926451-914E-59B3-D2D8-891DC393075B}"/>
              </a:ext>
            </a:extLst>
          </p:cNvPr>
          <p:cNvCxnSpPr>
            <a:cxnSpLocks/>
          </p:cNvCxnSpPr>
          <p:nvPr/>
        </p:nvCxnSpPr>
        <p:spPr>
          <a:xfrm flipH="1" flipV="1">
            <a:off x="7061726" y="3879853"/>
            <a:ext cx="0" cy="1115351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75B421-9B84-6C9F-A70A-0C4A893E93FC}"/>
              </a:ext>
            </a:extLst>
          </p:cNvPr>
          <p:cNvCxnSpPr>
            <a:cxnSpLocks/>
          </p:cNvCxnSpPr>
          <p:nvPr/>
        </p:nvCxnSpPr>
        <p:spPr>
          <a:xfrm>
            <a:off x="6856442" y="388064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B140B74-623C-828B-1224-51C90BEC4312}"/>
              </a:ext>
            </a:extLst>
          </p:cNvPr>
          <p:cNvGrpSpPr/>
          <p:nvPr/>
        </p:nvGrpSpPr>
        <p:grpSpPr>
          <a:xfrm>
            <a:off x="7469559" y="2914544"/>
            <a:ext cx="1095375" cy="1500524"/>
            <a:chOff x="7754387" y="2782167"/>
            <a:chExt cx="1095375" cy="1500524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56EF8996-75AD-22CE-7249-3A11818D7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12254"/>
            <a:stretch/>
          </p:blipFill>
          <p:spPr>
            <a:xfrm>
              <a:off x="7754387" y="2799304"/>
              <a:ext cx="1095375" cy="20669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C3B711-43EF-12BB-CDF8-A2510F483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7376" y="3025391"/>
              <a:ext cx="752475" cy="12573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166963-DE6F-5268-8DA0-23890E025B38}"/>
                </a:ext>
              </a:extLst>
            </p:cNvPr>
            <p:cNvSpPr txBox="1"/>
            <p:nvPr/>
          </p:nvSpPr>
          <p:spPr>
            <a:xfrm>
              <a:off x="8148396" y="27821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405D41C-5632-4261-71D7-9BD1E53F161B}"/>
              </a:ext>
            </a:extLst>
          </p:cNvPr>
          <p:cNvSpPr txBox="1"/>
          <p:nvPr/>
        </p:nvSpPr>
        <p:spPr>
          <a:xfrm>
            <a:off x="9269461" y="2347582"/>
            <a:ext cx="12073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Mach number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42AED1-5EB4-9D15-1EB0-12E7D03D8ACA}"/>
              </a:ext>
            </a:extLst>
          </p:cNvPr>
          <p:cNvSpPr txBox="1"/>
          <p:nvPr/>
        </p:nvSpPr>
        <p:spPr>
          <a:xfrm>
            <a:off x="9279058" y="3142522"/>
            <a:ext cx="260840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internal energy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kinetic energy 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specific dissipation rate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radial velocity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axial velocity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750272-42C2-0102-5EA9-7E89F031B21C}"/>
              </a:ext>
            </a:extLst>
          </p:cNvPr>
          <p:cNvSpPr txBox="1"/>
          <p:nvPr/>
        </p:nvSpPr>
        <p:spPr>
          <a:xfrm>
            <a:off x="9269461" y="5197382"/>
            <a:ext cx="16145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inlet mass flow rate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A2633A1-0916-1955-B4D0-C7897994CD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52</a:t>
            </a:fld>
            <a:endParaRPr lang="de-DE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4C8034D-DA38-75F1-48DA-B86D4CD414DB}"/>
              </a:ext>
            </a:extLst>
          </p:cNvPr>
          <p:cNvGrpSpPr/>
          <p:nvPr/>
        </p:nvGrpSpPr>
        <p:grpSpPr>
          <a:xfrm>
            <a:off x="7439301" y="2161025"/>
            <a:ext cx="1095375" cy="657922"/>
            <a:chOff x="7237129" y="1791407"/>
            <a:chExt cx="1095375" cy="657922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A68DECF-8294-9FC0-6920-C14A797DE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7237129" y="1791407"/>
              <a:ext cx="1095375" cy="206692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6432961-4C98-8F5D-B8E5-D2BF4350AB29}"/>
                </a:ext>
              </a:extLst>
            </p:cNvPr>
            <p:cNvGrpSpPr/>
            <p:nvPr/>
          </p:nvGrpSpPr>
          <p:grpSpPr>
            <a:xfrm>
              <a:off x="7271545" y="2013093"/>
              <a:ext cx="778676" cy="436236"/>
              <a:chOff x="4359175" y="1370838"/>
              <a:chExt cx="778676" cy="436236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66F60854-01DD-5248-F2BD-68BEFACA03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82820"/>
              <a:stretch/>
            </p:blipFill>
            <p:spPr>
              <a:xfrm>
                <a:off x="4366326" y="1595981"/>
                <a:ext cx="771525" cy="211093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F0DB071-B321-CB42-F5AF-85A2B3B241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82820"/>
              <a:stretch/>
            </p:blipFill>
            <p:spPr>
              <a:xfrm>
                <a:off x="4359175" y="1370838"/>
                <a:ext cx="771525" cy="211093"/>
              </a:xfrm>
              <a:prstGeom prst="rect">
                <a:avLst/>
              </a:prstGeom>
            </p:spPr>
          </p:pic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1765403-37EA-7434-7F85-493D8BD91384}"/>
              </a:ext>
            </a:extLst>
          </p:cNvPr>
          <p:cNvGrpSpPr/>
          <p:nvPr/>
        </p:nvGrpSpPr>
        <p:grpSpPr>
          <a:xfrm>
            <a:off x="7492548" y="4517644"/>
            <a:ext cx="1611795" cy="954172"/>
            <a:chOff x="3551974" y="2894420"/>
            <a:chExt cx="1611795" cy="954172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037F4D4-CF7B-E4AC-EBD5-D6DCCF9A5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51974" y="2894420"/>
              <a:ext cx="1095375" cy="23812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3C23529-F2FE-C05A-116A-269DD923F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4210" y="3114805"/>
              <a:ext cx="990600" cy="25717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30B5D718-60CB-2832-D10C-8C446984F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01694" y="3572367"/>
              <a:ext cx="1362075" cy="27622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D3E1D010-055B-967F-B94B-BB6951675A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94552"/>
            <a:stretch/>
          </p:blipFill>
          <p:spPr>
            <a:xfrm>
              <a:off x="3798518" y="3360327"/>
              <a:ext cx="723900" cy="23040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5EE6696-2BFE-16EC-2866-C4E8D1824415}"/>
                </a:ext>
              </a:extLst>
            </p:cNvPr>
            <p:cNvSpPr txBox="1"/>
            <p:nvPr/>
          </p:nvSpPr>
          <p:spPr>
            <a:xfrm>
              <a:off x="4495275" y="289879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AC3330E-9EF6-7517-6BEE-42C8F6F99FA4}"/>
                </a:ext>
              </a:extLst>
            </p:cNvPr>
            <p:cNvSpPr txBox="1"/>
            <p:nvPr/>
          </p:nvSpPr>
          <p:spPr>
            <a:xfrm>
              <a:off x="4574812" y="3110451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878989F-615E-95C5-0F67-98A4A10E7421}"/>
                </a:ext>
              </a:extLst>
            </p:cNvPr>
            <p:cNvSpPr txBox="1"/>
            <p:nvPr/>
          </p:nvSpPr>
          <p:spPr>
            <a:xfrm>
              <a:off x="4062170" y="333702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8AC9CF9-EAA2-2E01-7680-BB73207EEADE}"/>
              </a:ext>
            </a:extLst>
          </p:cNvPr>
          <p:cNvGrpSpPr/>
          <p:nvPr/>
        </p:nvGrpSpPr>
        <p:grpSpPr>
          <a:xfrm>
            <a:off x="5694897" y="3342215"/>
            <a:ext cx="1095375" cy="850302"/>
            <a:chOff x="5508819" y="3409465"/>
            <a:chExt cx="1095375" cy="85030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6E0C825-FF81-AF4D-F771-63D5F0782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8229"/>
            <a:stretch/>
          </p:blipFill>
          <p:spPr>
            <a:xfrm>
              <a:off x="5508819" y="3622359"/>
              <a:ext cx="1095375" cy="4191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F4154DA-0D79-A732-483E-80756FF65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5508819" y="3409465"/>
              <a:ext cx="1095375" cy="206692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517A54F-FBD5-FE60-5782-5B3A3AA74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28142" y="4031167"/>
              <a:ext cx="781050" cy="228600"/>
            </a:xfrm>
            <a:prstGeom prst="rect">
              <a:avLst/>
            </a:prstGeom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5511AA1D-1A30-951D-85E7-92AF52C07956}"/>
              </a:ext>
            </a:extLst>
          </p:cNvPr>
          <p:cNvSpPr txBox="1"/>
          <p:nvPr/>
        </p:nvSpPr>
        <p:spPr>
          <a:xfrm>
            <a:off x="1676950" y="1865921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Post-</a:t>
            </a: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834F560-9414-E6EE-4AD1-1965DE365D69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B408C0-1A8D-B67A-4FAC-B03DBDF0CF24}"/>
              </a:ext>
            </a:extLst>
          </p:cNvPr>
          <p:cNvSpPr/>
          <p:nvPr/>
        </p:nvSpPr>
        <p:spPr>
          <a:xfrm>
            <a:off x="5764892" y="3970249"/>
            <a:ext cx="971169" cy="2304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977285-5D06-A06A-BBDD-BB3BB0381818}"/>
              </a:ext>
            </a:extLst>
          </p:cNvPr>
          <p:cNvSpPr/>
          <p:nvPr/>
        </p:nvSpPr>
        <p:spPr>
          <a:xfrm>
            <a:off x="1272191" y="2618711"/>
            <a:ext cx="3022174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D3ED28-1C1E-1525-6985-D2B6748B27AD}"/>
              </a:ext>
            </a:extLst>
          </p:cNvPr>
          <p:cNvSpPr/>
          <p:nvPr/>
        </p:nvSpPr>
        <p:spPr>
          <a:xfrm>
            <a:off x="7480868" y="3177902"/>
            <a:ext cx="4300466" cy="1237166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B84F0-9E7E-87F6-03B9-930936C775DA}"/>
              </a:ext>
            </a:extLst>
          </p:cNvPr>
          <p:cNvSpPr/>
          <p:nvPr/>
        </p:nvSpPr>
        <p:spPr>
          <a:xfrm>
            <a:off x="1270365" y="2940301"/>
            <a:ext cx="3024000" cy="31418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B1C3AF-6E6A-C739-81C3-A5F52C745567}"/>
              </a:ext>
            </a:extLst>
          </p:cNvPr>
          <p:cNvSpPr/>
          <p:nvPr/>
        </p:nvSpPr>
        <p:spPr>
          <a:xfrm>
            <a:off x="1267576" y="3255541"/>
            <a:ext cx="3024000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648BCD-C8BF-A6AA-0919-0B95C7E7DD92}"/>
              </a:ext>
            </a:extLst>
          </p:cNvPr>
          <p:cNvSpPr/>
          <p:nvPr/>
        </p:nvSpPr>
        <p:spPr>
          <a:xfrm>
            <a:off x="7739092" y="5207355"/>
            <a:ext cx="4042242" cy="257678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031B38-996C-2C6C-D99E-B38906734472}"/>
              </a:ext>
            </a:extLst>
          </p:cNvPr>
          <p:cNvSpPr/>
          <p:nvPr/>
        </p:nvSpPr>
        <p:spPr>
          <a:xfrm>
            <a:off x="1267576" y="3563135"/>
            <a:ext cx="3022173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5E067C-29D2-DFF4-661E-7882E01C3CDE}"/>
              </a:ext>
            </a:extLst>
          </p:cNvPr>
          <p:cNvSpPr/>
          <p:nvPr/>
        </p:nvSpPr>
        <p:spPr>
          <a:xfrm>
            <a:off x="1267576" y="3879486"/>
            <a:ext cx="3022173" cy="311799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ED8DF2-9B3D-DA30-C5F3-74E2AD974FF1}"/>
              </a:ext>
            </a:extLst>
          </p:cNvPr>
          <p:cNvSpPr/>
          <p:nvPr/>
        </p:nvSpPr>
        <p:spPr>
          <a:xfrm>
            <a:off x="1267576" y="4191285"/>
            <a:ext cx="3022173" cy="26621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753364C-23D4-AFBF-E736-FF418DF1B3B2}"/>
              </a:ext>
            </a:extLst>
          </p:cNvPr>
          <p:cNvSpPr/>
          <p:nvPr/>
        </p:nvSpPr>
        <p:spPr>
          <a:xfrm>
            <a:off x="1267575" y="4454065"/>
            <a:ext cx="3022173" cy="311799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7FADA0F-2C70-3327-4D12-A71198DF2F6E}"/>
              </a:ext>
            </a:extLst>
          </p:cNvPr>
          <p:cNvSpPr/>
          <p:nvPr/>
        </p:nvSpPr>
        <p:spPr>
          <a:xfrm>
            <a:off x="7492548" y="2377245"/>
            <a:ext cx="4300466" cy="428213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19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2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58261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7.a) </a:t>
            </a:r>
            <a:r>
              <a:rPr lang="de-DE" dirty="0"/>
              <a:t>Surface plots</a:t>
            </a:r>
            <a:endParaRPr lang="en-GB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BD7DF4A-0749-2911-12F1-436BACA184AC}"/>
              </a:ext>
            </a:extLst>
          </p:cNvPr>
          <p:cNvGrpSpPr/>
          <p:nvPr/>
        </p:nvGrpSpPr>
        <p:grpSpPr>
          <a:xfrm>
            <a:off x="5947464" y="4676489"/>
            <a:ext cx="5940000" cy="1114974"/>
            <a:chOff x="180000" y="1182690"/>
            <a:chExt cx="5940000" cy="111497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7E15CC2-0F17-F00B-09A1-9ADE5C193AE7}"/>
                </a:ext>
              </a:extLst>
            </p:cNvPr>
            <p:cNvGrpSpPr/>
            <p:nvPr/>
          </p:nvGrpSpPr>
          <p:grpSpPr>
            <a:xfrm>
              <a:off x="180000" y="1182690"/>
              <a:ext cx="5940000" cy="1114974"/>
              <a:chOff x="180000" y="1182690"/>
              <a:chExt cx="5940000" cy="1114974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AC1C29FF-5B93-6E24-4CEF-EE6EB28458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0000" y="1197352"/>
                <a:ext cx="5940000" cy="1100312"/>
              </a:xfrm>
              <a:prstGeom prst="rect">
                <a:avLst/>
              </a:prstGeom>
            </p:spPr>
          </p:pic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F2909083-DDE8-D7A6-2EAA-76DD69C7D007}"/>
                  </a:ext>
                </a:extLst>
              </p:cNvPr>
              <p:cNvSpPr/>
              <p:nvPr/>
            </p:nvSpPr>
            <p:spPr>
              <a:xfrm>
                <a:off x="1823667" y="1182690"/>
                <a:ext cx="2652665" cy="4072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33D5796-3D96-C627-C765-4FF34238B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0610" y="1299710"/>
              <a:ext cx="2880000" cy="426848"/>
            </a:xfrm>
            <a:prstGeom prst="rect">
              <a:avLst/>
            </a:prstGeom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7031587-48C8-BDED-66B3-EB9A4F2AE6A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53</a:t>
            </a:fld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B192A1D-A64D-EC1D-8BDC-9A57063B4390}"/>
                  </a:ext>
                </a:extLst>
              </p:cNvPr>
              <p:cNvSpPr txBox="1"/>
              <p:nvPr/>
            </p:nvSpPr>
            <p:spPr>
              <a:xfrm>
                <a:off x="840000" y="4744191"/>
                <a:ext cx="1493422" cy="782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𝑂𝐹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𝜅</m:t>
                                  </m:r>
                                </m:e>
                                <m:sub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𝑖𝑑𝑒𝑎𝑙</m:t>
                                  </m:r>
                                </m:sub>
                              </m:sSub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𝜌</m:t>
                                  </m:r>
                                </m:den>
                              </m:f>
                            </m:e>
                          </m:rad>
                        </m:den>
                      </m:f>
                    </m:oMath>
                  </m:oMathPara>
                </a14:m>
                <a:endParaRPr lang="de-DE" sz="1600" b="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B192A1D-A64D-EC1D-8BDC-9A57063B43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000" y="4744191"/>
                <a:ext cx="1493422" cy="7823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8A08391-D76B-CB10-124B-215AD2E09E61}"/>
                  </a:ext>
                </a:extLst>
              </p:cNvPr>
              <p:cNvSpPr txBox="1"/>
              <p:nvPr/>
            </p:nvSpPr>
            <p:spPr>
              <a:xfrm>
                <a:off x="3250247" y="4839180"/>
                <a:ext cx="1008225" cy="4693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𝑖𝑑𝑒𝑎𝑙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𝑣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de-DE" sz="1600" b="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8A08391-D76B-CB10-124B-215AD2E09E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0247" y="4839180"/>
                <a:ext cx="1008225" cy="469359"/>
              </a:xfrm>
              <a:prstGeom prst="rect">
                <a:avLst/>
              </a:prstGeom>
              <a:blipFill>
                <a:blip r:embed="rId5"/>
                <a:stretch>
                  <a:fillRect l="-4819" b="-64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80632F3-F12C-857B-C134-6B338E07DF90}"/>
                  </a:ext>
                </a:extLst>
              </p:cNvPr>
              <p:cNvSpPr txBox="1"/>
              <p:nvPr/>
            </p:nvSpPr>
            <p:spPr>
              <a:xfrm>
                <a:off x="8182426" y="4022023"/>
                <a:ext cx="1228991" cy="5176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𝑟𝑒𝑎𝑙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𝑢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𝑟𝑒𝑎𝑙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de-DE" sz="1600" b="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80632F3-F12C-857B-C134-6B338E07DF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2426" y="4022023"/>
                <a:ext cx="1228991" cy="5176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D39882C-C612-F927-13CA-1418CE949A1B}"/>
                  </a:ext>
                </a:extLst>
              </p:cNvPr>
              <p:cNvSpPr txBox="1"/>
              <p:nvPr/>
            </p:nvSpPr>
            <p:spPr>
              <a:xfrm>
                <a:off x="7945472" y="2361803"/>
                <a:ext cx="1702902" cy="5852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𝜅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𝑟𝑒𝑎𝑙</m:t>
                          </m:r>
                        </m:sub>
                      </m:sSub>
                      <m:r>
                        <a:rPr lang="de-DE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𝑣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𝜕</m:t>
                                  </m:r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lang="de-DE" sz="1600" b="0" i="1" smtClean="0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𝜕𝜌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𝑇</m:t>
                          </m:r>
                        </m:sub>
                      </m:sSub>
                      <m:f>
                        <m:fPr>
                          <m:ctrlP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𝜌</m:t>
                          </m:r>
                        </m:num>
                        <m:den>
                          <m:r>
                            <a:rPr lang="de-DE" sz="16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𝑝</m:t>
                          </m:r>
                        </m:den>
                      </m:f>
                    </m:oMath>
                  </m:oMathPara>
                </a14:m>
                <a:endParaRPr lang="de-DE" sz="1600" b="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D39882C-C612-F927-13CA-1418CE949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5472" y="2361803"/>
                <a:ext cx="1702902" cy="585288"/>
              </a:xfrm>
              <a:prstGeom prst="rect">
                <a:avLst/>
              </a:prstGeom>
              <a:blipFill>
                <a:blip r:embed="rId7"/>
                <a:stretch>
                  <a:fillRect b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F6262ED1-7EDF-6D10-A81F-32C820411D3E}"/>
              </a:ext>
            </a:extLst>
          </p:cNvPr>
          <p:cNvGrpSpPr/>
          <p:nvPr/>
        </p:nvGrpSpPr>
        <p:grpSpPr>
          <a:xfrm>
            <a:off x="840000" y="2360261"/>
            <a:ext cx="3960000" cy="1126312"/>
            <a:chOff x="5815494" y="1293844"/>
            <a:chExt cx="3960000" cy="1126312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7739741-8558-79C5-B710-9EC5DEF60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9020" t="46654" b="31879"/>
            <a:stretch/>
          </p:blipFill>
          <p:spPr>
            <a:xfrm>
              <a:off x="5815494" y="1293844"/>
              <a:ext cx="3960000" cy="1126312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2A8D3DD-7CB9-B4AF-B753-3D97440A7C0D}"/>
                </a:ext>
              </a:extLst>
            </p:cNvPr>
            <p:cNvSpPr/>
            <p:nvPr/>
          </p:nvSpPr>
          <p:spPr>
            <a:xfrm>
              <a:off x="5815494" y="1293844"/>
              <a:ext cx="3960000" cy="110031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FF04FC78-2DF6-55A4-A6F5-F4409481D572}"/>
              </a:ext>
            </a:extLst>
          </p:cNvPr>
          <p:cNvSpPr txBox="1"/>
          <p:nvPr/>
        </p:nvSpPr>
        <p:spPr>
          <a:xfrm>
            <a:off x="255091" y="1564189"/>
            <a:ext cx="5456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We introduced a specific function for the Mach number for our real gas model for hydrogen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9F1C3FF-8926-10B0-97BD-DED08A5A9F15}"/>
              </a:ext>
            </a:extLst>
          </p:cNvPr>
          <p:cNvSpPr txBox="1"/>
          <p:nvPr/>
        </p:nvSpPr>
        <p:spPr>
          <a:xfrm>
            <a:off x="255091" y="3610620"/>
            <a:ext cx="2992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Why is this necessary?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CE2309-CD1F-32B0-548F-7630DCC84D56}"/>
              </a:ext>
            </a:extLst>
          </p:cNvPr>
          <p:cNvSpPr txBox="1"/>
          <p:nvPr/>
        </p:nvSpPr>
        <p:spPr>
          <a:xfrm>
            <a:off x="255091" y="4082556"/>
            <a:ext cx="502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OpenFOAM (OF), the Mach number function is defined as follows: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4F0F8E7-2B3F-C0D3-5C46-70176C2AA9A9}"/>
              </a:ext>
            </a:extLst>
          </p:cNvPr>
          <p:cNvSpPr txBox="1"/>
          <p:nvPr/>
        </p:nvSpPr>
        <p:spPr>
          <a:xfrm>
            <a:off x="255091" y="5679505"/>
            <a:ext cx="502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Here, the ideal isentropic exponent is used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EBFB70A-9144-FCFA-3018-1E5FCE36610B}"/>
              </a:ext>
            </a:extLst>
          </p:cNvPr>
          <p:cNvSpPr txBox="1"/>
          <p:nvPr/>
        </p:nvSpPr>
        <p:spPr>
          <a:xfrm>
            <a:off x="6286043" y="1564190"/>
            <a:ext cx="502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For a real gas, the isentropic exponent is defined as follows: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1340DA1-0437-68C3-ACFC-FB30ED80984A}"/>
              </a:ext>
            </a:extLst>
          </p:cNvPr>
          <p:cNvSpPr txBox="1"/>
          <p:nvPr/>
        </p:nvSpPr>
        <p:spPr>
          <a:xfrm>
            <a:off x="6286042" y="3200072"/>
            <a:ext cx="502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Our Mach number function directly uses the speed of sound correlation 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DE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7AB0E95-1010-6209-FED2-6612FA98B6C3}"/>
              </a:ext>
            </a:extLst>
          </p:cNvPr>
          <p:cNvSpPr txBox="1"/>
          <p:nvPr/>
        </p:nvSpPr>
        <p:spPr>
          <a:xfrm>
            <a:off x="255091" y="1037306"/>
            <a:ext cx="567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Mach number function for real gas hydrogen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3498428-ED0D-8583-3F19-AAB68FA5B82B}"/>
              </a:ext>
            </a:extLst>
          </p:cNvPr>
          <p:cNvSpPr txBox="1"/>
          <p:nvPr/>
        </p:nvSpPr>
        <p:spPr>
          <a:xfrm>
            <a:off x="6286041" y="5864171"/>
            <a:ext cx="502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>
                <a:solidFill>
                  <a:srgbClr val="5B93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Let‘s see how to create surface plots like this</a:t>
            </a:r>
            <a:endParaRPr lang="en-US" dirty="0">
              <a:solidFill>
                <a:srgbClr val="5B93A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15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8" grpId="0"/>
      <p:bldP spid="20" grpId="0"/>
      <p:bldP spid="42" grpId="0"/>
      <p:bldP spid="45" grpId="0"/>
      <p:bldP spid="46" grpId="0"/>
      <p:bldP spid="47" grpId="0"/>
      <p:bldP spid="48" grpId="0"/>
      <p:bldP spid="49" grpId="0"/>
      <p:bldP spid="5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9A3C64-A560-8CE8-F08F-390396A7E8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3" t="2153" r="-893" b="5835"/>
          <a:stretch/>
        </p:blipFill>
        <p:spPr>
          <a:xfrm>
            <a:off x="4937565" y="3314696"/>
            <a:ext cx="6876000" cy="11886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1C29FF-5B93-6E24-4CEF-EE6EB2845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1215" y="3246102"/>
            <a:ext cx="6840000" cy="1267026"/>
          </a:xfrm>
          <a:prstGeom prst="rect">
            <a:avLst/>
          </a:prstGeom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F91C4770-1108-4B19-C758-E33227400CC1}"/>
              </a:ext>
            </a:extLst>
          </p:cNvPr>
          <p:cNvSpPr/>
          <p:nvPr/>
        </p:nvSpPr>
        <p:spPr>
          <a:xfrm>
            <a:off x="6736061" y="3120724"/>
            <a:ext cx="3055620" cy="692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7.a) </a:t>
            </a:r>
            <a:r>
              <a:rPr lang="de-DE" dirty="0"/>
              <a:t>Surface plots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7031587-48C8-BDED-66B3-EB9A4F2AE6A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77B2A3-1361-1F11-D535-55FB7903D340}"/>
              </a:ext>
            </a:extLst>
          </p:cNvPr>
          <p:cNvSpPr txBox="1"/>
          <p:nvPr/>
        </p:nvSpPr>
        <p:spPr>
          <a:xfrm>
            <a:off x="250289" y="989321"/>
            <a:ext cx="4155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ParaView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to visualize the flow field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149F2EC-C876-19A1-831A-7C38B133C9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587" r="26741" b="63364"/>
          <a:stretch/>
        </p:blipFill>
        <p:spPr>
          <a:xfrm>
            <a:off x="6840135" y="3246102"/>
            <a:ext cx="3055620" cy="46419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B04DE47-5B07-1025-6390-26E4A7255C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5960" b="35584"/>
          <a:stretch/>
        </p:blipFill>
        <p:spPr>
          <a:xfrm>
            <a:off x="5325574" y="1378117"/>
            <a:ext cx="6660000" cy="118463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EBD513D-434D-EBD7-34A3-F5243E7071A2}"/>
              </a:ext>
            </a:extLst>
          </p:cNvPr>
          <p:cNvSpPr txBox="1"/>
          <p:nvPr/>
        </p:nvSpPr>
        <p:spPr>
          <a:xfrm>
            <a:off x="10637635" y="948671"/>
            <a:ext cx="10779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Time step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AB5FCA-7224-8B54-815A-657F95DFDDDB}"/>
              </a:ext>
            </a:extLst>
          </p:cNvPr>
          <p:cNvSpPr txBox="1"/>
          <p:nvPr/>
        </p:nvSpPr>
        <p:spPr>
          <a:xfrm>
            <a:off x="7244686" y="945171"/>
            <a:ext cx="919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Variable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F7B018-6567-6AC9-9D8F-791E19557E8D}"/>
              </a:ext>
            </a:extLst>
          </p:cNvPr>
          <p:cNvSpPr txBox="1"/>
          <p:nvPr/>
        </p:nvSpPr>
        <p:spPr>
          <a:xfrm>
            <a:off x="4865617" y="951203"/>
            <a:ext cx="13356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3. Calculator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7E5B007-CCBE-9403-BE31-8A237DEA04DF}"/>
              </a:ext>
            </a:extLst>
          </p:cNvPr>
          <p:cNvSpPr txBox="1"/>
          <p:nvPr/>
        </p:nvSpPr>
        <p:spPr>
          <a:xfrm>
            <a:off x="5232024" y="2730574"/>
            <a:ext cx="1143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2. Contour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AE24FCA0-5A0C-9CE1-1A5C-BFEDA13508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5215" y="4876657"/>
            <a:ext cx="6876000" cy="135177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7F511BF-42CA-A3A3-FF45-9EA1CE67EF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8427" b="6850"/>
          <a:stretch/>
        </p:blipFill>
        <p:spPr>
          <a:xfrm>
            <a:off x="1121593" y="5636451"/>
            <a:ext cx="1450524" cy="59243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7056EDD-8750-7FB9-101E-0DAEFFEEF5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400" y="4755012"/>
            <a:ext cx="293625" cy="324000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98974470-BB6C-A930-D3BC-84ED913B0A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449" y="1950143"/>
            <a:ext cx="333529" cy="324000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BFA3F8B-5127-A306-6B8D-F311CB83E9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1593" y="2495042"/>
            <a:ext cx="2160000" cy="204187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1E66E24-0078-F006-E034-DDF45CB81B0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1" t="6101" r="70708" b="14451"/>
          <a:stretch/>
        </p:blipFill>
        <p:spPr>
          <a:xfrm>
            <a:off x="374158" y="1468381"/>
            <a:ext cx="586112" cy="32400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8A916EAC-7FCC-DFFC-41F7-1C9AACEEF51A}"/>
              </a:ext>
            </a:extLst>
          </p:cNvPr>
          <p:cNvSpPr txBox="1"/>
          <p:nvPr/>
        </p:nvSpPr>
        <p:spPr>
          <a:xfrm>
            <a:off x="9024274" y="955523"/>
            <a:ext cx="11208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1. Surface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AE44C16-7479-210C-EFAA-555366270E09}"/>
              </a:ext>
            </a:extLst>
          </p:cNvPr>
          <p:cNvSpPr txBox="1"/>
          <p:nvPr/>
        </p:nvSpPr>
        <p:spPr>
          <a:xfrm>
            <a:off x="960270" y="1450238"/>
            <a:ext cx="178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1. Surface plots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DDCD3FD-DB2E-957A-68E2-7CCD996B6BE6}"/>
              </a:ext>
            </a:extLst>
          </p:cNvPr>
          <p:cNvSpPr txBox="1"/>
          <p:nvPr/>
        </p:nvSpPr>
        <p:spPr>
          <a:xfrm>
            <a:off x="960270" y="1927477"/>
            <a:ext cx="1813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2. Contour plots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8FBB9EF-120E-6BC1-9CA5-B0E4C23986EC}"/>
              </a:ext>
            </a:extLst>
          </p:cNvPr>
          <p:cNvSpPr txBox="1"/>
          <p:nvPr/>
        </p:nvSpPr>
        <p:spPr>
          <a:xfrm>
            <a:off x="960270" y="4721068"/>
            <a:ext cx="2518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3. Calculated variables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7AA6137-7152-693F-58B5-D78603F73BA7}"/>
              </a:ext>
            </a:extLst>
          </p:cNvPr>
          <p:cNvSpPr txBox="1"/>
          <p:nvPr/>
        </p:nvSpPr>
        <p:spPr>
          <a:xfrm>
            <a:off x="1028914" y="5250579"/>
            <a:ext cx="2327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Compressibility factor </a:t>
            </a:r>
            <a:r>
              <a:rPr lang="de-DE" sz="1600" i="1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C84B2C7-F4DE-7587-3708-5EAFF41265EC}"/>
              </a:ext>
            </a:extLst>
          </p:cNvPr>
          <p:cNvSpPr/>
          <p:nvPr/>
        </p:nvSpPr>
        <p:spPr>
          <a:xfrm>
            <a:off x="7134124" y="2036028"/>
            <a:ext cx="1140736" cy="20985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E0CDD3F-92B3-A450-82C7-6D146A92ECF0}"/>
              </a:ext>
            </a:extLst>
          </p:cNvPr>
          <p:cNvSpPr/>
          <p:nvPr/>
        </p:nvSpPr>
        <p:spPr>
          <a:xfrm>
            <a:off x="10409970" y="1731634"/>
            <a:ext cx="1533254" cy="214968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D23267D-E2E7-312C-7FBA-DBA5446BC125}"/>
              </a:ext>
            </a:extLst>
          </p:cNvPr>
          <p:cNvSpPr/>
          <p:nvPr/>
        </p:nvSpPr>
        <p:spPr>
          <a:xfrm>
            <a:off x="8978013" y="2038701"/>
            <a:ext cx="1207129" cy="207182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530E2FE-7212-B85E-659A-745D5FB5FF21}"/>
              </a:ext>
            </a:extLst>
          </p:cNvPr>
          <p:cNvSpPr/>
          <p:nvPr/>
        </p:nvSpPr>
        <p:spPr>
          <a:xfrm>
            <a:off x="5428927" y="2323365"/>
            <a:ext cx="216000" cy="229604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E615681-5CC0-7CE6-591E-E794331AFFBB}"/>
              </a:ext>
            </a:extLst>
          </p:cNvPr>
          <p:cNvSpPr/>
          <p:nvPr/>
        </p:nvSpPr>
        <p:spPr>
          <a:xfrm>
            <a:off x="5695656" y="2319283"/>
            <a:ext cx="216000" cy="229604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E60DE7D9-61DE-5C46-3028-14E05E9012B5}"/>
              </a:ext>
            </a:extLst>
          </p:cNvPr>
          <p:cNvCxnSpPr>
            <a:cxnSpLocks/>
            <a:stCxn id="22" idx="2"/>
            <a:endCxn id="58" idx="0"/>
          </p:cNvCxnSpPr>
          <p:nvPr/>
        </p:nvCxnSpPr>
        <p:spPr>
          <a:xfrm>
            <a:off x="7704492" y="1283725"/>
            <a:ext cx="0" cy="75230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40DB718E-BA76-50FF-2C4F-BC9CC9BDA79B}"/>
              </a:ext>
            </a:extLst>
          </p:cNvPr>
          <p:cNvCxnSpPr>
            <a:cxnSpLocks/>
            <a:stCxn id="52" idx="2"/>
            <a:endCxn id="60" idx="0"/>
          </p:cNvCxnSpPr>
          <p:nvPr/>
        </p:nvCxnSpPr>
        <p:spPr>
          <a:xfrm flipH="1">
            <a:off x="9581578" y="1294077"/>
            <a:ext cx="3107" cy="74462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C8C3DA34-3B91-D8A7-5545-9D7DCC766830}"/>
              </a:ext>
            </a:extLst>
          </p:cNvPr>
          <p:cNvCxnSpPr>
            <a:cxnSpLocks/>
            <a:stCxn id="20" idx="2"/>
            <a:endCxn id="59" idx="0"/>
          </p:cNvCxnSpPr>
          <p:nvPr/>
        </p:nvCxnSpPr>
        <p:spPr>
          <a:xfrm>
            <a:off x="11176597" y="1287225"/>
            <a:ext cx="0" cy="44440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CB41D3A1-FB21-87D7-4B2E-0D08C137A0A2}"/>
              </a:ext>
            </a:extLst>
          </p:cNvPr>
          <p:cNvCxnSpPr>
            <a:cxnSpLocks/>
            <a:stCxn id="24" idx="2"/>
            <a:endCxn id="61" idx="0"/>
          </p:cNvCxnSpPr>
          <p:nvPr/>
        </p:nvCxnSpPr>
        <p:spPr>
          <a:xfrm>
            <a:off x="5533428" y="1289757"/>
            <a:ext cx="3499" cy="103360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CE24B669-A8DE-4874-A010-56447067090A}"/>
              </a:ext>
            </a:extLst>
          </p:cNvPr>
          <p:cNvCxnSpPr>
            <a:cxnSpLocks/>
            <a:stCxn id="39" idx="0"/>
            <a:endCxn id="62" idx="2"/>
          </p:cNvCxnSpPr>
          <p:nvPr/>
        </p:nvCxnSpPr>
        <p:spPr>
          <a:xfrm flipV="1">
            <a:off x="5803656" y="2548887"/>
            <a:ext cx="0" cy="18168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99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20" grpId="0"/>
      <p:bldP spid="22" grpId="0"/>
      <p:bldP spid="24" grpId="0"/>
      <p:bldP spid="39" grpId="0"/>
      <p:bldP spid="52" grpId="0"/>
      <p:bldP spid="53" grpId="0"/>
      <p:bldP spid="54" grpId="0"/>
      <p:bldP spid="55" grpId="0"/>
      <p:bldP spid="56" grpId="0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76E7F1AC-F8B2-E90A-9471-345B57C5D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630" y="1223690"/>
            <a:ext cx="7884000" cy="139209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6D2DF5E-ECFF-31AD-9D43-B6AECAA9E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417" y="1244094"/>
            <a:ext cx="7884000" cy="1379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8AD0E7B-27AA-40D8-7E54-A0826A9060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684"/>
          <a:stretch/>
        </p:blipFill>
        <p:spPr>
          <a:xfrm>
            <a:off x="3967464" y="1223351"/>
            <a:ext cx="7920000" cy="1362490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7.a) </a:t>
            </a:r>
            <a:r>
              <a:rPr lang="de-DE" dirty="0"/>
              <a:t>Surface plots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7031587-48C8-BDED-66B3-EB9A4F2AE6A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55</a:t>
            </a:fld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723B08-5F33-D389-8413-AC4767AC80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684"/>
          <a:stretch/>
        </p:blipFill>
        <p:spPr>
          <a:xfrm flipV="1">
            <a:off x="3967464" y="2585841"/>
            <a:ext cx="7920000" cy="1362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F354F57-7BFD-5ACA-D966-0F8FA195A1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7071" y="1195103"/>
            <a:ext cx="2970000" cy="6255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37056B-52B4-0A43-605D-D0524DB52ABC}"/>
              </a:ext>
            </a:extLst>
          </p:cNvPr>
          <p:cNvSpPr txBox="1"/>
          <p:nvPr/>
        </p:nvSpPr>
        <p:spPr>
          <a:xfrm>
            <a:off x="255091" y="1037306"/>
            <a:ext cx="567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Numerical Schlieren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975BE98-3B2A-CB91-BB60-79FC0379AA85}"/>
              </a:ext>
            </a:extLst>
          </p:cNvPr>
          <p:cNvGrpSpPr/>
          <p:nvPr/>
        </p:nvGrpSpPr>
        <p:grpSpPr>
          <a:xfrm>
            <a:off x="5743653" y="3650853"/>
            <a:ext cx="4696836" cy="2463607"/>
            <a:chOff x="5398617" y="3723045"/>
            <a:chExt cx="4696836" cy="246360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59A1A4B-8FA3-F54A-2470-73795679EDE6}"/>
                </a:ext>
              </a:extLst>
            </p:cNvPr>
            <p:cNvGrpSpPr/>
            <p:nvPr/>
          </p:nvGrpSpPr>
          <p:grpSpPr>
            <a:xfrm>
              <a:off x="5398617" y="3723045"/>
              <a:ext cx="4696836" cy="2463607"/>
              <a:chOff x="5398617" y="3723045"/>
              <a:chExt cx="4696836" cy="2463607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D2BAFCF2-FDC3-1919-15C0-A85F832E52DE}"/>
                  </a:ext>
                </a:extLst>
              </p:cNvPr>
              <p:cNvGrpSpPr/>
              <p:nvPr/>
            </p:nvGrpSpPr>
            <p:grpSpPr>
              <a:xfrm>
                <a:off x="5398617" y="4358697"/>
                <a:ext cx="4696836" cy="1827955"/>
                <a:chOff x="5712003" y="4080916"/>
                <a:chExt cx="4696836" cy="1827955"/>
              </a:xfrm>
            </p:grpSpPr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ECFDC573-C942-BD24-FCC7-ECBC72BB5C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t="8505" b="12834"/>
                <a:stretch/>
              </p:blipFill>
              <p:spPr>
                <a:xfrm>
                  <a:off x="5712003" y="4080916"/>
                  <a:ext cx="4696836" cy="1161040"/>
                </a:xfrm>
                <a:prstGeom prst="rect">
                  <a:avLst/>
                </a:prstGeom>
              </p:spPr>
            </p:pic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0870E4EB-DA5B-ECB3-6684-9B6B9D503F51}"/>
                    </a:ext>
                  </a:extLst>
                </p:cNvPr>
                <p:cNvSpPr txBox="1"/>
                <p:nvPr/>
              </p:nvSpPr>
              <p:spPr>
                <a:xfrm>
                  <a:off x="5712003" y="5308707"/>
                  <a:ext cx="4696836" cy="6001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Source:</a:t>
                  </a:r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S. Matsuo et al., "</a:t>
                  </a:r>
                  <a:r>
                    <a:rPr lang="en-US" sz="11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Effects of Supersonic Nozzle Geometry on Characteristics of Shock Wave Structure</a:t>
                  </a:r>
                  <a:r>
                    <a:rPr lang="en-US" sz="11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“, Open Journal of Fluid Dynamics, Vol. 2 No. 4A, 2012.</a:t>
                  </a:r>
                </a:p>
              </p:txBody>
            </p:sp>
          </p:grp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202C0F5-6403-174E-F046-65E640B282A8}"/>
                  </a:ext>
                </a:extLst>
              </p:cNvPr>
              <p:cNvSpPr txBox="1"/>
              <p:nvPr/>
            </p:nvSpPr>
            <p:spPr>
              <a:xfrm>
                <a:off x="5398617" y="3723045"/>
                <a:ext cx="46968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Experimental Schlieren </a:t>
                </a:r>
              </a:p>
              <a:p>
                <a:pPr algn="ctr"/>
                <a:r>
                  <a:rPr lang="de-DE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(for qualitative comparison)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03935B25-63E4-B8EA-306D-2ECC3F521658}"/>
                    </a:ext>
                  </a:extLst>
                </p:cNvPr>
                <p:cNvSpPr txBox="1"/>
                <p:nvPr/>
              </p:nvSpPr>
              <p:spPr>
                <a:xfrm>
                  <a:off x="6736061" y="4324779"/>
                  <a:ext cx="761491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sSub>
                          <m:sSubPr>
                            <m:ctrlPr>
                              <a:rPr lang="de-DE" sz="16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sz="16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  <m:r>
                          <a:rPr lang="de-DE" sz="1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/</m:t>
                        </m:r>
                        <m:sSub>
                          <m:sSubPr>
                            <m:ctrlPr>
                              <a:rPr lang="de-DE" sz="16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de-DE" sz="16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sz="16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𝑠</m:t>
                            </m:r>
                          </m:sub>
                        </m:sSub>
                      </m:oMath>
                    </m:oMathPara>
                  </a14:m>
                  <a:endPara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03935B25-63E4-B8EA-306D-2ECC3F5216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36061" y="4324779"/>
                  <a:ext cx="761491" cy="246221"/>
                </a:xfrm>
                <a:prstGeom prst="rect">
                  <a:avLst/>
                </a:prstGeom>
                <a:blipFill>
                  <a:blip r:embed="rId7"/>
                  <a:stretch>
                    <a:fillRect l="-1600" b="-3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2191DE94-43EA-E749-224B-A4801C0AC0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5582" y="2640870"/>
            <a:ext cx="2162175" cy="8001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DF1376C-2F0F-B672-827C-0E954CCBCC0F}"/>
              </a:ext>
            </a:extLst>
          </p:cNvPr>
          <p:cNvSpPr txBox="1"/>
          <p:nvPr/>
        </p:nvSpPr>
        <p:spPr>
          <a:xfrm>
            <a:off x="298261" y="1468232"/>
            <a:ext cx="4014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Gradient of Unstructured DataSet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filter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653FC2-600B-6805-E008-FDC66C5F6DD7}"/>
              </a:ext>
            </a:extLst>
          </p:cNvPr>
          <p:cNvSpPr txBox="1"/>
          <p:nvPr/>
        </p:nvSpPr>
        <p:spPr>
          <a:xfrm>
            <a:off x="474166" y="2193301"/>
            <a:ext cx="3542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Set density gradient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331609-39E3-C19B-DB71-04FB74B141AE}"/>
              </a:ext>
            </a:extLst>
          </p:cNvPr>
          <p:cNvSpPr txBox="1"/>
          <p:nvPr/>
        </p:nvSpPr>
        <p:spPr>
          <a:xfrm>
            <a:off x="474166" y="3638723"/>
            <a:ext cx="3542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Apply X Ray colormap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AD54928-31A5-3E4D-ED59-5A68AF1E96DA}"/>
              </a:ext>
            </a:extLst>
          </p:cNvPr>
          <p:cNvSpPr txBox="1"/>
          <p:nvPr/>
        </p:nvSpPr>
        <p:spPr>
          <a:xfrm>
            <a:off x="474166" y="4813724"/>
            <a:ext cx="3542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Adjust Min. and Max. values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FC5D994-C717-10DB-267F-3A1F58E4FB01}"/>
              </a:ext>
            </a:extLst>
          </p:cNvPr>
          <p:cNvGrpSpPr/>
          <p:nvPr/>
        </p:nvGrpSpPr>
        <p:grpSpPr>
          <a:xfrm>
            <a:off x="892351" y="5226422"/>
            <a:ext cx="2864985" cy="515029"/>
            <a:chOff x="558447" y="5334296"/>
            <a:chExt cx="2864985" cy="515029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03C46950-080A-9285-28BB-7600E230A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9409" y="5399742"/>
              <a:ext cx="396000" cy="3600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B9E9F3B-87B2-6CC3-F31D-18A6CBB0CB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r="34704" b="-2022"/>
            <a:stretch/>
          </p:blipFill>
          <p:spPr>
            <a:xfrm>
              <a:off x="1053825" y="5334296"/>
              <a:ext cx="2369607" cy="515029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3998BDF-EF36-AE60-911F-618702DD3AA4}"/>
                </a:ext>
              </a:extLst>
            </p:cNvPr>
            <p:cNvSpPr/>
            <p:nvPr/>
          </p:nvSpPr>
          <p:spPr>
            <a:xfrm>
              <a:off x="558447" y="5334296"/>
              <a:ext cx="2864985" cy="515029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4BB47F1-DA2A-85DF-E4A0-3BE7B26B1310}"/>
              </a:ext>
            </a:extLst>
          </p:cNvPr>
          <p:cNvGrpSpPr/>
          <p:nvPr/>
        </p:nvGrpSpPr>
        <p:grpSpPr>
          <a:xfrm>
            <a:off x="892351" y="4042723"/>
            <a:ext cx="3135177" cy="487307"/>
            <a:chOff x="593998" y="4326435"/>
            <a:chExt cx="3135177" cy="487307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0CAF92D-23B2-5AFD-E05B-211EAC6D5E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86050" y="4384879"/>
              <a:ext cx="2143125" cy="37147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D6C068E-D13A-D016-4CE4-4E72F4C0F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43166" y="4390617"/>
              <a:ext cx="347587" cy="3600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FFAC7C10-0574-E648-BC15-2A962497AA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t="5957"/>
            <a:stretch/>
          </p:blipFill>
          <p:spPr>
            <a:xfrm>
              <a:off x="1138070" y="4401340"/>
              <a:ext cx="385713" cy="338554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BF05AEE6-4828-2072-05AB-879373B1CC82}"/>
                </a:ext>
              </a:extLst>
            </p:cNvPr>
            <p:cNvCxnSpPr>
              <a:cxnSpLocks/>
              <a:stCxn id="35" idx="3"/>
              <a:endCxn id="37" idx="1"/>
            </p:cNvCxnSpPr>
            <p:nvPr/>
          </p:nvCxnSpPr>
          <p:spPr>
            <a:xfrm>
              <a:off x="990753" y="4570617"/>
              <a:ext cx="147317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5B9C95D-7414-FC39-7861-2F95E26BD901}"/>
                </a:ext>
              </a:extLst>
            </p:cNvPr>
            <p:cNvSpPr/>
            <p:nvPr/>
          </p:nvSpPr>
          <p:spPr>
            <a:xfrm>
              <a:off x="593998" y="4326435"/>
              <a:ext cx="3135177" cy="48730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84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  <p:bldP spid="2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272191" y="2593803"/>
            <a:ext cx="302217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Log file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Residuals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Mass flow rate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Discharge coefficient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Flow field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Surface plots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Line plots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45CCCCF-5952-9CAC-54A6-EE8E09A18266}"/>
              </a:ext>
            </a:extLst>
          </p:cNvPr>
          <p:cNvGrpSpPr/>
          <p:nvPr/>
        </p:nvGrpSpPr>
        <p:grpSpPr>
          <a:xfrm>
            <a:off x="6846917" y="2134297"/>
            <a:ext cx="1247661" cy="1323228"/>
            <a:chOff x="1393031" y="1454067"/>
            <a:chExt cx="1247661" cy="132322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85321C-3311-C753-E6E2-63C54D63D95C}"/>
                </a:ext>
              </a:extLst>
            </p:cNvPr>
            <p:cNvSpPr txBox="1"/>
            <p:nvPr/>
          </p:nvSpPr>
          <p:spPr>
            <a:xfrm>
              <a:off x="2412744" y="14540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eft Brace 25">
              <a:extLst>
                <a:ext uri="{FF2B5EF4-FFF2-40B4-BE49-F238E27FC236}">
                  <a16:creationId xmlns:a16="http://schemas.microsoft.com/office/drawing/2014/main" id="{7EF841EC-9701-CAF9-94A5-E41206D31C45}"/>
                </a:ext>
              </a:extLst>
            </p:cNvPr>
            <p:cNvSpPr/>
            <p:nvPr/>
          </p:nvSpPr>
          <p:spPr>
            <a:xfrm>
              <a:off x="1829793" y="1500449"/>
              <a:ext cx="97674" cy="648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3A625FB-E830-0167-EBFB-BC9232D3FB5A}"/>
                </a:ext>
              </a:extLst>
            </p:cNvPr>
            <p:cNvCxnSpPr>
              <a:cxnSpLocks/>
              <a:endCxn id="26" idx="1"/>
            </p:cNvCxnSpPr>
            <p:nvPr/>
          </p:nvCxnSpPr>
          <p:spPr>
            <a:xfrm>
              <a:off x="1601888" y="1824449"/>
              <a:ext cx="227905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EF27FAA-10DB-7DED-4636-56B4BCCC56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4415" y="1819695"/>
              <a:ext cx="0" cy="9576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6206859-0210-11EF-83C2-62DDD00D10BC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2770529"/>
              <a:ext cx="21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2)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33C871-4AC5-BE3C-A3AA-FBB42EB0DCED}"/>
              </a:ext>
            </a:extLst>
          </p:cNvPr>
          <p:cNvGrpSpPr/>
          <p:nvPr/>
        </p:nvGrpSpPr>
        <p:grpSpPr>
          <a:xfrm>
            <a:off x="6846917" y="2949826"/>
            <a:ext cx="537071" cy="1440000"/>
            <a:chOff x="1393031" y="2477836"/>
            <a:chExt cx="537071" cy="1440000"/>
          </a:xfrm>
        </p:grpSpPr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64D88F66-8660-0537-20F5-918E037B56C9}"/>
                </a:ext>
              </a:extLst>
            </p:cNvPr>
            <p:cNvSpPr/>
            <p:nvPr/>
          </p:nvSpPr>
          <p:spPr>
            <a:xfrm>
              <a:off x="1832428" y="2477836"/>
              <a:ext cx="97674" cy="1440000"/>
            </a:xfrm>
            <a:prstGeom prst="leftBrac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2B9F441-F4BF-FDDC-D073-78244BD5B249}"/>
                </a:ext>
              </a:extLst>
            </p:cNvPr>
            <p:cNvCxnSpPr>
              <a:cxnSpLocks/>
            </p:cNvCxnSpPr>
            <p:nvPr/>
          </p:nvCxnSpPr>
          <p:spPr>
            <a:xfrm>
              <a:off x="1393031" y="3197836"/>
              <a:ext cx="443906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Left Brace 16">
            <a:extLst>
              <a:ext uri="{FF2B5EF4-FFF2-40B4-BE49-F238E27FC236}">
                <a16:creationId xmlns:a16="http://schemas.microsoft.com/office/drawing/2014/main" id="{D27E0891-B808-38E5-0050-A622043141B0}"/>
              </a:ext>
            </a:extLst>
          </p:cNvPr>
          <p:cNvSpPr/>
          <p:nvPr/>
        </p:nvSpPr>
        <p:spPr>
          <a:xfrm>
            <a:off x="7286314" y="4534958"/>
            <a:ext cx="97674" cy="900000"/>
          </a:xfrm>
          <a:prstGeom prst="leftBrac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5DA9AE-12E7-6F98-0F40-018B8B853A39}"/>
              </a:ext>
            </a:extLst>
          </p:cNvPr>
          <p:cNvCxnSpPr>
            <a:cxnSpLocks/>
          </p:cNvCxnSpPr>
          <p:nvPr/>
        </p:nvCxnSpPr>
        <p:spPr>
          <a:xfrm>
            <a:off x="7061726" y="4983551"/>
            <a:ext cx="226716" cy="2249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926451-914E-59B3-D2D8-891DC393075B}"/>
              </a:ext>
            </a:extLst>
          </p:cNvPr>
          <p:cNvCxnSpPr>
            <a:cxnSpLocks/>
          </p:cNvCxnSpPr>
          <p:nvPr/>
        </p:nvCxnSpPr>
        <p:spPr>
          <a:xfrm flipH="1" flipV="1">
            <a:off x="7061726" y="3879853"/>
            <a:ext cx="0" cy="1115351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75B421-9B84-6C9F-A70A-0C4A893E93FC}"/>
              </a:ext>
            </a:extLst>
          </p:cNvPr>
          <p:cNvCxnSpPr>
            <a:cxnSpLocks/>
          </p:cNvCxnSpPr>
          <p:nvPr/>
        </p:nvCxnSpPr>
        <p:spPr>
          <a:xfrm>
            <a:off x="6856442" y="3880640"/>
            <a:ext cx="2160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B140B74-623C-828B-1224-51C90BEC4312}"/>
              </a:ext>
            </a:extLst>
          </p:cNvPr>
          <p:cNvGrpSpPr/>
          <p:nvPr/>
        </p:nvGrpSpPr>
        <p:grpSpPr>
          <a:xfrm>
            <a:off x="7469559" y="2914544"/>
            <a:ext cx="1095375" cy="1500524"/>
            <a:chOff x="7754387" y="2782167"/>
            <a:chExt cx="1095375" cy="1500524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56EF8996-75AD-22CE-7249-3A11818D7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12254"/>
            <a:stretch/>
          </p:blipFill>
          <p:spPr>
            <a:xfrm>
              <a:off x="7754387" y="2799304"/>
              <a:ext cx="1095375" cy="20669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FC3B711-43EF-12BB-CDF8-A2510F483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7376" y="3025391"/>
              <a:ext cx="752475" cy="1257300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166963-DE6F-5268-8DA0-23890E025B38}"/>
                </a:ext>
              </a:extLst>
            </p:cNvPr>
            <p:cNvSpPr txBox="1"/>
            <p:nvPr/>
          </p:nvSpPr>
          <p:spPr>
            <a:xfrm>
              <a:off x="8148396" y="278216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405D41C-5632-4261-71D7-9BD1E53F161B}"/>
              </a:ext>
            </a:extLst>
          </p:cNvPr>
          <p:cNvSpPr txBox="1"/>
          <p:nvPr/>
        </p:nvSpPr>
        <p:spPr>
          <a:xfrm>
            <a:off x="9269461" y="2347582"/>
            <a:ext cx="12073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Mach number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density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42AED1-5EB4-9D15-1EB0-12E7D03D8ACA}"/>
              </a:ext>
            </a:extLst>
          </p:cNvPr>
          <p:cNvSpPr txBox="1"/>
          <p:nvPr/>
        </p:nvSpPr>
        <p:spPr>
          <a:xfrm>
            <a:off x="9279058" y="3142522"/>
            <a:ext cx="260840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internal energy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kinetic energy 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turbulent specific dissipation rate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radial velocity</a:t>
            </a:r>
          </a:p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axial velocity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750272-42C2-0102-5EA9-7E89F031B21C}"/>
              </a:ext>
            </a:extLst>
          </p:cNvPr>
          <p:cNvSpPr txBox="1"/>
          <p:nvPr/>
        </p:nvSpPr>
        <p:spPr>
          <a:xfrm>
            <a:off x="9269461" y="5197382"/>
            <a:ext cx="16145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Arial" panose="020B0604020202020204" pitchFamily="34" charset="0"/>
                <a:cs typeface="Arial" panose="020B0604020202020204" pitchFamily="34" charset="0"/>
              </a:rPr>
              <a:t>inlet mass flow rate</a:t>
            </a:r>
          </a:p>
        </p:txBody>
      </p:sp>
      <p:sp>
        <p:nvSpPr>
          <p:cNvPr id="40" name="Slide Number Placeholder 39">
            <a:extLst>
              <a:ext uri="{FF2B5EF4-FFF2-40B4-BE49-F238E27FC236}">
                <a16:creationId xmlns:a16="http://schemas.microsoft.com/office/drawing/2014/main" id="{EA2633A1-0916-1955-B4D0-C7897994CD1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56</a:t>
            </a:fld>
            <a:endParaRPr lang="de-DE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4C8034D-DA38-75F1-48DA-B86D4CD414DB}"/>
              </a:ext>
            </a:extLst>
          </p:cNvPr>
          <p:cNvGrpSpPr/>
          <p:nvPr/>
        </p:nvGrpSpPr>
        <p:grpSpPr>
          <a:xfrm>
            <a:off x="7439301" y="2161025"/>
            <a:ext cx="1095375" cy="657922"/>
            <a:chOff x="7237129" y="1791407"/>
            <a:chExt cx="1095375" cy="657922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A68DECF-8294-9FC0-6920-C14A797DEB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7237129" y="1791407"/>
              <a:ext cx="1095375" cy="206692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6432961-4C98-8F5D-B8E5-D2BF4350AB29}"/>
                </a:ext>
              </a:extLst>
            </p:cNvPr>
            <p:cNvGrpSpPr/>
            <p:nvPr/>
          </p:nvGrpSpPr>
          <p:grpSpPr>
            <a:xfrm>
              <a:off x="7271545" y="2013093"/>
              <a:ext cx="778676" cy="436236"/>
              <a:chOff x="4359175" y="1370838"/>
              <a:chExt cx="778676" cy="436236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66F60854-01DD-5248-F2BD-68BEFACA03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82820"/>
              <a:stretch/>
            </p:blipFill>
            <p:spPr>
              <a:xfrm>
                <a:off x="4366326" y="1595981"/>
                <a:ext cx="771525" cy="211093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F0DB071-B321-CB42-F5AF-85A2B3B241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82820"/>
              <a:stretch/>
            </p:blipFill>
            <p:spPr>
              <a:xfrm>
                <a:off x="4359175" y="1370838"/>
                <a:ext cx="771525" cy="211093"/>
              </a:xfrm>
              <a:prstGeom prst="rect">
                <a:avLst/>
              </a:prstGeom>
            </p:spPr>
          </p:pic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1765403-37EA-7434-7F85-493D8BD91384}"/>
              </a:ext>
            </a:extLst>
          </p:cNvPr>
          <p:cNvGrpSpPr/>
          <p:nvPr/>
        </p:nvGrpSpPr>
        <p:grpSpPr>
          <a:xfrm>
            <a:off x="7492548" y="4517644"/>
            <a:ext cx="1611795" cy="954172"/>
            <a:chOff x="3551974" y="2894420"/>
            <a:chExt cx="1611795" cy="954172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037F4D4-CF7B-E4AC-EBD5-D6DCCF9A5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51974" y="2894420"/>
              <a:ext cx="1095375" cy="238125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3C23529-F2FE-C05A-116A-269DD923F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74210" y="3114805"/>
              <a:ext cx="990600" cy="25717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30B5D718-60CB-2832-D10C-8C446984F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01694" y="3572367"/>
              <a:ext cx="1362075" cy="276225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D3E1D010-055B-967F-B94B-BB6951675A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94552"/>
            <a:stretch/>
          </p:blipFill>
          <p:spPr>
            <a:xfrm>
              <a:off x="3798518" y="3360327"/>
              <a:ext cx="723900" cy="23040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5EE6696-2BFE-16EC-2866-C4E8D1824415}"/>
                </a:ext>
              </a:extLst>
            </p:cNvPr>
            <p:cNvSpPr txBox="1"/>
            <p:nvPr/>
          </p:nvSpPr>
          <p:spPr>
            <a:xfrm>
              <a:off x="4495275" y="289879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AC3330E-9EF6-7517-6BEE-42C8F6F99FA4}"/>
                </a:ext>
              </a:extLst>
            </p:cNvPr>
            <p:cNvSpPr txBox="1"/>
            <p:nvPr/>
          </p:nvSpPr>
          <p:spPr>
            <a:xfrm>
              <a:off x="4574812" y="3110451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878989F-615E-95C5-0F67-98A4A10E7421}"/>
                </a:ext>
              </a:extLst>
            </p:cNvPr>
            <p:cNvSpPr txBox="1"/>
            <p:nvPr/>
          </p:nvSpPr>
          <p:spPr>
            <a:xfrm>
              <a:off x="4062170" y="3337027"/>
              <a:ext cx="2279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8AC9CF9-EAA2-2E01-7680-BB73207EEADE}"/>
              </a:ext>
            </a:extLst>
          </p:cNvPr>
          <p:cNvGrpSpPr/>
          <p:nvPr/>
        </p:nvGrpSpPr>
        <p:grpSpPr>
          <a:xfrm>
            <a:off x="5694897" y="3342215"/>
            <a:ext cx="1095375" cy="850302"/>
            <a:chOff x="5508819" y="3409465"/>
            <a:chExt cx="1095375" cy="85030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6E0C825-FF81-AF4D-F771-63D5F0782D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3828" b="8229"/>
            <a:stretch/>
          </p:blipFill>
          <p:spPr>
            <a:xfrm>
              <a:off x="5508819" y="3622359"/>
              <a:ext cx="1095375" cy="4191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5F4154DA-0D79-A732-483E-80756FF65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063" b="88021"/>
            <a:stretch/>
          </p:blipFill>
          <p:spPr>
            <a:xfrm>
              <a:off x="5508819" y="3409465"/>
              <a:ext cx="1095375" cy="206692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A517A54F-FBD5-FE60-5782-5B3A3AA74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28142" y="4031167"/>
              <a:ext cx="781050" cy="228600"/>
            </a:xfrm>
            <a:prstGeom prst="rect">
              <a:avLst/>
            </a:prstGeom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5511AA1D-1A30-951D-85E7-92AF52C07956}"/>
              </a:ext>
            </a:extLst>
          </p:cNvPr>
          <p:cNvSpPr txBox="1"/>
          <p:nvPr/>
        </p:nvSpPr>
        <p:spPr>
          <a:xfrm>
            <a:off x="1676950" y="1865921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Post-</a:t>
            </a:r>
            <a:r>
              <a:rPr lang="de-DE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834F560-9414-E6EE-4AD1-1965DE365D69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B408C0-1A8D-B67A-4FAC-B03DBDF0CF24}"/>
              </a:ext>
            </a:extLst>
          </p:cNvPr>
          <p:cNvSpPr/>
          <p:nvPr/>
        </p:nvSpPr>
        <p:spPr>
          <a:xfrm>
            <a:off x="5764892" y="3970249"/>
            <a:ext cx="971169" cy="2304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5977285-5D06-A06A-BBDD-BB3BB0381818}"/>
              </a:ext>
            </a:extLst>
          </p:cNvPr>
          <p:cNvSpPr/>
          <p:nvPr/>
        </p:nvSpPr>
        <p:spPr>
          <a:xfrm>
            <a:off x="1272191" y="2618711"/>
            <a:ext cx="3022174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D3ED28-1C1E-1525-6985-D2B6748B27AD}"/>
              </a:ext>
            </a:extLst>
          </p:cNvPr>
          <p:cNvSpPr/>
          <p:nvPr/>
        </p:nvSpPr>
        <p:spPr>
          <a:xfrm>
            <a:off x="7480868" y="3177902"/>
            <a:ext cx="4300466" cy="1237166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0B84F0-9E7E-87F6-03B9-930936C775DA}"/>
              </a:ext>
            </a:extLst>
          </p:cNvPr>
          <p:cNvSpPr/>
          <p:nvPr/>
        </p:nvSpPr>
        <p:spPr>
          <a:xfrm>
            <a:off x="1270365" y="2940301"/>
            <a:ext cx="3024000" cy="314181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B1C3AF-6E6A-C739-81C3-A5F52C745567}"/>
              </a:ext>
            </a:extLst>
          </p:cNvPr>
          <p:cNvSpPr/>
          <p:nvPr/>
        </p:nvSpPr>
        <p:spPr>
          <a:xfrm>
            <a:off x="1267576" y="3255541"/>
            <a:ext cx="3024000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648BCD-C8BF-A6AA-0919-0B95C7E7DD92}"/>
              </a:ext>
            </a:extLst>
          </p:cNvPr>
          <p:cNvSpPr/>
          <p:nvPr/>
        </p:nvSpPr>
        <p:spPr>
          <a:xfrm>
            <a:off x="7739092" y="5207355"/>
            <a:ext cx="4042242" cy="257678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031B38-996C-2C6C-D99E-B38906734472}"/>
              </a:ext>
            </a:extLst>
          </p:cNvPr>
          <p:cNvSpPr/>
          <p:nvPr/>
        </p:nvSpPr>
        <p:spPr>
          <a:xfrm>
            <a:off x="1267576" y="3563135"/>
            <a:ext cx="3022173" cy="311799"/>
          </a:xfrm>
          <a:prstGeom prst="rect">
            <a:avLst/>
          </a:prstGeom>
          <a:solidFill>
            <a:schemeClr val="accent5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5E067C-29D2-DFF4-661E-7882E01C3CDE}"/>
              </a:ext>
            </a:extLst>
          </p:cNvPr>
          <p:cNvSpPr/>
          <p:nvPr/>
        </p:nvSpPr>
        <p:spPr>
          <a:xfrm>
            <a:off x="1267576" y="3879486"/>
            <a:ext cx="3022173" cy="311799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ED8DF2-9B3D-DA30-C5F3-74E2AD974FF1}"/>
              </a:ext>
            </a:extLst>
          </p:cNvPr>
          <p:cNvSpPr/>
          <p:nvPr/>
        </p:nvSpPr>
        <p:spPr>
          <a:xfrm>
            <a:off x="1267576" y="4191285"/>
            <a:ext cx="3022173" cy="266217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753364C-23D4-AFBF-E736-FF418DF1B3B2}"/>
              </a:ext>
            </a:extLst>
          </p:cNvPr>
          <p:cNvSpPr/>
          <p:nvPr/>
        </p:nvSpPr>
        <p:spPr>
          <a:xfrm>
            <a:off x="1267575" y="4454065"/>
            <a:ext cx="3022173" cy="311799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7FADA0F-2C70-3327-4D12-A71198DF2F6E}"/>
              </a:ext>
            </a:extLst>
          </p:cNvPr>
          <p:cNvSpPr/>
          <p:nvPr/>
        </p:nvSpPr>
        <p:spPr>
          <a:xfrm>
            <a:off x="7492548" y="2377245"/>
            <a:ext cx="4300466" cy="428213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EE13B48-EB1F-76E1-F2B8-35DF414F346A}"/>
              </a:ext>
            </a:extLst>
          </p:cNvPr>
          <p:cNvSpPr/>
          <p:nvPr/>
        </p:nvSpPr>
        <p:spPr>
          <a:xfrm>
            <a:off x="1267575" y="4760833"/>
            <a:ext cx="3022173" cy="311799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58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7.b) </a:t>
            </a:r>
            <a:r>
              <a:rPr lang="de-DE" dirty="0"/>
              <a:t>Line plots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A51AC9-F48F-9FC1-AD6F-6ED4D04BA8F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57</a:t>
            </a:fld>
            <a:endParaRPr lang="de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2FAC18-FA55-9D1E-EA71-3BFC1E2BB3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4934254" y="2670486"/>
            <a:ext cx="3600000" cy="36505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D9932EF-D2E1-6918-28C1-FC2BB1D41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950" y="2438585"/>
            <a:ext cx="2514600" cy="8286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2B3F4DE-693E-3FFF-79E2-9F95792CE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7942" y="2162361"/>
            <a:ext cx="1952625" cy="381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FE5C516-B955-6F0D-28AA-D6534D05B4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051" r="61797" b="12043"/>
          <a:stretch/>
        </p:blipFill>
        <p:spPr>
          <a:xfrm>
            <a:off x="9407414" y="2160173"/>
            <a:ext cx="2059575" cy="35052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0EC9544-299E-2CC7-46EF-E3B6B819ABC2}"/>
              </a:ext>
            </a:extLst>
          </p:cNvPr>
          <p:cNvSpPr txBox="1"/>
          <p:nvPr/>
        </p:nvSpPr>
        <p:spPr>
          <a:xfrm>
            <a:off x="255091" y="1008731"/>
            <a:ext cx="567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5B93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Plot velocity over nozzle throat height</a:t>
            </a:r>
            <a:endParaRPr lang="en-US" sz="2000" b="1" dirty="0">
              <a:solidFill>
                <a:srgbClr val="5B93A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5EA698F-9361-BFA8-F06E-83F425FF559B}"/>
              </a:ext>
            </a:extLst>
          </p:cNvPr>
          <p:cNvGrpSpPr/>
          <p:nvPr/>
        </p:nvGrpSpPr>
        <p:grpSpPr>
          <a:xfrm>
            <a:off x="330780" y="1524847"/>
            <a:ext cx="2688645" cy="407048"/>
            <a:chOff x="473655" y="1505132"/>
            <a:chExt cx="2688645" cy="407048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1E760FD5-BA48-D80E-7E81-2E7F8EB29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3655" y="1516180"/>
              <a:ext cx="326118" cy="39600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DFB9214-07EB-3566-5A01-F7047E1AF452}"/>
                </a:ext>
              </a:extLst>
            </p:cNvPr>
            <p:cNvSpPr txBox="1"/>
            <p:nvPr/>
          </p:nvSpPr>
          <p:spPr>
            <a:xfrm>
              <a:off x="931772" y="1505132"/>
              <a:ext cx="22305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i="1" dirty="0">
                  <a:latin typeface="Arial" panose="020B0604020202020204" pitchFamily="34" charset="0"/>
                  <a:cs typeface="Arial" panose="020B0604020202020204" pitchFamily="34" charset="0"/>
                </a:rPr>
                <a:t>Plot Over Line </a:t>
              </a:r>
              <a:r>
                <a:rPr lang="de-DE" dirty="0">
                  <a:latin typeface="Arial" panose="020B0604020202020204" pitchFamily="34" charset="0"/>
                  <a:cs typeface="Arial" panose="020B0604020202020204" pitchFamily="34" charset="0"/>
                </a:rPr>
                <a:t>filter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E11383B-A5B3-6973-0D76-B3034579CC1D}"/>
              </a:ext>
            </a:extLst>
          </p:cNvPr>
          <p:cNvSpPr txBox="1"/>
          <p:nvPr/>
        </p:nvSpPr>
        <p:spPr>
          <a:xfrm>
            <a:off x="809750" y="1990896"/>
            <a:ext cx="2784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Define the line location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852327-B233-05D6-FB32-B215641E57D8}"/>
              </a:ext>
            </a:extLst>
          </p:cNvPr>
          <p:cNvGrpSpPr/>
          <p:nvPr/>
        </p:nvGrpSpPr>
        <p:grpSpPr>
          <a:xfrm>
            <a:off x="551250" y="3752598"/>
            <a:ext cx="3960000" cy="1951772"/>
            <a:chOff x="5771785" y="2110060"/>
            <a:chExt cx="3960000" cy="1951772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8F0041F-2B4C-074F-9B56-9AF0ED4E6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71785" y="2110060"/>
              <a:ext cx="3960000" cy="195177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B035D76-8C2E-81DB-329C-ACB423006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03035" y="3185532"/>
              <a:ext cx="1428750" cy="87630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D14AC8CE-69F9-1B8A-725B-9182EC5524DB}"/>
              </a:ext>
            </a:extLst>
          </p:cNvPr>
          <p:cNvSpPr txBox="1"/>
          <p:nvPr/>
        </p:nvSpPr>
        <p:spPr>
          <a:xfrm>
            <a:off x="5331936" y="1717881"/>
            <a:ext cx="23786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Select the velocity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0379F5-B005-1E40-DC4D-DF4CFD8FFCEB}"/>
              </a:ext>
            </a:extLst>
          </p:cNvPr>
          <p:cNvSpPr txBox="1"/>
          <p:nvPr/>
        </p:nvSpPr>
        <p:spPr>
          <a:xfrm>
            <a:off x="8974598" y="1724902"/>
            <a:ext cx="2912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Save line data as text file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32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de-DE" dirty="0"/>
              <a:t>Thank you!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A51AC9-F48F-9FC1-AD6F-6ED4D04BA8F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58</a:t>
            </a:fld>
            <a:endParaRPr lang="de-DE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27CFA0-CA83-FA36-F5DA-234E6E2ABCD8}"/>
              </a:ext>
            </a:extLst>
          </p:cNvPr>
          <p:cNvGrpSpPr/>
          <p:nvPr/>
        </p:nvGrpSpPr>
        <p:grpSpPr>
          <a:xfrm>
            <a:off x="1143000" y="1925555"/>
            <a:ext cx="9906000" cy="3369068"/>
            <a:chOff x="1143000" y="1925555"/>
            <a:chExt cx="9906000" cy="336906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402B5B0-5C83-CF63-8E10-73C2DFD49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0" y="1925555"/>
              <a:ext cx="9906000" cy="170497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83D56CA-808E-1C3D-4D77-9774F76664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05"/>
            <a:stretch/>
          </p:blipFill>
          <p:spPr>
            <a:xfrm>
              <a:off x="1143000" y="3615290"/>
              <a:ext cx="9906000" cy="16793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31834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2489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1. </a:t>
            </a:r>
            <a:r>
              <a:rPr lang="de-DE" dirty="0"/>
              <a:t>Geometry creation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D3E863-55F9-0CC2-4F91-A2908F7386DE}"/>
              </a:ext>
            </a:extLst>
          </p:cNvPr>
          <p:cNvSpPr txBox="1"/>
          <p:nvPr/>
        </p:nvSpPr>
        <p:spPr>
          <a:xfrm>
            <a:off x="595484" y="1585271"/>
            <a:ext cx="32241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Ideal toroidal nozzle: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Function: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Tor_ideal(l, al, nz)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Parameters: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nozzle length (in 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diffusor angle (in 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nz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number of points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3DD217-0A5C-9448-4511-E6C55F6FEF84}"/>
              </a:ext>
            </a:extLst>
          </p:cNvPr>
          <p:cNvSpPr txBox="1"/>
          <p:nvPr/>
        </p:nvSpPr>
        <p:spPr>
          <a:xfrm>
            <a:off x="595484" y="4106435"/>
            <a:ext cx="3106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Ideal cylindrical nozzle: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Function: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Cyl_ideal(l, al, nz)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Parameters: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nozzle length (in 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diffusor angle (in 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nz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number of points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84730A-7EE9-0A8F-D468-EC16482B4646}"/>
              </a:ext>
            </a:extLst>
          </p:cNvPr>
          <p:cNvSpPr txBox="1"/>
          <p:nvPr/>
        </p:nvSpPr>
        <p:spPr>
          <a:xfrm>
            <a:off x="264494" y="973065"/>
            <a:ext cx="3886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Recap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of the geometry functions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63EB6A1-CCD2-81CF-3005-E7050131CE41}"/>
              </a:ext>
            </a:extLst>
          </p:cNvPr>
          <p:cNvGrpSpPr/>
          <p:nvPr/>
        </p:nvGrpSpPr>
        <p:grpSpPr>
          <a:xfrm>
            <a:off x="4150578" y="1397520"/>
            <a:ext cx="7776928" cy="2308634"/>
            <a:chOff x="4150578" y="1397520"/>
            <a:chExt cx="7776928" cy="230863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F1D8B17-BC6C-E08F-D99C-234D0F224CE9}"/>
                </a:ext>
              </a:extLst>
            </p:cNvPr>
            <p:cNvGrpSpPr/>
            <p:nvPr/>
          </p:nvGrpSpPr>
          <p:grpSpPr>
            <a:xfrm>
              <a:off x="4150578" y="1397520"/>
              <a:ext cx="7776928" cy="2308634"/>
              <a:chOff x="4150577" y="1227664"/>
              <a:chExt cx="7776928" cy="2308634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1123F8F5-85E1-CAA9-5CC5-8690F9FD0B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99" t="26124" r="8251" b="21277"/>
              <a:stretch/>
            </p:blipFill>
            <p:spPr>
              <a:xfrm>
                <a:off x="4150577" y="1227664"/>
                <a:ext cx="7776928" cy="2308634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9E1E804-1719-FAD5-BBBE-90E581313DFE}"/>
                  </a:ext>
                </a:extLst>
              </p:cNvPr>
              <p:cNvSpPr txBox="1"/>
              <p:nvPr/>
            </p:nvSpPr>
            <p:spPr>
              <a:xfrm>
                <a:off x="4698749" y="1530966"/>
                <a:ext cx="705264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zd, yd, dpos = Tor_ideal(9.0, 4.0, 1000)</a:t>
                </a: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70732DA-EAAB-ADDE-B3AF-60E9AB91BFD5}"/>
                </a:ext>
              </a:extLst>
            </p:cNvPr>
            <p:cNvSpPr/>
            <p:nvPr/>
          </p:nvSpPr>
          <p:spPr>
            <a:xfrm>
              <a:off x="4679157" y="1674674"/>
              <a:ext cx="7072242" cy="157552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20CB55-13C1-58C7-9599-284CDB3A0806}"/>
              </a:ext>
            </a:extLst>
          </p:cNvPr>
          <p:cNvGrpSpPr/>
          <p:nvPr/>
        </p:nvGrpSpPr>
        <p:grpSpPr>
          <a:xfrm>
            <a:off x="4150578" y="3927632"/>
            <a:ext cx="7776927" cy="2308634"/>
            <a:chOff x="4150578" y="3927632"/>
            <a:chExt cx="7776927" cy="230863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E01BE6C-77C8-AA3F-0940-77A39D5AF325}"/>
                </a:ext>
              </a:extLst>
            </p:cNvPr>
            <p:cNvGrpSpPr/>
            <p:nvPr/>
          </p:nvGrpSpPr>
          <p:grpSpPr>
            <a:xfrm>
              <a:off x="4150578" y="3927632"/>
              <a:ext cx="7776927" cy="2308634"/>
              <a:chOff x="4150578" y="4001633"/>
              <a:chExt cx="7776927" cy="2308634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15CF7562-0DB0-71B8-779E-9D50060E5E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01" t="26331" r="8350" b="21071"/>
              <a:stretch/>
            </p:blipFill>
            <p:spPr>
              <a:xfrm>
                <a:off x="4150578" y="4001633"/>
                <a:ext cx="7776927" cy="2308634"/>
              </a:xfrm>
              <a:prstGeom prst="rect">
                <a:avLst/>
              </a:prstGeom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50A333C-0AD1-1250-4DF9-76604E74F11D}"/>
                  </a:ext>
                </a:extLst>
              </p:cNvPr>
              <p:cNvSpPr txBox="1"/>
              <p:nvPr/>
            </p:nvSpPr>
            <p:spPr>
              <a:xfrm>
                <a:off x="4698749" y="4274454"/>
                <a:ext cx="705264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zd, yd, dpos = Cyl_ideal(9.0, 4.0, 1000)</a:t>
                </a: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B6A62DE-DF23-1B62-57F6-5354197337FF}"/>
                </a:ext>
              </a:extLst>
            </p:cNvPr>
            <p:cNvSpPr/>
            <p:nvPr/>
          </p:nvSpPr>
          <p:spPr>
            <a:xfrm>
              <a:off x="4688209" y="4195068"/>
              <a:ext cx="7072242" cy="157552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66265ED-258C-91B7-951C-6EC112E3F5A2}"/>
              </a:ext>
            </a:extLst>
          </p:cNvPr>
          <p:cNvCxnSpPr>
            <a:cxnSpLocks/>
          </p:cNvCxnSpPr>
          <p:nvPr/>
        </p:nvCxnSpPr>
        <p:spPr>
          <a:xfrm flipH="1">
            <a:off x="4679157" y="3051018"/>
            <a:ext cx="707224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80ADE46-1D71-3BEE-E8A5-D517FE6594A7}"/>
              </a:ext>
            </a:extLst>
          </p:cNvPr>
          <p:cNvSpPr txBox="1"/>
          <p:nvPr/>
        </p:nvSpPr>
        <p:spPr>
          <a:xfrm>
            <a:off x="8106349" y="272682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7853579-1C43-6EF3-48D1-614F6B1D800A}"/>
              </a:ext>
            </a:extLst>
          </p:cNvPr>
          <p:cNvSpPr txBox="1"/>
          <p:nvPr/>
        </p:nvSpPr>
        <p:spPr>
          <a:xfrm>
            <a:off x="11171572" y="238098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9EBCA9DB-DA96-57B2-7E3C-BCF6ABF26C30}"/>
              </a:ext>
            </a:extLst>
          </p:cNvPr>
          <p:cNvSpPr/>
          <p:nvPr/>
        </p:nvSpPr>
        <p:spPr>
          <a:xfrm rot="4761077">
            <a:off x="11468515" y="2534163"/>
            <a:ext cx="290724" cy="132386"/>
          </a:xfrm>
          <a:prstGeom prst="arc">
            <a:avLst>
              <a:gd name="adj1" fmla="val 11523081"/>
              <a:gd name="adj2" fmla="val 19375341"/>
            </a:avLst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52F78BA-7C4A-9B6B-9E18-C56172DFEA30}"/>
              </a:ext>
            </a:extLst>
          </p:cNvPr>
          <p:cNvCxnSpPr>
            <a:cxnSpLocks/>
          </p:cNvCxnSpPr>
          <p:nvPr/>
        </p:nvCxnSpPr>
        <p:spPr>
          <a:xfrm flipH="1">
            <a:off x="8813006" y="2659983"/>
            <a:ext cx="2919785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22D59CE-2AEE-4A73-44F4-92AF85AFF7B6}"/>
              </a:ext>
            </a:extLst>
          </p:cNvPr>
          <p:cNvCxnSpPr>
            <a:cxnSpLocks/>
          </p:cNvCxnSpPr>
          <p:nvPr/>
        </p:nvCxnSpPr>
        <p:spPr>
          <a:xfrm>
            <a:off x="6889970" y="2445265"/>
            <a:ext cx="0" cy="255834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F0703B9-8FD8-4CA9-38AA-A32BF4E7C146}"/>
              </a:ext>
            </a:extLst>
          </p:cNvPr>
          <p:cNvCxnSpPr>
            <a:cxnSpLocks/>
          </p:cNvCxnSpPr>
          <p:nvPr/>
        </p:nvCxnSpPr>
        <p:spPr>
          <a:xfrm>
            <a:off x="6889970" y="2445265"/>
            <a:ext cx="841689" cy="21441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EFC921B-90D8-7C1A-9BEB-2FBDA2D5DDD6}"/>
              </a:ext>
            </a:extLst>
          </p:cNvPr>
          <p:cNvCxnSpPr>
            <a:cxnSpLocks/>
          </p:cNvCxnSpPr>
          <p:nvPr/>
        </p:nvCxnSpPr>
        <p:spPr>
          <a:xfrm flipH="1">
            <a:off x="6096000" y="2445265"/>
            <a:ext cx="793970" cy="21441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06AE16A0-2B5A-8D29-0830-C5CA83CB4343}"/>
              </a:ext>
            </a:extLst>
          </p:cNvPr>
          <p:cNvSpPr txBox="1"/>
          <p:nvPr/>
        </p:nvSpPr>
        <p:spPr>
          <a:xfrm>
            <a:off x="6669396" y="208115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nz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C1E924BF-555B-5BD5-FECE-6E4A75D6B92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460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5" grpId="0" animBg="1"/>
      <p:bldP spid="4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9D9DAEA-D744-417C-B104-1B562D286A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GB" dirty="0">
                <a:latin typeface="+mn-lt"/>
              </a:rPr>
              <a:t>Sebastian Weiss</a:t>
            </a:r>
          </a:p>
          <a:p>
            <a:pPr>
              <a:spcAft>
                <a:spcPts val="1800"/>
              </a:spcAft>
            </a:pPr>
            <a:r>
              <a:rPr lang="en-GB" sz="2000" dirty="0">
                <a:latin typeface="+mn-lt"/>
              </a:rPr>
              <a:t>Working Group 8.41 “Modelling and Simulation” and</a:t>
            </a:r>
            <a:br>
              <a:rPr lang="en-GB" sz="2000" dirty="0">
                <a:latin typeface="+mn-lt"/>
              </a:rPr>
            </a:br>
            <a:r>
              <a:rPr lang="en-US" sz="2000" dirty="0">
                <a:latin typeface="+mn-lt"/>
                <a:cs typeface="Arial" panose="020B0604020202020204" pitchFamily="34" charset="0"/>
                <a:sym typeface="Wingdings" panose="05000000000000000000" pitchFamily="2" charset="2"/>
              </a:rPr>
              <a:t>Working Group 1.45 “Hydrogen Quantity Metering”</a:t>
            </a:r>
            <a:br>
              <a:rPr lang="en-GB" sz="2000" dirty="0">
                <a:latin typeface="+mn-lt"/>
              </a:rPr>
            </a:br>
            <a:r>
              <a:rPr lang="en-GB" sz="2000" dirty="0">
                <a:latin typeface="+mn-lt"/>
              </a:rPr>
              <a:t>Physikalisch-Technische Bundesanstalt (PTB)</a:t>
            </a:r>
            <a:br>
              <a:rPr lang="en-GB" sz="2000" dirty="0">
                <a:latin typeface="+mn-lt"/>
              </a:rPr>
            </a:br>
            <a:r>
              <a:rPr lang="en-GB" sz="2000" dirty="0">
                <a:latin typeface="+mn-lt"/>
              </a:rPr>
              <a:t>Berlin, Germany</a:t>
            </a:r>
          </a:p>
          <a:p>
            <a:pPr>
              <a:spcAft>
                <a:spcPts val="3600"/>
              </a:spcAft>
            </a:pPr>
            <a:r>
              <a:rPr lang="en-GB" dirty="0">
                <a:latin typeface="+mn-lt"/>
              </a:rPr>
              <a:t>sebastian.weiss@ptb.de</a:t>
            </a:r>
          </a:p>
        </p:txBody>
      </p:sp>
    </p:spTree>
    <p:extLst>
      <p:ext uri="{BB962C8B-B14F-4D97-AF65-F5344CB8AC3E}">
        <p14:creationId xmlns:p14="http://schemas.microsoft.com/office/powerpoint/2010/main" val="2556619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1. </a:t>
            </a:r>
            <a:r>
              <a:rPr lang="de-DE" dirty="0"/>
              <a:t>Geometry creation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D3E863-55F9-0CC2-4F91-A2908F7386DE}"/>
              </a:ext>
            </a:extLst>
          </p:cNvPr>
          <p:cNvSpPr txBox="1"/>
          <p:nvPr/>
        </p:nvSpPr>
        <p:spPr>
          <a:xfrm>
            <a:off x="595484" y="1585271"/>
            <a:ext cx="32241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Measured nozzle: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Function: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Meas_CFVN(meas_data, NType, l, n_in, n_out)</a:t>
            </a:r>
          </a:p>
          <a:p>
            <a:endParaRPr lang="en-US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84730A-7EE9-0A8F-D468-EC16482B4646}"/>
              </a:ext>
            </a:extLst>
          </p:cNvPr>
          <p:cNvSpPr txBox="1"/>
          <p:nvPr/>
        </p:nvSpPr>
        <p:spPr>
          <a:xfrm>
            <a:off x="264494" y="973065"/>
            <a:ext cx="3886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Recap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of the geometry functions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249FC1D-2669-AB8E-049C-AE43B4FAB2CD}"/>
              </a:ext>
            </a:extLst>
          </p:cNvPr>
          <p:cNvGrpSpPr/>
          <p:nvPr/>
        </p:nvGrpSpPr>
        <p:grpSpPr>
          <a:xfrm>
            <a:off x="4177737" y="1400334"/>
            <a:ext cx="7758819" cy="2283282"/>
            <a:chOff x="583382" y="3948295"/>
            <a:chExt cx="7758819" cy="2283282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7E402F7-6523-C42A-B60C-F5D52ADA47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7" t="26290" r="8151" b="21689"/>
            <a:stretch/>
          </p:blipFill>
          <p:spPr>
            <a:xfrm>
              <a:off x="583382" y="3948295"/>
              <a:ext cx="7758819" cy="2283282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8D3089F-4BB1-5915-7BD7-0EB434E5C3AA}"/>
                </a:ext>
              </a:extLst>
            </p:cNvPr>
            <p:cNvSpPr txBox="1"/>
            <p:nvPr/>
          </p:nvSpPr>
          <p:spPr>
            <a:xfrm>
              <a:off x="1075878" y="4248816"/>
              <a:ext cx="707224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i="1" dirty="0">
                  <a:latin typeface="Arial" panose="020B0604020202020204" pitchFamily="34" charset="0"/>
                  <a:cs typeface="Arial" panose="020B0604020202020204" pitchFamily="34" charset="0"/>
                </a:rPr>
                <a:t>zd, yd, dpos, zdRaw, ydRaw = Meas_CFVN(‘Cyl_D1_meas.txt’, 0, 9.0, 40, 25)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6EE252D6-2473-23F1-03B1-BD5DE522DE07}"/>
              </a:ext>
            </a:extLst>
          </p:cNvPr>
          <p:cNvSpPr/>
          <p:nvPr/>
        </p:nvSpPr>
        <p:spPr>
          <a:xfrm>
            <a:off x="4679157" y="1674674"/>
            <a:ext cx="7072242" cy="157552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549D0A5-405C-BA75-9AAA-3C177C9D1AD9}"/>
              </a:ext>
            </a:extLst>
          </p:cNvPr>
          <p:cNvSpPr txBox="1"/>
          <p:nvPr/>
        </p:nvSpPr>
        <p:spPr>
          <a:xfrm>
            <a:off x="595484" y="3768142"/>
            <a:ext cx="66309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Parameters: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meas_data	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file containing measured contour data 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	(list of z and y positions, tab-separated)</a:t>
            </a:r>
            <a:endParaRPr lang="de-DE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NType		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nozzle type (0 if cylindrical, 1 if toroidal)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	nozzle length (in 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n_in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point index for inlet circle (in 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meas_data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n_out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point index for outlet slope 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	(counted from last index in 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meas_data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	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33C446D-FA07-34DA-4E8A-3D6C3B0CFA6E}"/>
              </a:ext>
            </a:extLst>
          </p:cNvPr>
          <p:cNvCxnSpPr>
            <a:cxnSpLocks/>
          </p:cNvCxnSpPr>
          <p:nvPr/>
        </p:nvCxnSpPr>
        <p:spPr>
          <a:xfrm flipH="1">
            <a:off x="4679157" y="3051018"/>
            <a:ext cx="7072241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465B07DD-5AF7-7404-5CE1-670033529E40}"/>
              </a:ext>
            </a:extLst>
          </p:cNvPr>
          <p:cNvSpPr txBox="1"/>
          <p:nvPr/>
        </p:nvSpPr>
        <p:spPr>
          <a:xfrm>
            <a:off x="8106349" y="272682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1B55FB8-DA51-ADF4-5A99-FA331419F15C}"/>
              </a:ext>
            </a:extLst>
          </p:cNvPr>
          <p:cNvSpPr/>
          <p:nvPr/>
        </p:nvSpPr>
        <p:spPr>
          <a:xfrm>
            <a:off x="5260065" y="2805848"/>
            <a:ext cx="72000" cy="72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0B58839-9AC7-426F-1FE6-EF2A93B3B355}"/>
              </a:ext>
            </a:extLst>
          </p:cNvPr>
          <p:cNvSpPr/>
          <p:nvPr/>
        </p:nvSpPr>
        <p:spPr>
          <a:xfrm>
            <a:off x="6284753" y="2804032"/>
            <a:ext cx="72000" cy="72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A716CA-F1FE-41E2-22B9-AF54CA1C1DC4}"/>
              </a:ext>
            </a:extLst>
          </p:cNvPr>
          <p:cNvSpPr txBox="1"/>
          <p:nvPr/>
        </p:nvSpPr>
        <p:spPr>
          <a:xfrm>
            <a:off x="5052848" y="2436997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n_in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4F6A53C-B58C-1D3C-5B72-DCF7E2963858}"/>
              </a:ext>
            </a:extLst>
          </p:cNvPr>
          <p:cNvSpPr txBox="1"/>
          <p:nvPr/>
        </p:nvSpPr>
        <p:spPr>
          <a:xfrm>
            <a:off x="5950231" y="2436686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n_out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87CAF5-2C6F-1618-81F4-E647393D7DDB}"/>
              </a:ext>
            </a:extLst>
          </p:cNvPr>
          <p:cNvSpPr txBox="1"/>
          <p:nvPr/>
        </p:nvSpPr>
        <p:spPr>
          <a:xfrm>
            <a:off x="7676947" y="4750246"/>
            <a:ext cx="2133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Cyl_D1_meas.txt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CC19785-A388-3E6B-62AA-C01213B93BA0}"/>
              </a:ext>
            </a:extLst>
          </p:cNvPr>
          <p:cNvSpPr txBox="1"/>
          <p:nvPr/>
        </p:nvSpPr>
        <p:spPr>
          <a:xfrm>
            <a:off x="7168444" y="4398124"/>
            <a:ext cx="31506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CMM measurement: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964D2BD-B5F6-B331-E513-56E24F9F40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947" y="5088800"/>
            <a:ext cx="2133600" cy="97155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6C53E46-71B6-641F-958A-9618A9F91BD4}"/>
              </a:ext>
            </a:extLst>
          </p:cNvPr>
          <p:cNvSpPr txBox="1"/>
          <p:nvPr/>
        </p:nvSpPr>
        <p:spPr>
          <a:xfrm>
            <a:off x="8055096" y="4059570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meas_data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F44A0A8-360D-4664-5D79-8D90EC49A488}"/>
              </a:ext>
            </a:extLst>
          </p:cNvPr>
          <p:cNvGrpSpPr/>
          <p:nvPr/>
        </p:nvGrpSpPr>
        <p:grpSpPr>
          <a:xfrm>
            <a:off x="10508317" y="4059570"/>
            <a:ext cx="1088199" cy="1388920"/>
            <a:chOff x="10508317" y="4041464"/>
            <a:chExt cx="1088199" cy="1388920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9C82F574-2038-F30E-9126-72F5DA06B931}"/>
                </a:ext>
              </a:extLst>
            </p:cNvPr>
            <p:cNvGrpSpPr/>
            <p:nvPr/>
          </p:nvGrpSpPr>
          <p:grpSpPr>
            <a:xfrm>
              <a:off x="10508317" y="4041464"/>
              <a:ext cx="1088199" cy="1388920"/>
              <a:chOff x="7241055" y="3884914"/>
              <a:chExt cx="1088199" cy="1388920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65249A00-AD04-3E8B-09B8-4F49C5D05478}"/>
                  </a:ext>
                </a:extLst>
              </p:cNvPr>
              <p:cNvGrpSpPr/>
              <p:nvPr/>
            </p:nvGrpSpPr>
            <p:grpSpPr>
              <a:xfrm>
                <a:off x="7543120" y="4127933"/>
                <a:ext cx="690875" cy="640443"/>
                <a:chOff x="7543120" y="4127933"/>
                <a:chExt cx="690875" cy="640443"/>
              </a:xfrm>
            </p:grpSpPr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5F042C0A-06D6-573D-87D0-590BFEE973F4}"/>
                    </a:ext>
                  </a:extLst>
                </p:cNvPr>
                <p:cNvSpPr/>
                <p:nvPr/>
              </p:nvSpPr>
              <p:spPr>
                <a:xfrm>
                  <a:off x="7543120" y="4340929"/>
                  <a:ext cx="690875" cy="42744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Arc 46">
                  <a:extLst>
                    <a:ext uri="{FF2B5EF4-FFF2-40B4-BE49-F238E27FC236}">
                      <a16:creationId xmlns:a16="http://schemas.microsoft.com/office/drawing/2014/main" id="{0C56EE59-87F8-B319-7EF8-B6A4CE117F35}"/>
                    </a:ext>
                  </a:extLst>
                </p:cNvPr>
                <p:cNvSpPr/>
                <p:nvPr/>
              </p:nvSpPr>
              <p:spPr>
                <a:xfrm>
                  <a:off x="7560621" y="4127933"/>
                  <a:ext cx="411306" cy="456292"/>
                </a:xfrm>
                <a:prstGeom prst="arc">
                  <a:avLst>
                    <a:gd name="adj1" fmla="val 5385302"/>
                    <a:gd name="adj2" fmla="val 10765665"/>
                  </a:avLst>
                </a:prstGeom>
                <a:ln w="38100" cap="sq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404637DB-ABB6-971C-4AA4-94AF799D7E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66274" y="4584225"/>
                  <a:ext cx="250197" cy="0"/>
                </a:xfrm>
                <a:prstGeom prst="line">
                  <a:avLst/>
                </a:prstGeom>
                <a:ln w="38100" cap="sq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81320DD1-E11E-644F-644A-688E854C83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030757" y="4574553"/>
                  <a:ext cx="192150" cy="10640"/>
                </a:xfrm>
                <a:prstGeom prst="line">
                  <a:avLst/>
                </a:prstGeom>
                <a:ln w="38100" cap="rnd">
                  <a:solidFill>
                    <a:schemeClr val="tx1"/>
                  </a:solidFill>
                  <a:round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DCE78DFF-8E7B-79D8-0CDD-14470BF09804}"/>
                  </a:ext>
                </a:extLst>
              </p:cNvPr>
              <p:cNvGrpSpPr/>
              <p:nvPr/>
            </p:nvGrpSpPr>
            <p:grpSpPr>
              <a:xfrm>
                <a:off x="7543120" y="4846387"/>
                <a:ext cx="690875" cy="427447"/>
                <a:chOff x="7543082" y="2236431"/>
                <a:chExt cx="690875" cy="427447"/>
              </a:xfrm>
            </p:grpSpPr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E6C613BE-0328-A94A-9851-CA32BDC73EAF}"/>
                    </a:ext>
                  </a:extLst>
                </p:cNvPr>
                <p:cNvSpPr/>
                <p:nvPr/>
              </p:nvSpPr>
              <p:spPr>
                <a:xfrm>
                  <a:off x="7543082" y="2236431"/>
                  <a:ext cx="690875" cy="42744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32BDB626-98C5-8438-7E38-8D3039B8FE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564519" y="2260221"/>
                  <a:ext cx="648000" cy="231771"/>
                </a:xfrm>
                <a:custGeom>
                  <a:avLst/>
                  <a:gdLst>
                    <a:gd name="connsiteX0" fmla="*/ 0 w 2901950"/>
                    <a:gd name="connsiteY0" fmla="*/ 0 h 909366"/>
                    <a:gd name="connsiteX1" fmla="*/ 215900 w 2901950"/>
                    <a:gd name="connsiteY1" fmla="*/ 304800 h 909366"/>
                    <a:gd name="connsiteX2" fmla="*/ 831850 w 2901950"/>
                    <a:gd name="connsiteY2" fmla="*/ 736600 h 909366"/>
                    <a:gd name="connsiteX3" fmla="*/ 1473200 w 2901950"/>
                    <a:gd name="connsiteY3" fmla="*/ 901700 h 909366"/>
                    <a:gd name="connsiteX4" fmla="*/ 2114550 w 2901950"/>
                    <a:gd name="connsiteY4" fmla="*/ 876300 h 909366"/>
                    <a:gd name="connsiteX5" fmla="*/ 2901950 w 2901950"/>
                    <a:gd name="connsiteY5" fmla="*/ 825500 h 909366"/>
                    <a:gd name="connsiteX0" fmla="*/ 0 w 2901950"/>
                    <a:gd name="connsiteY0" fmla="*/ 0 h 909366"/>
                    <a:gd name="connsiteX1" fmla="*/ 315912 w 2901950"/>
                    <a:gd name="connsiteY1" fmla="*/ 395287 h 909366"/>
                    <a:gd name="connsiteX2" fmla="*/ 831850 w 2901950"/>
                    <a:gd name="connsiteY2" fmla="*/ 736600 h 909366"/>
                    <a:gd name="connsiteX3" fmla="*/ 1473200 w 2901950"/>
                    <a:gd name="connsiteY3" fmla="*/ 901700 h 909366"/>
                    <a:gd name="connsiteX4" fmla="*/ 2114550 w 2901950"/>
                    <a:gd name="connsiteY4" fmla="*/ 876300 h 909366"/>
                    <a:gd name="connsiteX5" fmla="*/ 2901950 w 2901950"/>
                    <a:gd name="connsiteY5" fmla="*/ 825500 h 909366"/>
                    <a:gd name="connsiteX0" fmla="*/ 0 w 2901950"/>
                    <a:gd name="connsiteY0" fmla="*/ 0 h 909366"/>
                    <a:gd name="connsiteX1" fmla="*/ 315912 w 2901950"/>
                    <a:gd name="connsiteY1" fmla="*/ 395287 h 909366"/>
                    <a:gd name="connsiteX2" fmla="*/ 831850 w 2901950"/>
                    <a:gd name="connsiteY2" fmla="*/ 736600 h 909366"/>
                    <a:gd name="connsiteX3" fmla="*/ 1473200 w 2901950"/>
                    <a:gd name="connsiteY3" fmla="*/ 901700 h 909366"/>
                    <a:gd name="connsiteX4" fmla="*/ 2114550 w 2901950"/>
                    <a:gd name="connsiteY4" fmla="*/ 876300 h 909366"/>
                    <a:gd name="connsiteX5" fmla="*/ 2901950 w 2901950"/>
                    <a:gd name="connsiteY5" fmla="*/ 825500 h 909366"/>
                    <a:gd name="connsiteX0" fmla="*/ 0 w 2901950"/>
                    <a:gd name="connsiteY0" fmla="*/ 0 h 912330"/>
                    <a:gd name="connsiteX1" fmla="*/ 315912 w 2901950"/>
                    <a:gd name="connsiteY1" fmla="*/ 395287 h 912330"/>
                    <a:gd name="connsiteX2" fmla="*/ 831850 w 2901950"/>
                    <a:gd name="connsiteY2" fmla="*/ 736600 h 912330"/>
                    <a:gd name="connsiteX3" fmla="*/ 1473200 w 2901950"/>
                    <a:gd name="connsiteY3" fmla="*/ 901700 h 912330"/>
                    <a:gd name="connsiteX4" fmla="*/ 2112169 w 2901950"/>
                    <a:gd name="connsiteY4" fmla="*/ 888206 h 912330"/>
                    <a:gd name="connsiteX5" fmla="*/ 2901950 w 2901950"/>
                    <a:gd name="connsiteY5" fmla="*/ 825500 h 912330"/>
                    <a:gd name="connsiteX0" fmla="*/ 0 w 2901950"/>
                    <a:gd name="connsiteY0" fmla="*/ 0 h 914206"/>
                    <a:gd name="connsiteX1" fmla="*/ 315912 w 2901950"/>
                    <a:gd name="connsiteY1" fmla="*/ 395287 h 914206"/>
                    <a:gd name="connsiteX2" fmla="*/ 831850 w 2901950"/>
                    <a:gd name="connsiteY2" fmla="*/ 736600 h 914206"/>
                    <a:gd name="connsiteX3" fmla="*/ 1451769 w 2901950"/>
                    <a:gd name="connsiteY3" fmla="*/ 904081 h 914206"/>
                    <a:gd name="connsiteX4" fmla="*/ 2112169 w 2901950"/>
                    <a:gd name="connsiteY4" fmla="*/ 888206 h 914206"/>
                    <a:gd name="connsiteX5" fmla="*/ 2901950 w 2901950"/>
                    <a:gd name="connsiteY5" fmla="*/ 825500 h 914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01950" h="914206">
                      <a:moveTo>
                        <a:pt x="0" y="0"/>
                      </a:moveTo>
                      <a:cubicBezTo>
                        <a:pt x="38629" y="91016"/>
                        <a:pt x="177270" y="272520"/>
                        <a:pt x="315912" y="395287"/>
                      </a:cubicBezTo>
                      <a:cubicBezTo>
                        <a:pt x="454554" y="518054"/>
                        <a:pt x="642541" y="651801"/>
                        <a:pt x="831850" y="736600"/>
                      </a:cubicBezTo>
                      <a:cubicBezTo>
                        <a:pt x="1021160" y="821399"/>
                        <a:pt x="1238383" y="878813"/>
                        <a:pt x="1451769" y="904081"/>
                      </a:cubicBezTo>
                      <a:cubicBezTo>
                        <a:pt x="1665155" y="929349"/>
                        <a:pt x="1874044" y="900906"/>
                        <a:pt x="2112169" y="888206"/>
                      </a:cubicBezTo>
                      <a:cubicBezTo>
                        <a:pt x="2350294" y="875506"/>
                        <a:pt x="2627312" y="844550"/>
                        <a:pt x="2901950" y="825500"/>
                      </a:cubicBezTo>
                    </a:path>
                  </a:pathLst>
                </a:custGeom>
                <a:noFill/>
                <a:ln w="38100" cap="sq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C8668C0-37A4-BA0F-48A2-487A02D38049}"/>
                  </a:ext>
                </a:extLst>
              </p:cNvPr>
              <p:cNvSpPr txBox="1"/>
              <p:nvPr/>
            </p:nvSpPr>
            <p:spPr>
              <a:xfrm>
                <a:off x="7447859" y="3884914"/>
                <a:ext cx="8813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NType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1E64E272-2C12-8CB8-4410-A04AC9E39A38}"/>
                  </a:ext>
                </a:extLst>
              </p:cNvPr>
              <p:cNvSpPr txBox="1"/>
              <p:nvPr/>
            </p:nvSpPr>
            <p:spPr>
              <a:xfrm flipH="1">
                <a:off x="7247837" y="4380636"/>
                <a:ext cx="3127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9D5B64F7-0696-4D9F-C833-C51996C75757}"/>
                  </a:ext>
                </a:extLst>
              </p:cNvPr>
              <p:cNvSpPr txBox="1"/>
              <p:nvPr/>
            </p:nvSpPr>
            <p:spPr>
              <a:xfrm flipH="1">
                <a:off x="7241055" y="4884846"/>
                <a:ext cx="3127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14730C1-CCF9-671B-8493-38B5A659D770}"/>
                </a:ext>
              </a:extLst>
            </p:cNvPr>
            <p:cNvSpPr txBox="1"/>
            <p:nvPr/>
          </p:nvSpPr>
          <p:spPr>
            <a:xfrm flipH="1">
              <a:off x="10925254" y="4435760"/>
              <a:ext cx="593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Cyl.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75CFDD2-228D-7070-2796-05CCC5975E37}"/>
                </a:ext>
              </a:extLst>
            </p:cNvPr>
            <p:cNvSpPr txBox="1"/>
            <p:nvPr/>
          </p:nvSpPr>
          <p:spPr>
            <a:xfrm flipH="1">
              <a:off x="10942437" y="4952616"/>
              <a:ext cx="5935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Tor.</a:t>
              </a: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543EEED0-7D0D-E597-12B2-1D56B06AD9DB}"/>
              </a:ext>
            </a:extLst>
          </p:cNvPr>
          <p:cNvSpPr txBox="1"/>
          <p:nvPr/>
        </p:nvSpPr>
        <p:spPr>
          <a:xfrm>
            <a:off x="5117088" y="2052073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meas_data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1D9FE821-C2FA-F39E-1D6D-0C01FC188370}"/>
              </a:ext>
            </a:extLst>
          </p:cNvPr>
          <p:cNvCxnSpPr>
            <a:cxnSpLocks/>
            <a:stCxn id="61" idx="2"/>
          </p:cNvCxnSpPr>
          <p:nvPr/>
        </p:nvCxnSpPr>
        <p:spPr>
          <a:xfrm flipH="1">
            <a:off x="5792119" y="2421405"/>
            <a:ext cx="0" cy="382627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7344756-FDCE-F593-A834-4E92898F91A9}"/>
              </a:ext>
            </a:extLst>
          </p:cNvPr>
          <p:cNvGrpSpPr/>
          <p:nvPr/>
        </p:nvGrpSpPr>
        <p:grpSpPr>
          <a:xfrm>
            <a:off x="5013325" y="2880236"/>
            <a:ext cx="278567" cy="108000"/>
            <a:chOff x="5013325" y="2880236"/>
            <a:chExt cx="278567" cy="108000"/>
          </a:xfrm>
        </p:grpSpPr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7447C9B3-A7EB-FEC4-976B-5B4AAABCB17E}"/>
                </a:ext>
              </a:extLst>
            </p:cNvPr>
            <p:cNvCxnSpPr>
              <a:cxnSpLocks/>
            </p:cNvCxnSpPr>
            <p:nvPr/>
          </p:nvCxnSpPr>
          <p:spPr>
            <a:xfrm>
              <a:off x="5013325" y="2934236"/>
              <a:ext cx="278567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61BFC1EF-4F47-A0FF-8DE2-10A6951E07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3325" y="2880236"/>
              <a:ext cx="0" cy="10800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D8C32AC-717B-B4E0-22D9-F78DC09975A2}"/>
              </a:ext>
            </a:extLst>
          </p:cNvPr>
          <p:cNvGrpSpPr/>
          <p:nvPr/>
        </p:nvGrpSpPr>
        <p:grpSpPr>
          <a:xfrm rot="10800000">
            <a:off x="6320753" y="2876032"/>
            <a:ext cx="139284" cy="108000"/>
            <a:chOff x="5013324" y="2880236"/>
            <a:chExt cx="139284" cy="108000"/>
          </a:xfrm>
        </p:grpSpPr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8C596DC7-76CE-FB48-D829-2B9793BFA097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5013324" y="2934236"/>
              <a:ext cx="13928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AA705487-C7A3-D345-7CD4-70C2A18EE1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3325" y="2880236"/>
              <a:ext cx="0" cy="10800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E0E79-0EEC-1A14-69DF-1E922523CA8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48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7" grpId="0"/>
      <p:bldP spid="38" grpId="0" animBg="1"/>
      <p:bldP spid="39" grpId="0" animBg="1"/>
      <p:bldP spid="41" grpId="0"/>
      <p:bldP spid="42" grpId="0"/>
      <p:bldP spid="29" grpId="0"/>
      <p:bldP spid="31" grpId="0"/>
      <p:bldP spid="43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1. </a:t>
            </a:r>
            <a:r>
              <a:rPr lang="de-DE" dirty="0"/>
              <a:t>Geometry creation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3EB8C3-7FFF-2E52-DBA1-EB0801F10E40}"/>
              </a:ext>
            </a:extLst>
          </p:cNvPr>
          <p:cNvSpPr txBox="1"/>
          <p:nvPr/>
        </p:nvSpPr>
        <p:spPr>
          <a:xfrm>
            <a:off x="595484" y="1585271"/>
            <a:ext cx="93633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Creation of geometry file: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Function: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create_geometry_file(name, BSz, Bsy, BSd)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Parameters: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name of output file (here: 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Meas_Cyl.out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BSz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vector of axial nozzle coordinates (already created)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BSy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vector of radial nozzle coordinates (already created)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i="1" dirty="0">
                <a:latin typeface="Arial" panose="020B0604020202020204" pitchFamily="34" charset="0"/>
                <a:cs typeface="Arial" panose="020B0604020202020204" pitchFamily="34" charset="0"/>
              </a:rPr>
              <a:t>BSd		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index of throat diameter position (already created)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958033-8AF2-8AA9-E432-4E1442A2F973}"/>
              </a:ext>
            </a:extLst>
          </p:cNvPr>
          <p:cNvSpPr txBox="1"/>
          <p:nvPr/>
        </p:nvSpPr>
        <p:spPr>
          <a:xfrm>
            <a:off x="264494" y="973065"/>
            <a:ext cx="3886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Recap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of the geometry functions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02EA7BD-83D3-2627-B08B-9D56034A83DE}"/>
              </a:ext>
            </a:extLst>
          </p:cNvPr>
          <p:cNvGrpSpPr/>
          <p:nvPr/>
        </p:nvGrpSpPr>
        <p:grpSpPr>
          <a:xfrm>
            <a:off x="7933308" y="2495804"/>
            <a:ext cx="3735636" cy="1201673"/>
            <a:chOff x="7933308" y="2495804"/>
            <a:chExt cx="3735636" cy="120167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49112A2-6A04-588A-09C5-B1BF19D4E1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33100" b="55493"/>
            <a:stretch/>
          </p:blipFill>
          <p:spPr>
            <a:xfrm>
              <a:off x="7933308" y="2495804"/>
              <a:ext cx="1645138" cy="1201673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F88A261-C358-CE13-8FD6-674A6319F5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8256" b="54725"/>
            <a:stretch/>
          </p:blipFill>
          <p:spPr>
            <a:xfrm>
              <a:off x="10012944" y="2495804"/>
              <a:ext cx="1656000" cy="1201672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E7995D6-D077-6305-7359-D7A56F9AE7A2}"/>
                </a:ext>
              </a:extLst>
            </p:cNvPr>
            <p:cNvSpPr txBox="1"/>
            <p:nvPr/>
          </p:nvSpPr>
          <p:spPr>
            <a:xfrm>
              <a:off x="9478143" y="2814262"/>
              <a:ext cx="6459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lang="de-D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E50D519-E42A-D678-BC01-417E152F2FA8}"/>
              </a:ext>
            </a:extLst>
          </p:cNvPr>
          <p:cNvSpPr txBox="1"/>
          <p:nvPr/>
        </p:nvSpPr>
        <p:spPr>
          <a:xfrm>
            <a:off x="7933308" y="2037388"/>
            <a:ext cx="37356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Output file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Meas_Cyl.out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E0E9E9-0240-368F-DC07-67707CA4F943}"/>
              </a:ext>
            </a:extLst>
          </p:cNvPr>
          <p:cNvSpPr txBox="1"/>
          <p:nvPr/>
        </p:nvSpPr>
        <p:spPr>
          <a:xfrm>
            <a:off x="595484" y="5783991"/>
            <a:ext cx="6456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Geometry is created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340462A-0F88-A276-8866-7E8BECA9B2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7" t="26290" r="8151" b="21689"/>
          <a:stretch/>
        </p:blipFill>
        <p:spPr>
          <a:xfrm>
            <a:off x="595484" y="3851970"/>
            <a:ext cx="6480000" cy="19069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7FD32E6-4A13-9396-6BBE-AFE5A88E66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728" r="33100"/>
          <a:stretch/>
        </p:blipFill>
        <p:spPr>
          <a:xfrm>
            <a:off x="7933308" y="4979406"/>
            <a:ext cx="1645138" cy="196338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4EA04432-DFC2-A346-8190-502CA04D89E6}"/>
              </a:ext>
            </a:extLst>
          </p:cNvPr>
          <p:cNvGrpSpPr/>
          <p:nvPr/>
        </p:nvGrpSpPr>
        <p:grpSpPr>
          <a:xfrm>
            <a:off x="7933308" y="3688649"/>
            <a:ext cx="3735636" cy="1461328"/>
            <a:chOff x="7933308" y="3688649"/>
            <a:chExt cx="3735636" cy="146132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2960305-D143-26E4-9C6A-A06325012F0B}"/>
                </a:ext>
              </a:extLst>
            </p:cNvPr>
            <p:cNvSpPr txBox="1"/>
            <p:nvPr/>
          </p:nvSpPr>
          <p:spPr>
            <a:xfrm>
              <a:off x="9472712" y="4035493"/>
              <a:ext cx="6459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lang="de-D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83A2EA7-C05C-D7F3-881E-31212E63CD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43899" r="33100" b="8296"/>
            <a:stretch/>
          </p:blipFill>
          <p:spPr>
            <a:xfrm>
              <a:off x="7933308" y="3688649"/>
              <a:ext cx="1645138" cy="1290757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DAFFBC1-3E7B-7091-7042-F2F1A28B5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5275" r="58256"/>
            <a:stretch/>
          </p:blipFill>
          <p:spPr>
            <a:xfrm>
              <a:off x="10012944" y="3697476"/>
              <a:ext cx="1656000" cy="1452501"/>
            </a:xfrm>
            <a:prstGeom prst="rect">
              <a:avLst/>
            </a:prstGeom>
          </p:spPr>
        </p:pic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38DDF8-C4E0-8230-08DF-5B429ED50FD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438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3D83BD-2D2D-487D-ABB3-03BCC1176AF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80000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/>
              <a:t>CFD Workshop - Part 3, 15 June 2023, Borås, SWE</a:t>
            </a:r>
            <a:endParaRPr lang="fr-FR" sz="1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521370B-50E7-40A8-BB99-7356A9DFDAC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736061" y="6627600"/>
            <a:ext cx="5280000" cy="2304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fr-FR" sz="1000"/>
              <a:t>EMPIR 20IND11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16D3A2-ABB6-41B9-917C-0B1957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218868"/>
            <a:ext cx="11707464" cy="777600"/>
          </a:xfrm>
        </p:spPr>
        <p:txBody>
          <a:bodyPr anchor="ctr">
            <a:normAutofit/>
          </a:bodyPr>
          <a:lstStyle/>
          <a:p>
            <a:r>
              <a:rPr lang="en-GB" dirty="0"/>
              <a:t>Agenda (Part 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8A62B-736B-4155-B168-C9362FE6855C}"/>
              </a:ext>
            </a:extLst>
          </p:cNvPr>
          <p:cNvSpPr txBox="1"/>
          <p:nvPr/>
        </p:nvSpPr>
        <p:spPr>
          <a:xfrm>
            <a:off x="1173607" y="2875259"/>
            <a:ext cx="343235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Geometry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Mesh creation 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setup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Boundary conditions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Turbulence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Real gas model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Numerical settings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115244-EC83-B170-08C4-969ACC8EB242}"/>
              </a:ext>
            </a:extLst>
          </p:cNvPr>
          <p:cNvGrpSpPr/>
          <p:nvPr/>
        </p:nvGrpSpPr>
        <p:grpSpPr>
          <a:xfrm>
            <a:off x="5623113" y="1624896"/>
            <a:ext cx="6068241" cy="4451814"/>
            <a:chOff x="389506" y="1401270"/>
            <a:chExt cx="6068241" cy="44518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2C90205-F9B3-5F3C-835C-6404C7797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506" y="3294140"/>
              <a:ext cx="914400" cy="828675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F33C871-4AC5-BE3C-A3AA-FBB42EB0DCED}"/>
                </a:ext>
              </a:extLst>
            </p:cNvPr>
            <p:cNvGrpSpPr/>
            <p:nvPr/>
          </p:nvGrpSpPr>
          <p:grpSpPr>
            <a:xfrm>
              <a:off x="1404243" y="3263656"/>
              <a:ext cx="2214234" cy="696857"/>
              <a:chOff x="1404243" y="3263656"/>
              <a:chExt cx="2214234" cy="69685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FA5410E-B313-B698-14E5-EE2C74CEFB57}"/>
                  </a:ext>
                </a:extLst>
              </p:cNvPr>
              <p:cNvGrpSpPr/>
              <p:nvPr/>
            </p:nvGrpSpPr>
            <p:grpSpPr>
              <a:xfrm>
                <a:off x="1980177" y="3265868"/>
                <a:ext cx="1638300" cy="694645"/>
                <a:chOff x="2820000" y="2767705"/>
                <a:chExt cx="1638300" cy="694645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5B4B472A-1E64-9F70-3736-814847C733A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820000" y="2986100"/>
                  <a:ext cx="1638300" cy="476250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65995750-C463-EB6C-3ABB-D8E4EF755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25871" b="46325"/>
                <a:stretch/>
              </p:blipFill>
              <p:spPr>
                <a:xfrm>
                  <a:off x="2820000" y="2788353"/>
                  <a:ext cx="914400" cy="230400"/>
                </a:xfrm>
                <a:prstGeom prst="rect">
                  <a:avLst/>
                </a:prstGeom>
              </p:spPr>
            </p:pic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63E8E18-806D-361A-97F8-4856B0DAEB92}"/>
                    </a:ext>
                  </a:extLst>
                </p:cNvPr>
                <p:cNvSpPr txBox="1"/>
                <p:nvPr/>
              </p:nvSpPr>
              <p:spPr>
                <a:xfrm>
                  <a:off x="3428963" y="276770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" name="Left Brace 9">
                <a:extLst>
                  <a:ext uri="{FF2B5EF4-FFF2-40B4-BE49-F238E27FC236}">
                    <a16:creationId xmlns:a16="http://schemas.microsoft.com/office/drawing/2014/main" id="{64D88F66-8660-0537-20F5-918E037B56C9}"/>
                  </a:ext>
                </a:extLst>
              </p:cNvPr>
              <p:cNvSpPr/>
              <p:nvPr/>
            </p:nvSpPr>
            <p:spPr>
              <a:xfrm>
                <a:off x="1832428" y="3263656"/>
                <a:ext cx="97674" cy="684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2B9F441-F4BF-FDDC-D073-78244BD5B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4243" y="3605656"/>
                <a:ext cx="4439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928AC9F-9613-4180-7362-91C0C01A3672}"/>
                </a:ext>
              </a:extLst>
            </p:cNvPr>
            <p:cNvGrpSpPr/>
            <p:nvPr/>
          </p:nvGrpSpPr>
          <p:grpSpPr>
            <a:xfrm>
              <a:off x="1413071" y="3808711"/>
              <a:ext cx="1865566" cy="2044373"/>
              <a:chOff x="1413071" y="3808711"/>
              <a:chExt cx="1865566" cy="204437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51BFA3D-E081-6AF0-BC70-1EE84F09D549}"/>
                  </a:ext>
                </a:extLst>
              </p:cNvPr>
              <p:cNvGrpSpPr/>
              <p:nvPr/>
            </p:nvGrpSpPr>
            <p:grpSpPr>
              <a:xfrm>
                <a:off x="1992762" y="4147619"/>
                <a:ext cx="1285875" cy="1705465"/>
                <a:chOff x="2820000" y="3783315"/>
                <a:chExt cx="1285875" cy="1705465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1C1C5F05-8E26-60C3-34B1-68E07B5C7C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20000" y="4002880"/>
                  <a:ext cx="1285875" cy="1485900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A2743300-4C7D-065B-1A83-562337CB7B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50480" b="25878"/>
                <a:stretch/>
              </p:blipFill>
              <p:spPr>
                <a:xfrm>
                  <a:off x="2820000" y="3806969"/>
                  <a:ext cx="914400" cy="195911"/>
                </a:xfrm>
                <a:prstGeom prst="rect">
                  <a:avLst/>
                </a:prstGeom>
              </p:spPr>
            </p:pic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4166963-DE6F-5268-8DA0-23890E025B38}"/>
                    </a:ext>
                  </a:extLst>
                </p:cNvPr>
                <p:cNvSpPr txBox="1"/>
                <p:nvPr/>
              </p:nvSpPr>
              <p:spPr>
                <a:xfrm>
                  <a:off x="3329911" y="378331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Left Brace 16">
                <a:extLst>
                  <a:ext uri="{FF2B5EF4-FFF2-40B4-BE49-F238E27FC236}">
                    <a16:creationId xmlns:a16="http://schemas.microsoft.com/office/drawing/2014/main" id="{D27E0891-B808-38E5-0050-A622043141B0}"/>
                  </a:ext>
                </a:extLst>
              </p:cNvPr>
              <p:cNvSpPr/>
              <p:nvPr/>
            </p:nvSpPr>
            <p:spPr>
              <a:xfrm>
                <a:off x="1832428" y="4177273"/>
                <a:ext cx="97674" cy="1656000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F25DA9AE-12E7-6F98-0F40-018B8B853A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8704" y="50052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1F926451-914E-59B3-D2D8-891DC39307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21928" y="3808711"/>
                <a:ext cx="0" cy="12037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175B421-9B84-6C9F-A70A-0C4A893E9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3071" y="38134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45CCCCF-5952-9CAC-54A6-EE8E09A18266}"/>
                </a:ext>
              </a:extLst>
            </p:cNvPr>
            <p:cNvGrpSpPr/>
            <p:nvPr/>
          </p:nvGrpSpPr>
          <p:grpSpPr>
            <a:xfrm>
              <a:off x="1406624" y="1401270"/>
              <a:ext cx="1501032" cy="2000446"/>
              <a:chOff x="1406624" y="1401270"/>
              <a:chExt cx="1501032" cy="2000446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4CBFCB5C-C441-E169-06BA-5C77707458BD}"/>
                  </a:ext>
                </a:extLst>
              </p:cNvPr>
              <p:cNvGrpSpPr/>
              <p:nvPr/>
            </p:nvGrpSpPr>
            <p:grpSpPr>
              <a:xfrm>
                <a:off x="1979568" y="1401270"/>
                <a:ext cx="928088" cy="1701280"/>
                <a:chOff x="2806312" y="1094275"/>
                <a:chExt cx="928088" cy="1701280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D3844756-EB9D-B862-5751-89DF4A7869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806312" y="1309655"/>
                  <a:ext cx="695325" cy="1485900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73431159-184E-E567-2CC8-D020465C35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72196"/>
                <a:stretch/>
              </p:blipFill>
              <p:spPr>
                <a:xfrm>
                  <a:off x="2820000" y="1102963"/>
                  <a:ext cx="914400" cy="230401"/>
                </a:xfrm>
                <a:prstGeom prst="rect">
                  <a:avLst/>
                </a:prstGeom>
              </p:spPr>
            </p:pic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B685321C-3311-C753-E6E2-63C54D63D95C}"/>
                    </a:ext>
                  </a:extLst>
                </p:cNvPr>
                <p:cNvSpPr txBox="1"/>
                <p:nvPr/>
              </p:nvSpPr>
              <p:spPr>
                <a:xfrm>
                  <a:off x="3049252" y="1094275"/>
                  <a:ext cx="2279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Left Brace 25">
                <a:extLst>
                  <a:ext uri="{FF2B5EF4-FFF2-40B4-BE49-F238E27FC236}">
                    <a16:creationId xmlns:a16="http://schemas.microsoft.com/office/drawing/2014/main" id="{7EF841EC-9701-CAF9-94A5-E41206D31C45}"/>
                  </a:ext>
                </a:extLst>
              </p:cNvPr>
              <p:cNvSpPr/>
              <p:nvPr/>
            </p:nvSpPr>
            <p:spPr>
              <a:xfrm>
                <a:off x="1829793" y="1409958"/>
                <a:ext cx="97674" cy="1692592"/>
              </a:xfrm>
              <a:prstGeom prst="leftBrac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3A625FB-E830-0167-EBFB-BC9232D3FB5A}"/>
                  </a:ext>
                </a:extLst>
              </p:cNvPr>
              <p:cNvCxnSpPr>
                <a:cxnSpLocks/>
                <a:endCxn id="26" idx="1"/>
              </p:cNvCxnSpPr>
              <p:nvPr/>
            </p:nvCxnSpPr>
            <p:spPr>
              <a:xfrm>
                <a:off x="1613793" y="2253873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EF27FAA-10DB-7DED-4636-56B4BCCC56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619547" y="2256254"/>
                <a:ext cx="0" cy="114546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B6206859-0210-11EF-83C2-62DDD00D10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6624" y="3393481"/>
                <a:ext cx="21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405D41C-5632-4261-71D7-9BD1E53F161B}"/>
                </a:ext>
              </a:extLst>
            </p:cNvPr>
            <p:cNvSpPr txBox="1"/>
            <p:nvPr/>
          </p:nvSpPr>
          <p:spPr>
            <a:xfrm>
              <a:off x="3669548" y="1639856"/>
              <a:ext cx="2788199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thermal diffusivity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kinetic energy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turbulent viscosity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specific dissipation rate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pressure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temperature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velocity</a:t>
              </a:r>
              <a:endParaRPr lang="en-US" sz="1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542AED1-5EB4-9D15-1EB0-12E7D03D8ACA}"/>
                </a:ext>
              </a:extLst>
            </p:cNvPr>
            <p:cNvSpPr txBox="1"/>
            <p:nvPr/>
          </p:nvSpPr>
          <p:spPr>
            <a:xfrm>
              <a:off x="3668552" y="3471148"/>
              <a:ext cx="209865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thermophysical properties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turbulence properties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5750272-42C2-0102-5EA9-7E89F031B21C}"/>
                </a:ext>
              </a:extLst>
            </p:cNvPr>
            <p:cNvSpPr txBox="1"/>
            <p:nvPr/>
          </p:nvSpPr>
          <p:spPr>
            <a:xfrm>
              <a:off x="3668552" y="4360368"/>
              <a:ext cx="1939955" cy="1492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simulation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decomposition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mesh extrusion settings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schemes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numerical solvers</a:t>
              </a:r>
            </a:p>
            <a:p>
              <a:r>
                <a:rPr lang="de-DE" sz="1300" dirty="0">
                  <a:latin typeface="Arial" panose="020B0604020202020204" pitchFamily="34" charset="0"/>
                  <a:cs typeface="Arial" panose="020B0604020202020204" pitchFamily="34" charset="0"/>
                </a:rPr>
                <a:t>nozzle contour file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C1772C8-57C2-BA2F-E619-30C9827FF0EF}"/>
              </a:ext>
            </a:extLst>
          </p:cNvPr>
          <p:cNvSpPr txBox="1"/>
          <p:nvPr/>
        </p:nvSpPr>
        <p:spPr>
          <a:xfrm>
            <a:off x="7871010" y="1112296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OpenFOAM folder structure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01DD58-94D2-5C26-63DF-06362A841DEC}"/>
              </a:ext>
            </a:extLst>
          </p:cNvPr>
          <p:cNvSpPr txBox="1"/>
          <p:nvPr/>
        </p:nvSpPr>
        <p:spPr>
          <a:xfrm>
            <a:off x="1676950" y="2173735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Pre-processing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23840DE-6818-16E8-6735-CA7A070FB657}"/>
              </a:ext>
            </a:extLst>
          </p:cNvPr>
          <p:cNvSpPr/>
          <p:nvPr/>
        </p:nvSpPr>
        <p:spPr>
          <a:xfrm>
            <a:off x="7195068" y="5811024"/>
            <a:ext cx="4478179" cy="21600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9C3FA6F-2831-88E0-6737-4C2B4371514B}"/>
              </a:ext>
            </a:extLst>
          </p:cNvPr>
          <p:cNvSpPr/>
          <p:nvPr/>
        </p:nvSpPr>
        <p:spPr>
          <a:xfrm>
            <a:off x="1168943" y="2908852"/>
            <a:ext cx="3435427" cy="321590"/>
          </a:xfrm>
          <a:prstGeom prst="rect">
            <a:avLst/>
          </a:prstGeom>
          <a:solidFill>
            <a:srgbClr val="7030A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34AAE56-0F33-7D77-4F5F-3287F69FC35A}"/>
              </a:ext>
            </a:extLst>
          </p:cNvPr>
          <p:cNvSpPr/>
          <p:nvPr/>
        </p:nvSpPr>
        <p:spPr>
          <a:xfrm>
            <a:off x="1168992" y="3227956"/>
            <a:ext cx="3435427" cy="314181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795940-51A8-3276-CD95-9665AE320F3F}"/>
              </a:ext>
            </a:extLst>
          </p:cNvPr>
          <p:cNvSpPr/>
          <p:nvPr/>
        </p:nvSpPr>
        <p:spPr>
          <a:xfrm>
            <a:off x="7195067" y="4605499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66B340D-E2CB-F2D9-440D-0566AD64409E}"/>
              </a:ext>
            </a:extLst>
          </p:cNvPr>
          <p:cNvSpPr/>
          <p:nvPr/>
        </p:nvSpPr>
        <p:spPr>
          <a:xfrm>
            <a:off x="7194224" y="5227902"/>
            <a:ext cx="4478179" cy="216000"/>
          </a:xfrm>
          <a:prstGeom prst="rect">
            <a:avLst/>
          </a:prstGeom>
          <a:solidFill>
            <a:srgbClr val="002060">
              <a:alpha val="30000"/>
            </a:srgbClr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lide Number Placeholder 45">
            <a:extLst>
              <a:ext uri="{FF2B5EF4-FFF2-40B4-BE49-F238E27FC236}">
                <a16:creationId xmlns:a16="http://schemas.microsoft.com/office/drawing/2014/main" id="{BAF71967-E852-56CD-5B49-31030BF64DE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523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60007_16zu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BCE"/>
        </a:solidFill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zzleWS.pptx" id="{D2F76CD4-D36E-49C0-A88C-CDFEA208C5CB}" vid="{EE31EDAB-337F-419F-B4F8-82F934BF3654}"/>
    </a:ext>
  </a:extLst>
</a:theme>
</file>

<file path=ppt/theme/theme2.xml><?xml version="1.0" encoding="utf-8"?>
<a:theme xmlns:a="http://schemas.openxmlformats.org/drawingml/2006/main" name="1_60007_16zu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BCE"/>
        </a:solidFill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1" id="{24F051CD-C2F6-4B8C-9A43-47F2722B636C}" vid="{AB1C5E17-CB43-47B0-90AE-8E313D836BBD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20220216_Project_M09_MetHyInfra_WP03_SW</Template>
  <TotalTime>0</TotalTime>
  <Words>5498</Words>
  <Application>Microsoft Office PowerPoint</Application>
  <PresentationFormat>Widescreen</PresentationFormat>
  <Paragraphs>1256</Paragraphs>
  <Slides>60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60</vt:i4>
      </vt:variant>
    </vt:vector>
  </HeadingPairs>
  <TitlesOfParts>
    <vt:vector size="68" baseType="lpstr">
      <vt:lpstr>Arial</vt:lpstr>
      <vt:lpstr>Calibri</vt:lpstr>
      <vt:lpstr>Cambria Math</vt:lpstr>
      <vt:lpstr>Consolas</vt:lpstr>
      <vt:lpstr>Courier New</vt:lpstr>
      <vt:lpstr>Wingdings</vt:lpstr>
      <vt:lpstr>60007_16zu9</vt:lpstr>
      <vt:lpstr>1_60007_16zu9</vt:lpstr>
      <vt:lpstr>PowerPoint Presentation</vt:lpstr>
      <vt:lpstr>Tutorial case description</vt:lpstr>
      <vt:lpstr>Agenda (Part 1)</vt:lpstr>
      <vt:lpstr>Agenda (Part 1)</vt:lpstr>
      <vt:lpstr>1. Geometry creation</vt:lpstr>
      <vt:lpstr>1. Geometry creation</vt:lpstr>
      <vt:lpstr>1. Geometry creation</vt:lpstr>
      <vt:lpstr>1. Geometry creation</vt:lpstr>
      <vt:lpstr>Agenda (Part 1)</vt:lpstr>
      <vt:lpstr>2. Mesh creation</vt:lpstr>
      <vt:lpstr>2. Mesh creation</vt:lpstr>
      <vt:lpstr>2. Mesh creation</vt:lpstr>
      <vt:lpstr>2. Mesh creation</vt:lpstr>
      <vt:lpstr>2. Mesh creation</vt:lpstr>
      <vt:lpstr>2. Mesh creation</vt:lpstr>
      <vt:lpstr>Agenda (Part 1)</vt:lpstr>
      <vt:lpstr>3.a) Boundary conditions</vt:lpstr>
      <vt:lpstr>3.a) Boundary conditions</vt:lpstr>
      <vt:lpstr>3.a) Boundary conditions</vt:lpstr>
      <vt:lpstr>3.a) Boundary conditions</vt:lpstr>
      <vt:lpstr>3.a) Boundary conditions</vt:lpstr>
      <vt:lpstr>3.a) Boundary conditions</vt:lpstr>
      <vt:lpstr>3.a) Boundary conditions</vt:lpstr>
      <vt:lpstr>3.a) Boundary conditions</vt:lpstr>
      <vt:lpstr>Agenda (Part 1)</vt:lpstr>
      <vt:lpstr>3.b) Turbulence model</vt:lpstr>
      <vt:lpstr>3.b) Turbulence model</vt:lpstr>
      <vt:lpstr>3.b) Turbulence model</vt:lpstr>
      <vt:lpstr>3.b) Turbulence model</vt:lpstr>
      <vt:lpstr>3.b) Turbulence model</vt:lpstr>
      <vt:lpstr>3.b) Turbulence model</vt:lpstr>
      <vt:lpstr>3.b) Turbulence model</vt:lpstr>
      <vt:lpstr>Agenda (Part 1)</vt:lpstr>
      <vt:lpstr>3.c) Real gas model</vt:lpstr>
      <vt:lpstr>Agenda (Part 1)</vt:lpstr>
      <vt:lpstr>3.d) Numerical settings</vt:lpstr>
      <vt:lpstr>3.d) Numerical settings</vt:lpstr>
      <vt:lpstr>3.d) Numerical settings</vt:lpstr>
      <vt:lpstr>3.d) Numerical settings</vt:lpstr>
      <vt:lpstr>3.d) Numerical settings</vt:lpstr>
      <vt:lpstr>3.d) Numerical settings</vt:lpstr>
      <vt:lpstr>PowerPoint Presentation</vt:lpstr>
      <vt:lpstr>Agenda (Part 2)</vt:lpstr>
      <vt:lpstr>Agenda (Part 2)</vt:lpstr>
      <vt:lpstr>4. Log file</vt:lpstr>
      <vt:lpstr>Agenda (Part 2)</vt:lpstr>
      <vt:lpstr>5.a) Residuals</vt:lpstr>
      <vt:lpstr>Agenda (Part 2)</vt:lpstr>
      <vt:lpstr>5.b) Mass flow rate</vt:lpstr>
      <vt:lpstr>Agenda (Part 2)</vt:lpstr>
      <vt:lpstr>6. Discharge coefficient</vt:lpstr>
      <vt:lpstr>Agenda (Part 2)</vt:lpstr>
      <vt:lpstr>7.a) Surface plots</vt:lpstr>
      <vt:lpstr>7.a) Surface plots</vt:lpstr>
      <vt:lpstr>7.a) Surface plots</vt:lpstr>
      <vt:lpstr>Agenda (Part 2)</vt:lpstr>
      <vt:lpstr>7.b) Line plots</vt:lpstr>
      <vt:lpstr>Thank you!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Sebastian Weiss</dc:creator>
  <cp:lastModifiedBy>Sebastian Weiss</cp:lastModifiedBy>
  <cp:revision>375</cp:revision>
  <dcterms:created xsi:type="dcterms:W3CDTF">2022-02-01T07:11:53Z</dcterms:created>
  <dcterms:modified xsi:type="dcterms:W3CDTF">2023-06-07T15:27:13Z</dcterms:modified>
</cp:coreProperties>
</file>