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256" r:id="rId2"/>
    <p:sldId id="318" r:id="rId3"/>
    <p:sldId id="319" r:id="rId4"/>
    <p:sldId id="329" r:id="rId5"/>
    <p:sldId id="320" r:id="rId6"/>
    <p:sldId id="322" r:id="rId7"/>
    <p:sldId id="321" r:id="rId8"/>
    <p:sldId id="323" r:id="rId9"/>
    <p:sldId id="324" r:id="rId10"/>
    <p:sldId id="325" r:id="rId11"/>
    <p:sldId id="326" r:id="rId12"/>
    <p:sldId id="327" r:id="rId13"/>
    <p:sldId id="328" r:id="rId14"/>
    <p:sldId id="330" r:id="rId15"/>
    <p:sldId id="331" r:id="rId16"/>
    <p:sldId id="272" r:id="rId17"/>
    <p:sldId id="332" r:id="rId18"/>
    <p:sldId id="274" r:id="rId19"/>
    <p:sldId id="333" r:id="rId20"/>
    <p:sldId id="275" r:id="rId21"/>
    <p:sldId id="276" r:id="rId22"/>
    <p:sldId id="277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3" r:id="rId47"/>
    <p:sldId id="302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6" r:id="rId60"/>
    <p:sldId id="262" r:id="rId61"/>
  </p:sldIdLst>
  <p:sldSz cx="9144000" cy="5143500" type="screen16x9"/>
  <p:notesSz cx="6797675" cy="9928225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9">
          <p15:clr>
            <a:srgbClr val="A4A3A4"/>
          </p15:clr>
        </p15:guide>
        <p15:guide id="2" pos="24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C090"/>
    <a:srgbClr val="77933C"/>
    <a:srgbClr val="953735"/>
    <a:srgbClr val="4A452A"/>
    <a:srgbClr val="C00000"/>
    <a:srgbClr val="7A92B6"/>
    <a:srgbClr val="D6F2FF"/>
    <a:srgbClr val="0073AA"/>
    <a:srgbClr val="00869C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ittlere Formatvorlage 4 - Akz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35758FB7-9AC5-4552-8A53-C91805E547FA}" styleName="Designformatvorlage 1 - Akz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94" autoAdjust="0"/>
    <p:restoredTop sz="99824" autoAdjust="0"/>
  </p:normalViewPr>
  <p:slideViewPr>
    <p:cSldViewPr snapToObjects="1">
      <p:cViewPr varScale="1">
        <p:scale>
          <a:sx n="215" d="100"/>
          <a:sy n="215" d="100"/>
        </p:scale>
        <p:origin x="372" y="156"/>
      </p:cViewPr>
      <p:guideLst>
        <p:guide orient="horz" pos="3049"/>
        <p:guide pos="248"/>
      </p:guideLst>
    </p:cSldViewPr>
  </p:slideViewPr>
  <p:outlineViewPr>
    <p:cViewPr>
      <p:scale>
        <a:sx n="33" d="100"/>
        <a:sy n="33" d="100"/>
      </p:scale>
      <p:origin x="0" y="319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68" d="100"/>
          <a:sy n="68" d="100"/>
        </p:scale>
        <p:origin x="2436" y="6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3B0A1D-AB0D-4DC7-A906-F8CC6CF68B61}" type="datetimeFigureOut">
              <a:rPr lang="de-DE" smtClean="0"/>
              <a:pPr/>
              <a:t>15.02.2023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88DB93-4CD4-4D02-9C92-AA62B06EC50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1FE86-69F7-453F-A2B2-C640B3969CBD}" type="datetimeFigureOut">
              <a:rPr lang="de-DE" smtClean="0"/>
              <a:pPr/>
              <a:t>15.02.2023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511F6-9D2B-487B-BA54-A818DD3AB5AA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83369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6.tif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ckbla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platzhalt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111603" y="1275738"/>
            <a:ext cx="8820001" cy="1512036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FontTx/>
              <a:buNone/>
              <a:defRPr sz="4400" b="1">
                <a:latin typeface="Arial" pitchFamily="34" charset="0"/>
                <a:cs typeface="Arial" pitchFamily="34" charset="0"/>
              </a:defRPr>
            </a:lvl1pPr>
            <a:lvl2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2pPr>
            <a:lvl3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3pPr>
            <a:lvl4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4pPr>
            <a:lvl5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/>
              <a:t>Überschrift</a:t>
            </a:r>
          </a:p>
        </p:txBody>
      </p:sp>
      <p:sp>
        <p:nvSpPr>
          <p:cNvPr id="18" name="Textplatzhalt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108057" y="2893504"/>
            <a:ext cx="8820001" cy="81237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>
                <a:latin typeface="Arial" pitchFamily="34" charset="0"/>
                <a:cs typeface="Arial" pitchFamily="34" charset="0"/>
              </a:defRPr>
            </a:lvl1pPr>
            <a:lvl2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2pPr>
            <a:lvl3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3pPr>
            <a:lvl4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4pPr>
            <a:lvl5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5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Unterüberschrift</a:t>
            </a:r>
          </a:p>
        </p:txBody>
      </p:sp>
      <p:cxnSp>
        <p:nvCxnSpPr>
          <p:cNvPr id="29" name="Gerade Verbindung 28"/>
          <p:cNvCxnSpPr/>
          <p:nvPr userDrawn="1"/>
        </p:nvCxnSpPr>
        <p:spPr>
          <a:xfrm>
            <a:off x="214499" y="897564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Grafik 12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571" y="141480"/>
            <a:ext cx="4986931" cy="720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" name="Gerade Verbindung 7"/>
          <p:cNvCxnSpPr/>
          <p:nvPr userDrawn="1"/>
        </p:nvCxnSpPr>
        <p:spPr>
          <a:xfrm>
            <a:off x="214499" y="4816427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Grafik 8" descr="kacheln_PPoint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88716" y="3276404"/>
            <a:ext cx="1437783" cy="144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Logo links+Linie ob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 userDrawn="1">
            <p:ph type="title"/>
          </p:nvPr>
        </p:nvSpPr>
        <p:spPr>
          <a:xfrm>
            <a:off x="1392370" y="164151"/>
            <a:ext cx="7626106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cxnSp>
        <p:nvCxnSpPr>
          <p:cNvPr id="10" name="Gerade Verbindung 9"/>
          <p:cNvCxnSpPr/>
          <p:nvPr userDrawn="1"/>
        </p:nvCxnSpPr>
        <p:spPr>
          <a:xfrm>
            <a:off x="216000" y="655200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Grafik 8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6000" y="162000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Logo links+Linie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 userDrawn="1">
            <p:ph type="title"/>
          </p:nvPr>
        </p:nvSpPr>
        <p:spPr>
          <a:xfrm>
            <a:off x="1392370" y="164151"/>
            <a:ext cx="7626106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15" name="Grafik 14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5648" y="162000"/>
            <a:ext cx="1188000" cy="431183"/>
          </a:xfrm>
          <a:prstGeom prst="rect">
            <a:avLst/>
          </a:prstGeom>
        </p:spPr>
      </p:pic>
      <p:grpSp>
        <p:nvGrpSpPr>
          <p:cNvPr id="13" name="Gruppieren 12"/>
          <p:cNvGrpSpPr/>
          <p:nvPr userDrawn="1"/>
        </p:nvGrpSpPr>
        <p:grpSpPr>
          <a:xfrm>
            <a:off x="203188" y="4816426"/>
            <a:ext cx="8723310" cy="174830"/>
            <a:chOff x="203188" y="4816426"/>
            <a:chExt cx="8723310" cy="174830"/>
          </a:xfrm>
        </p:grpSpPr>
        <p:cxnSp>
          <p:nvCxnSpPr>
            <p:cNvPr id="19" name="Gerade Verbindung 18"/>
            <p:cNvCxnSpPr/>
            <p:nvPr userDrawn="1"/>
          </p:nvCxnSpPr>
          <p:spPr>
            <a:xfrm>
              <a:off x="214498" y="4816426"/>
              <a:ext cx="8712000" cy="0"/>
            </a:xfrm>
            <a:prstGeom prst="line">
              <a:avLst/>
            </a:prstGeom>
            <a:ln w="38100">
              <a:solidFill>
                <a:srgbClr val="0073A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uppieren 12"/>
            <p:cNvGrpSpPr/>
            <p:nvPr userDrawn="1"/>
          </p:nvGrpSpPr>
          <p:grpSpPr>
            <a:xfrm>
              <a:off x="203188" y="4847256"/>
              <a:ext cx="8723310" cy="144000"/>
              <a:chOff x="203188" y="4847256"/>
              <a:chExt cx="8723310" cy="144000"/>
            </a:xfrm>
          </p:grpSpPr>
          <p:pic>
            <p:nvPicPr>
              <p:cNvPr id="21" name="Grafik 20" descr="Schriftzug 1.jpg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203188" y="4847256"/>
                <a:ext cx="3701333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2" name="Grafik 21" descr="Schriftzug 2.jpg"/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14498" y="4847256"/>
                <a:ext cx="1512000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Logo links+2 Lin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 userDrawn="1">
            <p:ph type="title"/>
          </p:nvPr>
        </p:nvSpPr>
        <p:spPr>
          <a:xfrm>
            <a:off x="1392370" y="164151"/>
            <a:ext cx="7626106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0"/>
          </p:nvPr>
        </p:nvSpPr>
        <p:spPr>
          <a:xfrm>
            <a:off x="126162" y="4970700"/>
            <a:ext cx="3960000" cy="172800"/>
          </a:xfrm>
        </p:spPr>
        <p:txBody>
          <a:bodyPr/>
          <a:lstStyle/>
          <a:p>
            <a:r>
              <a:rPr lang="de-DE" dirty="0"/>
              <a:t>21.02.2023</a:t>
            </a:r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2"/>
          </p:nvPr>
        </p:nvSpPr>
        <p:spPr>
          <a:xfrm>
            <a:off x="5047156" y="4970700"/>
            <a:ext cx="3960000" cy="172800"/>
          </a:xfrm>
        </p:spPr>
        <p:txBody>
          <a:bodyPr/>
          <a:lstStyle/>
          <a:p>
            <a:r>
              <a:rPr lang="de-DE" dirty="0"/>
              <a:t>Fachliche Arbeitsplanung Abt. 1 2023</a:t>
            </a:r>
          </a:p>
        </p:txBody>
      </p:sp>
      <p:cxnSp>
        <p:nvCxnSpPr>
          <p:cNvPr id="10" name="Gerade Verbindung 9"/>
          <p:cNvCxnSpPr/>
          <p:nvPr userDrawn="1"/>
        </p:nvCxnSpPr>
        <p:spPr>
          <a:xfrm>
            <a:off x="215999" y="655200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Grafik 18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5648" y="162000"/>
            <a:ext cx="1188000" cy="431183"/>
          </a:xfrm>
          <a:prstGeom prst="rect">
            <a:avLst/>
          </a:prstGeom>
        </p:spPr>
      </p:pic>
      <p:grpSp>
        <p:nvGrpSpPr>
          <p:cNvPr id="13" name="Gruppieren 12"/>
          <p:cNvGrpSpPr/>
          <p:nvPr userDrawn="1"/>
        </p:nvGrpSpPr>
        <p:grpSpPr>
          <a:xfrm>
            <a:off x="203188" y="4816426"/>
            <a:ext cx="8723310" cy="174830"/>
            <a:chOff x="203188" y="4816426"/>
            <a:chExt cx="8723310" cy="174830"/>
          </a:xfrm>
        </p:grpSpPr>
        <p:cxnSp>
          <p:nvCxnSpPr>
            <p:cNvPr id="20" name="Gerade Verbindung 19"/>
            <p:cNvCxnSpPr/>
            <p:nvPr userDrawn="1"/>
          </p:nvCxnSpPr>
          <p:spPr>
            <a:xfrm>
              <a:off x="214498" y="4816426"/>
              <a:ext cx="8712000" cy="0"/>
            </a:xfrm>
            <a:prstGeom prst="line">
              <a:avLst/>
            </a:prstGeom>
            <a:ln w="38100">
              <a:solidFill>
                <a:srgbClr val="0073A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uppieren 12"/>
            <p:cNvGrpSpPr/>
            <p:nvPr userDrawn="1"/>
          </p:nvGrpSpPr>
          <p:grpSpPr>
            <a:xfrm>
              <a:off x="203188" y="4847256"/>
              <a:ext cx="8723310" cy="144000"/>
              <a:chOff x="203188" y="4847256"/>
              <a:chExt cx="8723310" cy="144000"/>
            </a:xfrm>
          </p:grpSpPr>
          <p:pic>
            <p:nvPicPr>
              <p:cNvPr id="22" name="Grafik 21" descr="Schriftzug 1.jpg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203188" y="4847256"/>
                <a:ext cx="3701333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" name="Grafik 22" descr="Schriftzug 2.jpg"/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14498" y="4847256"/>
                <a:ext cx="1512000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umsplatzhalter 3"/>
          <p:cNvSpPr>
            <a:spLocks noGrp="1"/>
          </p:cNvSpPr>
          <p:nvPr>
            <p:ph type="dt" sz="half" idx="2"/>
          </p:nvPr>
        </p:nvSpPr>
        <p:spPr>
          <a:xfrm>
            <a:off x="4" y="4970700"/>
            <a:ext cx="3960000" cy="172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2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5184002" y="4970700"/>
            <a:ext cx="3960000" cy="172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13" name="Foliennummernplatzhalter 6"/>
          <p:cNvSpPr>
            <a:spLocks noGrp="1"/>
          </p:cNvSpPr>
          <p:nvPr>
            <p:ph type="sldNum" sz="quarter" idx="4"/>
          </p:nvPr>
        </p:nvSpPr>
        <p:spPr>
          <a:xfrm>
            <a:off x="4284002" y="4970700"/>
            <a:ext cx="576000" cy="172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folie+Logo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umsplatzhalter 3"/>
          <p:cNvSpPr>
            <a:spLocks noGrp="1"/>
          </p:cNvSpPr>
          <p:nvPr>
            <p:ph type="dt" sz="half" idx="2"/>
          </p:nvPr>
        </p:nvSpPr>
        <p:spPr>
          <a:xfrm>
            <a:off x="4" y="4970700"/>
            <a:ext cx="3960000" cy="172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2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5184002" y="4970700"/>
            <a:ext cx="3960000" cy="172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13" name="Foliennummernplatzhalter 6"/>
          <p:cNvSpPr>
            <a:spLocks noGrp="1"/>
          </p:cNvSpPr>
          <p:nvPr>
            <p:ph type="sldNum" sz="quarter" idx="4"/>
          </p:nvPr>
        </p:nvSpPr>
        <p:spPr>
          <a:xfrm>
            <a:off x="4284002" y="4970700"/>
            <a:ext cx="576000" cy="172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7" name="Grafik 6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1664" y="162145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folie+Logo rechts+Linie ob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umsplatzhalter 3"/>
          <p:cNvSpPr>
            <a:spLocks noGrp="1"/>
          </p:cNvSpPr>
          <p:nvPr>
            <p:ph type="dt" sz="half" idx="2"/>
          </p:nvPr>
        </p:nvSpPr>
        <p:spPr>
          <a:xfrm>
            <a:off x="4" y="4970700"/>
            <a:ext cx="3960000" cy="172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2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5184002" y="4970700"/>
            <a:ext cx="3960000" cy="172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13" name="Foliennummernplatzhalter 6"/>
          <p:cNvSpPr>
            <a:spLocks noGrp="1"/>
          </p:cNvSpPr>
          <p:nvPr>
            <p:ph type="sldNum" sz="quarter" idx="4"/>
          </p:nvPr>
        </p:nvSpPr>
        <p:spPr>
          <a:xfrm>
            <a:off x="4284002" y="4970700"/>
            <a:ext cx="576000" cy="172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6" name="Gerade Verbindung 5"/>
          <p:cNvCxnSpPr/>
          <p:nvPr userDrawn="1"/>
        </p:nvCxnSpPr>
        <p:spPr>
          <a:xfrm>
            <a:off x="215999" y="655200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Grafik 6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1664" y="162145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eerfolie+Logo links+Linie ob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atumsplatzhalt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cxnSp>
        <p:nvCxnSpPr>
          <p:cNvPr id="6" name="Gerade Verbindung 5"/>
          <p:cNvCxnSpPr/>
          <p:nvPr userDrawn="1"/>
        </p:nvCxnSpPr>
        <p:spPr>
          <a:xfrm>
            <a:off x="215999" y="655200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Grafik 6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5648" y="162000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Linie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umsplatzhalt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107505" y="164151"/>
            <a:ext cx="8780598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grpSp>
        <p:nvGrpSpPr>
          <p:cNvPr id="17" name="Gruppieren 16"/>
          <p:cNvGrpSpPr/>
          <p:nvPr userDrawn="1"/>
        </p:nvGrpSpPr>
        <p:grpSpPr>
          <a:xfrm>
            <a:off x="203188" y="4816426"/>
            <a:ext cx="8723310" cy="174830"/>
            <a:chOff x="203188" y="4816426"/>
            <a:chExt cx="8723310" cy="174830"/>
          </a:xfrm>
        </p:grpSpPr>
        <p:cxnSp>
          <p:nvCxnSpPr>
            <p:cNvPr id="18" name="Gerade Verbindung 17"/>
            <p:cNvCxnSpPr/>
            <p:nvPr userDrawn="1"/>
          </p:nvCxnSpPr>
          <p:spPr>
            <a:xfrm>
              <a:off x="214498" y="4816426"/>
              <a:ext cx="8712000" cy="0"/>
            </a:xfrm>
            <a:prstGeom prst="line">
              <a:avLst/>
            </a:prstGeom>
            <a:ln w="38100">
              <a:solidFill>
                <a:srgbClr val="0073A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Gruppieren 12"/>
            <p:cNvGrpSpPr/>
            <p:nvPr userDrawn="1"/>
          </p:nvGrpSpPr>
          <p:grpSpPr>
            <a:xfrm>
              <a:off x="203188" y="4847256"/>
              <a:ext cx="8723310" cy="144000"/>
              <a:chOff x="203188" y="4847256"/>
              <a:chExt cx="8723310" cy="144000"/>
            </a:xfrm>
          </p:grpSpPr>
          <p:pic>
            <p:nvPicPr>
              <p:cNvPr id="20" name="Grafik 19" descr="Schriftzug 1.jpg"/>
              <p:cNvPicPr>
                <a:picLocks noChangeAspect="1"/>
              </p:cNvPicPr>
              <p:nvPr userDrawn="1"/>
            </p:nvPicPr>
            <p:blipFill>
              <a:blip r:embed="rId2"/>
              <a:stretch>
                <a:fillRect/>
              </a:stretch>
            </p:blipFill>
            <p:spPr>
              <a:xfrm>
                <a:off x="203188" y="4847256"/>
                <a:ext cx="3701333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1" name="Grafik 20" descr="Schriftzug 2.jpg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7414498" y="4847256"/>
                <a:ext cx="1512000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daten\dienstliches\2014\ppt\PPT_HG_Folie_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833000"/>
            <a:ext cx="0" cy="0"/>
          </a:xfrm>
          <a:prstGeom prst="rect">
            <a:avLst/>
          </a:prstGeom>
          <a:noFill/>
        </p:spPr>
      </p:pic>
      <p:sp>
        <p:nvSpPr>
          <p:cNvPr id="11" name="Textplatzhalter 10"/>
          <p:cNvSpPr>
            <a:spLocks noGrp="1"/>
          </p:cNvSpPr>
          <p:nvPr>
            <p:ph type="body" sz="quarter" idx="12"/>
          </p:nvPr>
        </p:nvSpPr>
        <p:spPr>
          <a:xfrm>
            <a:off x="107505" y="972000"/>
            <a:ext cx="8780598" cy="37800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266700" indent="0">
              <a:buFontTx/>
              <a:buNone/>
              <a:defRPr/>
            </a:lvl2pPr>
            <a:lvl3pPr marL="542925" indent="0">
              <a:buFontTx/>
              <a:buNone/>
              <a:defRPr/>
            </a:lvl3pPr>
            <a:lvl4pPr marL="809625" indent="0">
              <a:buFontTx/>
              <a:buNone/>
              <a:defRPr baseline="0"/>
            </a:lvl4pPr>
            <a:lvl5pPr marL="1076325" indent="0">
              <a:buFontTx/>
              <a:buNone/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8" name="Titel 6"/>
          <p:cNvSpPr>
            <a:spLocks noGrp="1"/>
          </p:cNvSpPr>
          <p:nvPr>
            <p:ph type="title"/>
          </p:nvPr>
        </p:nvSpPr>
        <p:spPr>
          <a:xfrm>
            <a:off x="107505" y="164151"/>
            <a:ext cx="8640000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al nach Deckblatt B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 descr="data:image/jpeg;base64,/9j/4AAQSkZJRgABAQAAAQABAAD/2wCEAAkGBxQTEhQUExQWFhUXFhkbFRgVFx8cHxwgHBcdICAgHx0eHCggICIlHCAeJDEjJSkrLi4uGB8zODMsNyguLisBCgoKDg0OFxAPFiwcHSU3My43NSstLCs2Nzc3NzI3NzE3NS0sLCwsNywvMzcsNDQxLDcsLissKzEsLC00NSwsLP/AABEIALsAyAMBIgACEQEDEQH/xAAcAAACAgMBAQAAAAAAAAAAAAAABQYHAgMEAQj/xABMEAACAQMBBAQIDAMGBQQDAQABAgMABBEhBRIxQQYTUWEHFCIycYGR0RYjM0JSU1RykpOhsWKywRUkQ3OComOU0uHwZHSDo5WztDT/xAAaAQEAAwADAAAAAAAAAAAAAAAAAgQFAQMG/8QALREBAAIBAgQDBgcAAAAAAAAAAAECEQMEBRIhURQxwQYycaGx4RMVI0GR0fD/2gAMAwEAAhEDEQA/ALxooooCiiigKKKKAorTd3SRIXkdURRlmYgAekmoBtrwrwjK2UTXTfWE7kQ/1kEt6FHrFBYtct/tGKFd6aVIx2uwX9zVFbU6abQuZDFLP1CsuUFqN3OvlDfOWyNOGONKl2ZFvb5Xff6UhLt7WyaC4r/wo7MiBPjIfH1Ss/6qMUvl8LVvruW12/f1ar/O4P6VWV5bh43j5MpA9Y99a9kT78MbHjugH0jQ0FiP4XDy2fMdecsY09Wde79aYbK8Ik1zH1kOzpGXeZctPGNVOCDz491VtUu8GYxaP/7ib+c0El+GlyPO2bKf8ueNv5itZW3hJtTvCWK5h3GKuZIWKqwxkM6byAjPbWU8wRWdvNVSzegDJ/SkvQaFls4mbR5d6Z/vSsXP70E52Rt+2uhm3nil+44J9nGmVV9tLo9bTkNJChccHA3XB7Q64YHvzSro1tTaAEklvMJ7dZCkMd2SWdU0LCYajLZxvK2QAc0FrUVGdh9NIZ3EMqvbXB4RTDG9/luPJkH3TntAqTUBRRRQFFFFAUUUUBRRRQFFFR/pj0wttnRdZO2WbPVxrq7nsA7O/gM0Du5uEjVnkYKijLMxwAO8mqv6U+F4AOuzouv3fOnbzB91fOcjjyHpqEbd2pdbTkEl4dyEHMdqhO6O9z84+kezhWaKAAAMAcAKDXd3T3pWa5mNxnVAdI1z9GPgPSda2ilcsfi7GRBmJtZVHzT9JR+49dMkcEAg5B1BFBx7Wtyybyeeh3k9I4j1jSui0uRIiuOBGdeXaD6K6dl2c93KYbSMSMvyjscRx/fbtPJRqcGrA6N+CS1iGbom6cktusN2JSeO7GDr6WJ9VBWMe0Y2bcjLSv8ARhUyH2IDXRsbYF95YWxuSpdmTKqmAdeDsCNc6V9C2lpHEu7GiovYihR7BW6goRejm0uP9nyYz9ZHn2b2P1ptsFrywtZOu2dcbqvLIzB4sBTrw385GuauWtdzCHRkbVWUq3oIwaCj+k/TN5bR41tJk8YURo+8hHl9ytnUZxwqQWfTWyz1ZZ4NwKAJ0KYHBddV5aa8qhk9o62EsJ1ltHZdO2B8gjsyoB9BqV9DrlTtOLIUx3do6nOoO4ysBjgdGP60DLpTfnqFjhYdZdN1ULA6eUPKcEcQiZb2DiRTaxtFhjSJBhEUKo7gMVo2z4P0SRbnZ4SKdN74ps9S+/jeG6Pk2OB5a9moOmNex9rCbfVkaKaMgTQvjeQnhw0Knkw0NB0bS2dFcIY5o1kQ67rDOvaOw99Rq26QXVhcPDb79/bxIHmiY5lgBOFVZDkuSMkIQTheNOOkO1GiVY4QGuZSVhU8Bji7fwIDk+ocTW7YOyVtohGCWYktI7cXdvOY+k+wYFBJujPSe2v4+stpQ4GN5eDKTyZeIpxVT9IeizmUXlg/UXi51GAsoPzXHDXtPr5ESToB0+S+3oZk6i8j0lhY8cfOTPEdo5Z5jBITSiiigKKKKAoopV0n29FY20lxMcKg0HNjyUd5NAo8IXTiLZkO83lzvkQxDix7T2KOZ9QqjbGVryQ3lzKJp279IxyULy/87yd0cst5cPfXXysnya8kTkB6v/Nayu9mhjvITHJ9JOf3hwb10HdRSw7QaLAnXT6xNV9Y4r+tMY3DAEHIOoIoMq5+jXRuW4u/Fbd9yIrvytjPUjPzeWW1wO4mtlxMEVnbgoJPqq3fBhsDxWzDuPj7jEsx5jI8lfQq4Hpz20D/AGFsaG0hWG3QJGvIcSeZJ4knmTTCiigKKKKAooooKh6QWe5tO9jPmzpHKP8AUpjb+UVHei9xuDZcp4w3QiY9zFoj+pHsqa+EuLc2hYy4+UiniY96lHUfzew1Xkw3bW/C6GG4aRQR2FZB+ufZRy+jqivTXo+ZAt1bj+9wA7mNOtTQtE3aGxoeRwe0GTwShlVhwYAj1jNZ0cKv6IQiVfHnKtLcqCN3hHH82Jc6+TzPEnNSOlFvb+LX1zbYxHJ/eYMcBvnEq+qTDf8AyHspsTQe1AfCZs6MtDLC7JtBSPF+q1d8HgQNcD6R0GudKd3G25LgtFYANjR7lhmJO5frG7gcDmeR79jbDjt95gTJM/yk0mrv6+Q7FGgoOrwadODfRtFcL1d5FpKhGN7Gm8o9PEcjjkRU3qm+muymhlTaFu3VuhBkPIEaCQjmMeS45qQfm62b0W24t5brKBut5siHijjiv9QeYIPOgb0UUUBVAeEvbX9o7R6hdba0JBxqHk5+zzfUe2rY8JHSLxHZ80ykCTG5F95tB7OPqqjdgWPUwquMMdW9J/8AMeqgY0UUUAaXS7MKnegbqm5jGUPpXl6RTGig4dng3Nxb2ksTKZZkD41VkB3mw3eoxg8M19LCqH6Ipnalj3NK3siI/r+tXxQFFFFAUUVw7U2vBbLvTzRxL2yMFz6MnX1UHdRUHu/CrYLkRtLPj6mJiPxEBf1rRs/woxzFxFY3jdXu7+FjGN7O6cGUHXB9lBl4XI8R2UnNLxBnudHTHrJFVz1IaTaceT5SIcemJhp7BUs8IXTK2nt44fjIZhdW7dXcRtG2FlGSN4YIHaDUchGb25x863jIxzwXHuoLh6GXPWWFo/0oI/5BTmov4L2zsmy/yFHsqUUEB8JdyttcWF0+d0NNC26pJPWRhl0AyTvR4A/ipSLCe+GboGC3PC2B8tx/xmHAcPIX1k8Kk3hKUiC3kU4aO9tSD96UIf0Y17Qa4IVRQqKFVRhVAwAOwCtlFFBi6gggjIIwQeYNQrovP/Zl+YiW6ljGjk8Cjndhk9Mb/FMfovGTwOJvUZ6c2SNEszg7kW8s2OJhkwsv4Rhx3xjtoLToqO9BNqvPagSnM0LGGY9rJ870Mu6w7QwNFBW/h1vDPdWdkGIVQ00m72nReXIBvx1D/FrhfNmV+6RMH2qf6Uw6SXZn21fOdRFuxL3Y0/cNWVAu8cmXz4M98bBv0OD+9ejbMQ0cmM/8RSv6kYphXjKDodfTQYxTK3msG+6Qf2rOuGXZELHO4Ae1fJPtFYDZrr8nO47nw4/XB/WglXQJM7Vte6O4PsCD+tXfVGeCuKX+1U61kbdtpcbgI4so1BNXnQFJOk/Sm2sUDTv5TZ3I11d8cd1eOBzPAVGOmvhQgtg0dsyTTjQnOUQntI1dv4F17cVVLxSXEjTXTF2fiG4ns3tcADkg0HeaB/tbwlX9+SLUCzt8439GkbXkeA9XbxNJdmbGe4nKQRtc3AAMsszkhO+SRs7udfJGpxXVHayzSxW8GBLM26pI0RQMs5HYo/UgU4nxPcQ7JsyYrAGTxh1Pl3BjwJCzcd0vhc8/K5AV06+vTRpOpecRCVazbycJ2JGesBvZriVQwCbPtiyK4BwGlIYccZ4aVHvB9tJYute7u7q26zq+qkSMOj7u9nf3kOcZGMEcWq/oYooIwqhIokGgGFVQP0Ar596KSLPaGJsZXKkc8HUH/v3VT4BxD81vq15eSK4x++fPz/hW4hqztaVvjMZ6/BYSdII2RluZLe9tvnTwr5mcj46Eksg/jGR24pHtDomtjL10Epjgk3d2XV0i1zuyLnyomPz11XvBqDeKsy76kpOhZSVOMkaEHtyP3qwPBHtouj2cx3t1Q8OeaMcMuD9E8u/uq/p35+bpiY6S095s523JOeat4zWe8f3CwfBpfpFbxbPk+LuYI9UJ0kXOkkbDR0PaOGdcVNqqHaexmtwNwSPbI2/F1Xy9m3NoPpxn50R5A4zwqT9HOnKkIl3JF5eBDdRn4mbuyfk5O2NvVnlNTdfhMH90T/3dp/8A0x15WrwsFxs/MeA4uLYqSMgEXCYJHZmk7bCmkJ6+8lYc1gUQqfZl/YwoGt5exxDelkSNe12Cj9TSVumVu2RAJbk/+njZh63wFHrIrqtejFoh3hAjNzeTy2PpZ8k03UYGBoBwAoI949fy/J20UA18q4k3m/BHp/uNeHo9PKCLq9kZWBDR26LCpB4gnymI9BFSOigjXgvuWiuOqc5MsLIx7ZbOTqmb0tG0Z9AWiuJG6jaWcY3by2kzj5t3E8Dj0GSOE+kUUFe7El357yU8ZJ2fPbvM5/rTmkHRNcK+uciM8c8VP60/oCiiig0X0jLG7IMsFJUYzk+ika7QuMDJIPMeLSVI6KBd0b2vexXBktg0kwiKlRZyPhSw1wNRqMZpztjaO1rtCk42huHzkhspIgR2EhSSP3zUe2tfyxLeGJ2QtHbx5Q4OGlYkZGuu7W83PU3AivInjRiVjlSeXBx2+Vg9/DFHLdYbCaHzLC8B7TaSk+3crt8XuPsd7/ykv/RXJG6i+NrOropHxLieQE+ny9c/pjvrzo5Mk08sEgliliJ3SlzLk4JBIy2hGh780OiQ9GY5rddo30kE0Rt7Pdg66JoyWcsWK7wGcbq59Irs8GdmFu3XlBaRIPS7sSfXu13QbVmutn7R2fM2/cRW5aJzxljIODgfOUjdPbkdtc3g2uw15cHT462t5F15KXB/mFef9opt4acdp+tfTK5tsfh379PX7NuwtrrtbaIhcBra3aZwhGkhQoiFuRAJZgO8Z4Cqs6GpgROOLtcI3fuLCwz+M1Z3RzYX9j3ySu4ME7zRFzwTfKtFv8AMkMpPDOOGarforD8VaE85Lsj1JbL/AENa3AJ0I09Lw3u5/wBll8Sj9DU5uzaV3Z51H0g34l94Nb+id71F5C4V2AmkjKxoXYrJGHwFXUneB4d9aHObidh2qv4V/wC9e9GYppL2AWzBZDO775XeEaqgTfxz+djvAqxGPGbjHl1+ser0G5zPAdhz+9n5Yt6YW58Ih9lv/wDkpv8AopBtiytpy58V2hE0gxI0VlKN/wC+pjKP6xnU4IpEvUy3s2MvaWaFryedy7yvqMBuAJOgAAHknlSe22oqxm4lskIuG3bG2UyZOG1YkHeK6he1jwxipMY3vYLiG36trzaAtUZWPjOzpcLuOGXyydBkDTOKattu++um/wDxMv8A1VHdsK9vLeW4aRI5dnGV4DJvqj6HdXJOinOOetXK3GghfR7at490iSNI8RSQuWsngCkY3fKYnOcnT+GpnRRQFFFFBCulqhbiV+B8VhkyO2C8Rv0Bor3wgtrIAdf7MuB6zPHivKCv9nypA0iSOq7oRQWIGd0uumePm10nbcPzWL/cUt+wrs29YiLaM6FAR1s+MgcTIJR/tlHsrYoxoNPRQLxtJj5kEp+8Ao/3HP6UGa5PCONR/G5J9gA/emNFAtFrcHzp1H3I/wCpNe/2SD58srdvl7o/2gUxooIxtKzCLKiaBp7NeZ4rOefoFT3pds0T2sqYyQCyeldR7vXUNvIt5gCfOv4F9SRE8O7f/WrJNBAdor43syG4U/HW4BBHHK4B/YH1Vq6QMXht9pwaSLjrQOfL98g9x7qY9C4+pnvLNh5IbfQHmraHT0Yrm6KDxa5n2fLqj5aLPMEaj1r+qmgkqXrnqL+0G9LGpIQnSRGxvxn2aHkRXBJeJYT297bhnsGZwCq6xCQjrIZAPNZHwVB5bw1xmk+xrk7MuGtpj8RId6KQ6Aenl6fUedSuaxdXeW2dUeQYlR134Zh2SJz04MCDrXTuNvTXpNNSMxKdLzXyWTcrHNCwO7JG6HsKsCPYRXz50dVLe069iSxBwCe06Ko7z2dtTFrx4Ebq4bq1wGO7aypNATgn5OUBox3KcCoX0E2aL0MJorqZYAgjS2eNFG9vZ32c51wMboJ0NUfZ7YW4XbWm0xfOOX5+f2V99pzuq1pnEZ6/Ds4pLplQog35m3mfd13c6knsxUq6Pq+zdlT3r4WadVSAH5q67uOeTktj+EVLtl9EhjEkUNtb8Wt4SXMmPr528pwPogAdvemLja+0EKj+4WRyW+bI/dyxoPQB/FWjp05MznMz1lo7zeTuZpGOWtIxWO0Fe1tlGGzsNlxDE12wknPYNDrpnT9oyKb7AhS52zM6D4iwiWCEHkQCvqOQ9e9FboXN5e7VfPUxKY4M8woJY+wD8fdXV4HLUizeZvOnmZycchp++T66mpkvhEQLtCfPztmSH9Dj9qmcXRjCgw3d3FlRp1vWLnA5Shj6gRUQ8IOP7SOdd6wlA9StVm2WOqjwc/Fpr/oGf1oEgs9oIfJuYJV7JoSp/Ej8e/Fe/wBrXifK2O93206t/tkCEe01IKKBB8LYF+WSeDvlhcL+MAqfUa7rDb1tN8lcQuexZFJ/DnP6UxDUvvtiW83ysET/AHkHuoI50oBa5lUcTBaRfn3wH7CiufYWy4xtERQpuI16mVBJG7Z25cnXP+LPHpn5lFBr8LtmYr4S/NdY5R/oJil/2vGx7lFI6s7wu7KWW0WU6CJsSEcRFLhJNeweS/f1YqqNnSMUAfz1yrj+JTg/qKDpoorF3ABJIAHEk4FBlWq4uEjXedgo7ScVxPfvJpbrvf8AEfIQejm3q0rZBs0ZDSEyv2twH3V4D96BfbTCSW1Izh76U4Ix5kMGNOPM1ZdV5s9M3VpnJzcXTa+hFB/249VWHQQ3pZm1uob1RlD8XMO7kfZn1gdtdfTDY/jMST25+Nj8qNl+cDrj3eznUgvrRJY2jkGVYYIqH7LvpNnSC2uTvW7fITdnce79vRQdeytoQbTgMU4AkXz14EEfOXspas15szyWU3NqPNYcVH649emnKmHSfo25cXVmd2cakDg/eOWf3rb0b6YpN8XPiGYaFW0DejPA9xoM26YWksMmJQpKMN19DkqdKTeCPpHbWaXZuJAm8YiowSWx1mcAccZHtqSbX6P2zRyMYU3grEEDGu6eykfgT2RBN4y8sSSNGYdwuM7ueszjPoHsoHlztK62zmK1VrayOkszjypO5RppjkPWeVbumN2llaxbMsVzNMNxVByQG0Z2727dOZ4CnnS3plb2Ee7lXmxiOFDr3bwHmr/4KRdHNmeKiXau1HxO4yFb/DB4KB9MjQDlw7aDT0zAsNmw7Ogy80/xagfOyfLbuyxAHpPYanWwNlrbW8UC8I0AJ7TzPrNQzoXYS31ydqXS7q43bSPsXXyte7OvMknhirDoKt8III2rAc+dZz//AK5anPRPakU9tF1ThikaK68CpCDRgdR/WoX4QkztSz55tpxj/RL76k9rsNJ7e1lRzFOLeILNHjexuDRhwde4/odaCTUVHIdvvARHfqsZOizpnqX9JPybdzadh44kdAVruJwiM7eailm9AGT+lbKjnTi4TqVgdt0TtiQ8xEg35W9SDAP0nUc6D3wX2xkuDK64MUGWzylu5DM4z/CgjHoZa9qUeDyxZLMSOu7Jcs08i/RMnmr/AKUCr6FFFBILy2WWN43GVdSrDtBGDXzpeWb2l08Emc53CTzZB5D/APyRYPpjYcjX0jVaeGXowJYTdLkbibk4UZJTOVfTUmNsn7rNQVjNtTJ3YV61+eD5K+luHqGteJs0vg3Db55INEHq5+vNdGzSNzAVUKkqyrwBHHHaOYPMEV1UHijGg0HdXtFFAqgnEMkEhZd6JrjfjaRUby5CVZd8hSCpHA8jTC5271r5Wa4h4DdSNJV9OU3uPbnGlcV/cFm6mPdL48piMiMHn6TyFabnZMSRqqIgYsqB3+aXYLvkjXTOdOygf2t7OoSVJluoS4Vgse665OM6H5p4jFOdsbLjuYmikGh4EcQe0VxdGHMiyTn/ABXGh4/FqIyW/jbdyRyOmvGnVBCujl7JZzCyuWyp+Qk5Hu/7cjpT3bvRqC6+UXD8nXRv+/rrk6ebME1qzAeXF5aEaEY46+j9hTHo3tE3FtFKeLL5XpGh/Wgi0/Ry9t43EF1vx7pysnYF5Zzyzwrg8F+zr2dbpLS4W3X4vrWIyxzv7oXs+d2casLaPyMv+W/8pqO+ATzb30w/tLQS3oz0FtbImQ5lm1Jml4jmSBwXtzx76jNjbnbd400m8LCBsRIdBI3bj9+4gdtSbwobRMGzpivF8Rg/fOvr3c+ym3RbZotrSCEfNjGfvHVuHeTQbNuXrwxZijDuWRI11CgsQATgaKvE9wqM7U2pcxMUe9VpdN5Ley3wgPAsTJhcnhvHWpvVdxpG9/1UgjmXxybeTzg5eBGV2GoPU7pTXzetXhvGg4ekchuryC43TDFbwP1sk+EBO62irkkknkO2p90WQrZ2wYFSIY8g8R5IpBtXY0NlOLyO3j6k4Fwixj4vGcSoMaYyd4DiNeVTGOQMAykEEAgjgQeBoMZoVdSrqGUjBDDIPqqNnZdxZ+VZnrYOdrIdVH/Bc8PutkcACKlFFAt2LtuG5B6tjvLpJG43XQ9jIdRUY6o7R2h1a6xEmI9nUxODOdPrJNyIdyv2Cuzp9FEsaygmO5J3IZUIVhoSxY/ORVBZgezTXFSPwW7BEMHXlSpmVBGrcUhQHqwexjku3e+OQoJvRRRQFYugIIIBBGCDwINZUUHz3016ONsu6yoJtpc7hA4AZO595ATgfOTvU51IwIBByCMg1fHSDYsV5A8EwyjjiOKnkynkQeBr532lYzbLufFbojq21ikAwpHaOwdoPmnuNAxpbf3rFuphwZD5zcox2nv7BRf3rFuphwZD5zcox2nv7BXTYWSxLurk51ZjxY9pNB7Y2axLurz1ZjxY9pNa9rLmIgglcr1gXiU3hvY793NdlcG174xr5OC5BIzyA4sRx7B3kigfdDbgPCxJzJ1jGXs3m8rI/hIIx780+pB0N2Q1vCd8brOQd3jugKAAe/tp/Qce2pQlvMx4CN8/hNJPBzEVsUzzZiPRmuLpXtNrphZWuGLfLONQo7MjT0+ypbYWixRpGgwqKAPVQebR+Rl/y3/lNR3wCebe+mH9pakW0fkZf8t/5TUd8Anm3vph/aWgb+G2JjYKRnCzqW9G6w19ZFT2CUMqsODKCMdhGRS/pNsgXdrLAdC6ndJ5MNVPtqP+DDb/AF1v4vLlbi28h1bjgaA69nA9mO+gmlV5siVF2gvi7F0M0ygjXKOvWSnhqqTAAPwzKRk40sMGq96Lz+J3XUyjgkdtvfR3Wcwtw82UMRkfPTHMUFgkZ0Oo5g1F7BvEJlt2P91mP92Y/wCG54xEnkeKf6h2CpTXLtPZ8dxE8UoyjjB7e4g8iDqDQdVFIOj+0HV2tLlszoMxvjHXR/TH8Q4MB6edJunm2HkdNnWq7802BKAcYU8FzyDaljyUHmRQatkwf2xtAnjaxDyuwx72QNeczLk/8OMDi2l0gYpL0P6OpY2ywqd5vOlfGN9zxPo5AcgAKd0BRRRQFFFFAUk6XdF4NoW7QTrpxRx5yN9JT/TnS2+6Ry3EjW+zQjMhImuZATDER80Yx1j8sA4XiewwiwuduXkkyw3UbxxuF66ErHG3aEYxPvkcyNB2mgiF10bu9lymGWF5omyyTwozZ+8BkjlodR3ismuiP8G4/wCXk/6anzdBdqSayXoB75p2P/1vEP09lbF8ExchprpWI/8ATqx9sjMaCrpukcSnBWTe+iUIP60vO2B4ykjxSmIbum4dd3eOBy87dP8Apq9rXwYwrjeurpu4GJB/shDD20wTwfWPzklk/wA2eVx7Gcj2Cgp2fp3plLWYjHFxuj266VGtqdJry4ITKxoeIhcE+s7xOfZX0pa9DLCPVLOBT29WvuptDZRp5kaL91QP2FB807Au7iJNy02dIc8W6uaRmI5ndjHs4CncUG3ZfMsio/ijCEfmyCvoKigodug+3ZgQzxxg5BBZRoRj5qtWewvBptiwDm1mtj1mN9WzjyQccVP0j2VetFBS8t50hhPxmz4ZVHExHU+gLJn/AG1Buk99dNOt0lhdWNyPOfdfdcY5qYhg6d4I48M19Q0UHzjYeFm5TAnt45D2xvut+Hysn0AVjt3ppb3bg7kkD9RMu9INN4brxEEHisi6d719CXOyoJPPhjb7yKf6Uiu/B3s2TjaRrnnHlD7UINAr2XtqCdFaOaJiyqSqyKSCRkjAOdDpTDFJL7wK7OfzTPH3LIGH/wBiMf1pa3gdlj//AM+0ZlxjAYEYx/luv7UGPhK2jFBbpIWxcq+9aburb4xnT6ONG5agcSKceCroa8Cte3mWvJxkhv8ADDHOO5jpns3VAxio1N4L77rllndL3cHkjxh4CpByCp3GIIOvHjWzY8O17jrBbXEkDQyFJY7m6SYoR2qLZTgjUHeOeVBctFQSOLbduhkea2utzUwrEUdwOIVgQA2OGQcnAqWbE2vFdQrNC28re1TzVhxDA6EGg76KKKDXcTqis7HCqCScZ0HcNarVul0O0ZWiku0srVTulHkEU9x3eVgxxnhp5Z7RVnVzXWz4pQRJGj547yg/uKCCwXMd8PFrV0t9mx5R3jIVp8aFIjnyYx85wMtnCkamprZyW8SLHG0SIgAVVZQAByAzSo9A9m/Ybb8pfdR8Atm/Ybb8pfdQO/H4vrE/GPfR4/F9Yn4x76SfALZv2G2/KX3UfALZv2G2/KX3UDvx+L6xPxj30ePxfWJ+Me+knwC2b9htvyl91HwC2b9htvyl91A78fi+sT8Y99Hj8X1ifjHvpJ8Atm/Ybb8pfdR8Atm/Ybb8pfdQO/H4vrE/GPfR4/F9Yn4x76SfALZv2G2/KX3UfALZv2G2/KX3UDvx+L6xPxj30ePxfWJ+Me+knwC2b9htvyl91HwC2b9htvyl91A78fi+sT8Y99Hj8X1ifjHvpJ8Atm/Ybb8pfdR8Atm/Ybb8pfdQO/H4vrE/GPfR4/F9Yn4x76SfALZv2G2/KX3UfALZv2G2/KX3UDvx+L6xPxj30ePxfWJ+Me+knwC2b9htvyl91HwC2b9htvyl91A78fi+sT8Y99RbpQOqkW/tWR5Y13Z4g4+Pi444/KJqVPew5jHd8Atm/Ybb8pfdR8Atm/Ybb8pfdQZR9ONnFFk8dtgGUMA0yBsH+EnOe7FQ/a3Sm1t7nxvZ8hmMhAu7eKN2Eo4CRCFwso9OGHHGM1PrPo7axDEdtCg/hjX3UxRABgAAd1Brs7kSIsi53WUEbwKnUcwdQe40VuooP//Z"/>
          <p:cNvSpPr>
            <a:spLocks noChangeAspect="1" noChangeArrowheads="1"/>
          </p:cNvSpPr>
          <p:nvPr/>
        </p:nvSpPr>
        <p:spPr bwMode="auto">
          <a:xfrm>
            <a:off x="155577" y="-108346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57" name="Textfeld 56"/>
          <p:cNvSpPr txBox="1"/>
          <p:nvPr/>
        </p:nvSpPr>
        <p:spPr>
          <a:xfrm>
            <a:off x="3591793" y="123478"/>
            <a:ext cx="48588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latin typeface="Arial" panose="020B0604020202020204" pitchFamily="34" charset="0"/>
                <a:cs typeface="Arial" panose="020B0604020202020204" pitchFamily="34" charset="0"/>
              </a:rPr>
              <a:t>Standort</a:t>
            </a:r>
            <a:r>
              <a:rPr lang="de-DE" sz="2800" b="1" baseline="0" dirty="0">
                <a:latin typeface="Arial" panose="020B0604020202020204" pitchFamily="34" charset="0"/>
                <a:cs typeface="Arial" panose="020B0604020202020204" pitchFamily="34" charset="0"/>
              </a:rPr>
              <a:t> Braunschweig</a:t>
            </a:r>
          </a:p>
        </p:txBody>
      </p:sp>
      <p:sp>
        <p:nvSpPr>
          <p:cNvPr id="40" name="Datumsplatzhalter 39"/>
          <p:cNvSpPr>
            <a:spLocks noGrp="1"/>
          </p:cNvSpPr>
          <p:nvPr userDrawn="1">
            <p:ph type="dt" sz="half" idx="10"/>
          </p:nvPr>
        </p:nvSpPr>
        <p:spPr>
          <a:xfrm>
            <a:off x="-36072" y="4965837"/>
            <a:ext cx="3960000" cy="172800"/>
          </a:xfrm>
        </p:spPr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2" name="Foliennummernplatzhalter 41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4" name="Fußzeilenplatzhalter 43"/>
          <p:cNvSpPr>
            <a:spLocks noGrp="1"/>
          </p:cNvSpPr>
          <p:nvPr userDrawn="1">
            <p:ph type="ftr" sz="quarter" idx="12"/>
          </p:nvPr>
        </p:nvSpPr>
        <p:spPr>
          <a:xfrm>
            <a:off x="5057838" y="4970700"/>
            <a:ext cx="3960000" cy="172800"/>
          </a:xfrm>
        </p:spPr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39" name="Grafik 38" descr="D0347_1859.jpg"/>
          <p:cNvPicPr>
            <a:picLocks noChangeAspect="1"/>
          </p:cNvPicPr>
          <p:nvPr userDrawn="1"/>
        </p:nvPicPr>
        <p:blipFill>
          <a:blip r:embed="rId2" cstate="screen"/>
          <a:srcRect l="30798" r="34675"/>
          <a:stretch>
            <a:fillRect/>
          </a:stretch>
        </p:blipFill>
        <p:spPr>
          <a:xfrm>
            <a:off x="-72000" y="-36000"/>
            <a:ext cx="3348000" cy="5215832"/>
          </a:xfrm>
          <a:prstGeom prst="rect">
            <a:avLst/>
          </a:prstGeom>
        </p:spPr>
      </p:pic>
      <p:sp>
        <p:nvSpPr>
          <p:cNvPr id="41" name="Text Box 18"/>
          <p:cNvSpPr txBox="1">
            <a:spLocks noChangeArrowheads="1"/>
          </p:cNvSpPr>
          <p:nvPr/>
        </p:nvSpPr>
        <p:spPr bwMode="auto">
          <a:xfrm>
            <a:off x="4303439" y="701106"/>
            <a:ext cx="137343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tIns="0" rIns="18000" bIns="0">
            <a:spAutoFit/>
          </a:bodyPr>
          <a:lstStyle/>
          <a:p>
            <a:r>
              <a:rPr lang="en-US" sz="1600" dirty="0" err="1">
                <a:latin typeface="Arial" pitchFamily="34" charset="0"/>
                <a:cs typeface="Arial" pitchFamily="34" charset="0"/>
              </a:rPr>
              <a:t>Mechanik</a:t>
            </a:r>
            <a:endParaRPr lang="en-US" sz="1600" dirty="0">
              <a:latin typeface="Arial" pitchFamily="34" charset="0"/>
              <a:cs typeface="Arial" pitchFamily="34" charset="0"/>
            </a:endParaRPr>
          </a:p>
          <a:p>
            <a:r>
              <a:rPr lang="en-US" sz="1600" dirty="0">
                <a:latin typeface="Arial" pitchFamily="34" charset="0"/>
                <a:cs typeface="Arial" pitchFamily="34" charset="0"/>
              </a:rPr>
              <a:t>und </a:t>
            </a:r>
            <a:r>
              <a:rPr lang="en-US" sz="1600" dirty="0" err="1">
                <a:latin typeface="Arial" pitchFamily="34" charset="0"/>
                <a:cs typeface="Arial" pitchFamily="34" charset="0"/>
              </a:rPr>
              <a:t>Akustik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7" name="Text Box 18"/>
          <p:cNvSpPr txBox="1">
            <a:spLocks noChangeArrowheads="1"/>
          </p:cNvSpPr>
          <p:nvPr/>
        </p:nvSpPr>
        <p:spPr bwMode="auto">
          <a:xfrm>
            <a:off x="7062788" y="1512504"/>
            <a:ext cx="209232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6000" tIns="0" rIns="18000" bIns="0">
            <a:spAutoFit/>
          </a:bodyPr>
          <a:lstStyle/>
          <a:p>
            <a:r>
              <a:rPr lang="en-US" sz="1600" dirty="0" err="1">
                <a:latin typeface="Arial" pitchFamily="34" charset="0"/>
                <a:cs typeface="Arial" pitchFamily="34" charset="0"/>
              </a:rPr>
              <a:t>Optik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Text Box 18"/>
          <p:cNvSpPr txBox="1">
            <a:spLocks noChangeArrowheads="1"/>
          </p:cNvSpPr>
          <p:nvPr/>
        </p:nvSpPr>
        <p:spPr bwMode="auto">
          <a:xfrm>
            <a:off x="4309135" y="1389457"/>
            <a:ext cx="218709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tIns="0" rIns="18000" bIns="0">
            <a:spAutoFit/>
          </a:bodyPr>
          <a:lstStyle/>
          <a:p>
            <a:pPr algn="l"/>
            <a:r>
              <a:rPr lang="en-US" sz="1600" dirty="0" err="1">
                <a:latin typeface="Arial" pitchFamily="34" charset="0"/>
                <a:cs typeface="Arial" pitchFamily="34" charset="0"/>
              </a:rPr>
              <a:t>Chemische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>
                <a:latin typeface="Arial" pitchFamily="34" charset="0"/>
                <a:cs typeface="Arial" pitchFamily="34" charset="0"/>
              </a:rPr>
              <a:t>Physik</a:t>
            </a:r>
            <a:endParaRPr lang="en-US" sz="1600" dirty="0">
              <a:latin typeface="Arial" pitchFamily="34" charset="0"/>
              <a:cs typeface="Arial" pitchFamily="34" charset="0"/>
            </a:endParaRPr>
          </a:p>
          <a:p>
            <a:pPr algn="l"/>
            <a:r>
              <a:rPr lang="en-US" sz="1600" baseline="0" dirty="0">
                <a:latin typeface="Arial" pitchFamily="34" charset="0"/>
                <a:cs typeface="Arial" pitchFamily="34" charset="0"/>
              </a:rPr>
              <a:t>und </a:t>
            </a:r>
            <a:r>
              <a:rPr lang="en-US" sz="1600" dirty="0" err="1">
                <a:latin typeface="Arial" pitchFamily="34" charset="0"/>
                <a:cs typeface="Arial" pitchFamily="34" charset="0"/>
              </a:rPr>
              <a:t>Explosionsschutz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Text Box 18"/>
          <p:cNvSpPr txBox="1">
            <a:spLocks noChangeArrowheads="1"/>
          </p:cNvSpPr>
          <p:nvPr/>
        </p:nvSpPr>
        <p:spPr bwMode="auto">
          <a:xfrm>
            <a:off x="7055996" y="2071695"/>
            <a:ext cx="1695772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tIns="0" rIns="18000" bIns="0">
            <a:spAutoFit/>
          </a:bodyPr>
          <a:lstStyle/>
          <a:p>
            <a:r>
              <a:rPr lang="en-US" sz="1600" dirty="0" err="1">
                <a:latin typeface="Arial" pitchFamily="34" charset="0"/>
                <a:cs typeface="Arial" pitchFamily="34" charset="0"/>
              </a:rPr>
              <a:t>Ionisierende</a:t>
            </a:r>
            <a:endParaRPr lang="en-US" sz="1600" dirty="0">
              <a:latin typeface="Arial" pitchFamily="34" charset="0"/>
              <a:cs typeface="Arial" pitchFamily="34" charset="0"/>
            </a:endParaRPr>
          </a:p>
          <a:p>
            <a:r>
              <a:rPr lang="en-US" sz="1600" dirty="0" err="1">
                <a:latin typeface="Arial" pitchFamily="34" charset="0"/>
                <a:cs typeface="Arial" pitchFamily="34" charset="0"/>
              </a:rPr>
              <a:t>Strahlung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Text Box 18"/>
          <p:cNvSpPr txBox="1">
            <a:spLocks noChangeArrowheads="1"/>
          </p:cNvSpPr>
          <p:nvPr/>
        </p:nvSpPr>
        <p:spPr bwMode="auto">
          <a:xfrm>
            <a:off x="7055996" y="835938"/>
            <a:ext cx="209232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6000" tIns="0" rIns="18000" bIns="0">
            <a:spAutoFit/>
          </a:bodyPr>
          <a:lstStyle/>
          <a:p>
            <a:r>
              <a:rPr lang="en-US" sz="1600" dirty="0" err="1">
                <a:latin typeface="Arial" pitchFamily="34" charset="0"/>
                <a:cs typeface="Arial" pitchFamily="34" charset="0"/>
              </a:rPr>
              <a:t>Elektrizität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9" name="Text Box 18"/>
          <p:cNvSpPr txBox="1">
            <a:spLocks noChangeArrowheads="1"/>
          </p:cNvSpPr>
          <p:nvPr/>
        </p:nvSpPr>
        <p:spPr bwMode="auto">
          <a:xfrm>
            <a:off x="4302785" y="2064243"/>
            <a:ext cx="206337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tIns="0" rIns="18000" bIns="0">
            <a:spAutoFit/>
          </a:bodyPr>
          <a:lstStyle/>
          <a:p>
            <a:r>
              <a:rPr lang="en-US" sz="1600" dirty="0" err="1">
                <a:latin typeface="Arial" pitchFamily="34" charset="0"/>
                <a:cs typeface="Arial" pitchFamily="34" charset="0"/>
              </a:rPr>
              <a:t>Fertigungs-messtechnik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2" name="Text Box 18"/>
          <p:cNvSpPr txBox="1">
            <a:spLocks noChangeArrowheads="1"/>
          </p:cNvSpPr>
          <p:nvPr userDrawn="1"/>
        </p:nvSpPr>
        <p:spPr bwMode="auto">
          <a:xfrm>
            <a:off x="7065521" y="3432294"/>
            <a:ext cx="209232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6000" tIns="0" rIns="18000" bIns="0">
            <a:spAutoFit/>
          </a:bodyPr>
          <a:lstStyle/>
          <a:p>
            <a:r>
              <a:rPr lang="en-US" sz="1600" dirty="0" err="1">
                <a:latin typeface="Arial" pitchFamily="34" charset="0"/>
                <a:cs typeface="Arial" pitchFamily="34" charset="0"/>
              </a:rPr>
              <a:t>Verwaltungs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-</a:t>
            </a:r>
          </a:p>
          <a:p>
            <a:r>
              <a:rPr lang="en-US" sz="1600" dirty="0" err="1">
                <a:latin typeface="Arial" pitchFamily="34" charset="0"/>
                <a:cs typeface="Arial" pitchFamily="34" charset="0"/>
              </a:rPr>
              <a:t>dienste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5" name="Text Box 18"/>
          <p:cNvSpPr txBox="1">
            <a:spLocks noChangeArrowheads="1"/>
          </p:cNvSpPr>
          <p:nvPr userDrawn="1"/>
        </p:nvSpPr>
        <p:spPr bwMode="auto">
          <a:xfrm>
            <a:off x="4309135" y="3436414"/>
            <a:ext cx="218709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tIns="0" rIns="18000" bIns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aseline="0" dirty="0" err="1">
                <a:latin typeface="Arial" pitchFamily="34" charset="0"/>
                <a:cs typeface="Arial" pitchFamily="34" charset="0"/>
              </a:rPr>
              <a:t>Querschnitts</a:t>
            </a:r>
            <a:r>
              <a:rPr lang="en-US" sz="1600" baseline="0" dirty="0">
                <a:latin typeface="Arial" pitchFamily="34" charset="0"/>
                <a:cs typeface="Arial" pitchFamily="34" charset="0"/>
              </a:rPr>
              <a:t>-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aseline="0" dirty="0" err="1">
                <a:latin typeface="Arial" pitchFamily="34" charset="0"/>
                <a:cs typeface="Arial" pitchFamily="34" charset="0"/>
              </a:rPr>
              <a:t>dienste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7" name="Gruppieren 36"/>
          <p:cNvGrpSpPr/>
          <p:nvPr userDrawn="1"/>
        </p:nvGrpSpPr>
        <p:grpSpPr>
          <a:xfrm>
            <a:off x="3661074" y="4816426"/>
            <a:ext cx="5267310" cy="174830"/>
            <a:chOff x="3661074" y="4816426"/>
            <a:chExt cx="5267310" cy="174830"/>
          </a:xfrm>
        </p:grpSpPr>
        <p:cxnSp>
          <p:nvCxnSpPr>
            <p:cNvPr id="32" name="Gerade Verbindung 31"/>
            <p:cNvCxnSpPr/>
            <p:nvPr userDrawn="1"/>
          </p:nvCxnSpPr>
          <p:spPr>
            <a:xfrm>
              <a:off x="3672384" y="4816426"/>
              <a:ext cx="5256000" cy="0"/>
            </a:xfrm>
            <a:prstGeom prst="line">
              <a:avLst/>
            </a:prstGeom>
            <a:ln w="38100">
              <a:solidFill>
                <a:srgbClr val="0073A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34" name="Grafik 33" descr="Schriftzug 1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3661074" y="4847256"/>
              <a:ext cx="3701333" cy="144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0" name="Text Box 18">
            <a:extLst>
              <a:ext uri="{FF2B5EF4-FFF2-40B4-BE49-F238E27FC236}">
                <a16:creationId xmlns:a16="http://schemas.microsoft.com/office/drawing/2014/main" id="{15A174CC-0B58-4C1B-9391-BF19510891B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09135" y="2748941"/>
            <a:ext cx="206337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tIns="0" rIns="18000" bIns="0">
            <a:spAutoFit/>
          </a:bodyPr>
          <a:lstStyle/>
          <a:p>
            <a:r>
              <a:rPr lang="en-US" sz="1600" dirty="0" err="1">
                <a:latin typeface="Arial" pitchFamily="34" charset="0"/>
                <a:cs typeface="Arial" pitchFamily="34" charset="0"/>
              </a:rPr>
              <a:t>Gesetzliche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 und inter-</a:t>
            </a:r>
          </a:p>
          <a:p>
            <a:r>
              <a:rPr lang="en-US" sz="1600" dirty="0" err="1">
                <a:latin typeface="Arial" pitchFamily="34" charset="0"/>
                <a:cs typeface="Arial" pitchFamily="34" charset="0"/>
              </a:rPr>
              <a:t>nationale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>
                <a:latin typeface="Arial" pitchFamily="34" charset="0"/>
                <a:cs typeface="Arial" pitchFamily="34" charset="0"/>
              </a:rPr>
              <a:t>Metrologie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" name="Grafik 60">
            <a:extLst>
              <a:ext uri="{FF2B5EF4-FFF2-40B4-BE49-F238E27FC236}">
                <a16:creationId xmlns:a16="http://schemas.microsoft.com/office/drawing/2014/main" id="{70591800-300C-419E-AC5F-900FE4A5720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680765" y="659327"/>
            <a:ext cx="576000" cy="576000"/>
          </a:xfrm>
          <a:prstGeom prst="rect">
            <a:avLst/>
          </a:prstGeom>
        </p:spPr>
      </p:pic>
      <p:pic>
        <p:nvPicPr>
          <p:cNvPr id="62" name="Grafik 61">
            <a:extLst>
              <a:ext uri="{FF2B5EF4-FFF2-40B4-BE49-F238E27FC236}">
                <a16:creationId xmlns:a16="http://schemas.microsoft.com/office/drawing/2014/main" id="{679CE9B2-707E-46B5-B515-5FA2C2C6733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444817" y="664698"/>
            <a:ext cx="576000" cy="576000"/>
          </a:xfrm>
          <a:prstGeom prst="rect">
            <a:avLst/>
          </a:prstGeom>
        </p:spPr>
      </p:pic>
      <p:pic>
        <p:nvPicPr>
          <p:cNvPr id="63" name="Grafik 62">
            <a:extLst>
              <a:ext uri="{FF2B5EF4-FFF2-40B4-BE49-F238E27FC236}">
                <a16:creationId xmlns:a16="http://schemas.microsoft.com/office/drawing/2014/main" id="{89FB3E3C-B32D-43C4-A7A3-42087A0A0B1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680765" y="1347678"/>
            <a:ext cx="576000" cy="576000"/>
          </a:xfrm>
          <a:prstGeom prst="rect">
            <a:avLst/>
          </a:prstGeom>
        </p:spPr>
      </p:pic>
      <p:pic>
        <p:nvPicPr>
          <p:cNvPr id="64" name="Grafik 63">
            <a:extLst>
              <a:ext uri="{FF2B5EF4-FFF2-40B4-BE49-F238E27FC236}">
                <a16:creationId xmlns:a16="http://schemas.microsoft.com/office/drawing/2014/main" id="{0F24604E-A6CB-44F9-98B0-5EB223CFD29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444817" y="2026741"/>
            <a:ext cx="576000" cy="576000"/>
          </a:xfrm>
          <a:prstGeom prst="rect">
            <a:avLst/>
          </a:prstGeom>
        </p:spPr>
      </p:pic>
      <p:pic>
        <p:nvPicPr>
          <p:cNvPr id="66" name="Grafik 65">
            <a:extLst>
              <a:ext uri="{FF2B5EF4-FFF2-40B4-BE49-F238E27FC236}">
                <a16:creationId xmlns:a16="http://schemas.microsoft.com/office/drawing/2014/main" id="{C1FB627B-E369-44CB-BA27-92BA1E249C9B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680765" y="2022464"/>
            <a:ext cx="576000" cy="576000"/>
          </a:xfrm>
          <a:prstGeom prst="rect">
            <a:avLst/>
          </a:prstGeom>
        </p:spPr>
      </p:pic>
      <p:pic>
        <p:nvPicPr>
          <p:cNvPr id="67" name="Grafik 66">
            <a:extLst>
              <a:ext uri="{FF2B5EF4-FFF2-40B4-BE49-F238E27FC236}">
                <a16:creationId xmlns:a16="http://schemas.microsoft.com/office/drawing/2014/main" id="{3C25D130-F481-412E-B19C-2BB6A209A37E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6444817" y="1347614"/>
            <a:ext cx="576000" cy="576000"/>
          </a:xfrm>
          <a:prstGeom prst="rect">
            <a:avLst/>
          </a:prstGeom>
        </p:spPr>
      </p:pic>
      <p:pic>
        <p:nvPicPr>
          <p:cNvPr id="68" name="Grafik 67">
            <a:extLst>
              <a:ext uri="{FF2B5EF4-FFF2-40B4-BE49-F238E27FC236}">
                <a16:creationId xmlns:a16="http://schemas.microsoft.com/office/drawing/2014/main" id="{B6F1DB0A-6651-40B3-BE84-5C1A29B7EC40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6444817" y="3390515"/>
            <a:ext cx="576000" cy="576000"/>
          </a:xfrm>
          <a:prstGeom prst="rect">
            <a:avLst/>
          </a:prstGeom>
        </p:spPr>
      </p:pic>
      <p:pic>
        <p:nvPicPr>
          <p:cNvPr id="69" name="Grafik 68">
            <a:extLst>
              <a:ext uri="{FF2B5EF4-FFF2-40B4-BE49-F238E27FC236}">
                <a16:creationId xmlns:a16="http://schemas.microsoft.com/office/drawing/2014/main" id="{333B26C0-50EE-43EC-A026-FF4855B1E392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3680765" y="3394635"/>
            <a:ext cx="576000" cy="576000"/>
          </a:xfrm>
          <a:prstGeom prst="rect">
            <a:avLst/>
          </a:prstGeom>
        </p:spPr>
      </p:pic>
      <p:pic>
        <p:nvPicPr>
          <p:cNvPr id="70" name="Grafik 69">
            <a:extLst>
              <a:ext uri="{FF2B5EF4-FFF2-40B4-BE49-F238E27FC236}">
                <a16:creationId xmlns:a16="http://schemas.microsoft.com/office/drawing/2014/main" id="{6E3723FD-3E4D-4B1D-B7C5-6E139CB3A8A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3680765" y="2707162"/>
            <a:ext cx="576000" cy="576000"/>
          </a:xfrm>
          <a:prstGeom prst="rect">
            <a:avLst/>
          </a:prstGeom>
        </p:spPr>
      </p:pic>
      <p:sp>
        <p:nvSpPr>
          <p:cNvPr id="29" name="Textfeld 28">
            <a:extLst>
              <a:ext uri="{FF2B5EF4-FFF2-40B4-BE49-F238E27FC236}">
                <a16:creationId xmlns:a16="http://schemas.microsoft.com/office/drawing/2014/main" id="{52BD3A98-53E0-4727-ABA2-0610CFBACB70}"/>
              </a:ext>
            </a:extLst>
          </p:cNvPr>
          <p:cNvSpPr txBox="1"/>
          <p:nvPr userDrawn="1"/>
        </p:nvSpPr>
        <p:spPr>
          <a:xfrm>
            <a:off x="4256797" y="4129600"/>
            <a:ext cx="1872372" cy="447056"/>
          </a:xfrm>
          <a:prstGeom prst="rect">
            <a:avLst/>
          </a:prstGeom>
          <a:noFill/>
          <a:ln w="38100">
            <a:noFill/>
            <a:prstDash val="sysDot"/>
          </a:ln>
        </p:spPr>
        <p:txBody>
          <a:bodyPr wrap="square" rtlCol="0" anchor="ctr" anchorCtr="0">
            <a:noAutofit/>
          </a:bodyPr>
          <a:lstStyle>
            <a:defPPr>
              <a:defRPr lang="de-DE"/>
            </a:defPPr>
            <a:lvl1pPr algn="ctr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sz="1600" dirty="0"/>
              <a:t>QUEST</a:t>
            </a:r>
            <a:br>
              <a:rPr lang="de-DE" sz="1600" dirty="0"/>
            </a:br>
            <a:r>
              <a:rPr lang="de-DE" sz="1600" dirty="0"/>
              <a:t>Institut an der PTB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2D655887-F63E-482E-9D53-8F1361A4B8E7}"/>
              </a:ext>
            </a:extLst>
          </p:cNvPr>
          <p:cNvSpPr txBox="1"/>
          <p:nvPr userDrawn="1"/>
        </p:nvSpPr>
        <p:spPr>
          <a:xfrm>
            <a:off x="6997902" y="4137807"/>
            <a:ext cx="2701082" cy="447056"/>
          </a:xfrm>
          <a:prstGeom prst="rect">
            <a:avLst/>
          </a:prstGeom>
          <a:noFill/>
          <a:ln w="38100">
            <a:noFill/>
            <a:prstDash val="sysDot"/>
          </a:ln>
        </p:spPr>
        <p:txBody>
          <a:bodyPr wrap="square" rtlCol="0" anchor="ctr" anchorCtr="0">
            <a:noAutofit/>
          </a:bodyPr>
          <a:lstStyle>
            <a:defPPr>
              <a:defRPr lang="de-DE"/>
            </a:defPPr>
            <a:lvl1pPr algn="ctr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sz="1600" dirty="0"/>
              <a:t>Fundamentale Physik</a:t>
            </a:r>
          </a:p>
          <a:p>
            <a:pPr algn="l"/>
            <a:r>
              <a:rPr lang="de-DE" sz="1600" dirty="0"/>
              <a:t>für Metrologie</a:t>
            </a:r>
          </a:p>
        </p:txBody>
      </p:sp>
      <p:pic>
        <p:nvPicPr>
          <p:cNvPr id="31" name="Grafik 30">
            <a:extLst>
              <a:ext uri="{FF2B5EF4-FFF2-40B4-BE49-F238E27FC236}">
                <a16:creationId xmlns:a16="http://schemas.microsoft.com/office/drawing/2014/main" id="{BB0143E1-D97E-4240-8606-485C1E2A649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3673826" y="4077128"/>
            <a:ext cx="576000" cy="552000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5523DD46-991B-489F-89DB-E765C77A9641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6444208" y="4077568"/>
            <a:ext cx="576000" cy="5760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rechts+Überschrift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daten\dienstliches\2014\ppt\PPT_HG_Folie_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833000"/>
            <a:ext cx="0" cy="0"/>
          </a:xfrm>
          <a:prstGeom prst="rect">
            <a:avLst/>
          </a:prstGeom>
          <a:noFill/>
        </p:spPr>
      </p:pic>
      <p:sp>
        <p:nvSpPr>
          <p:cNvPr id="11" name="Textplatzhalter 10"/>
          <p:cNvSpPr>
            <a:spLocks noGrp="1"/>
          </p:cNvSpPr>
          <p:nvPr>
            <p:ph type="body" sz="quarter" idx="12"/>
          </p:nvPr>
        </p:nvSpPr>
        <p:spPr>
          <a:xfrm>
            <a:off x="107505" y="972000"/>
            <a:ext cx="8780598" cy="37800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266700" indent="0">
              <a:buFontTx/>
              <a:buNone/>
              <a:defRPr/>
            </a:lvl2pPr>
            <a:lvl3pPr marL="542925" indent="0">
              <a:buFontTx/>
              <a:buNone/>
              <a:defRPr/>
            </a:lvl3pPr>
            <a:lvl4pPr marL="809625" indent="0">
              <a:buFontTx/>
              <a:buNone/>
              <a:defRPr baseline="0"/>
            </a:lvl4pPr>
            <a:lvl5pPr marL="1076325" indent="0">
              <a:buFontTx/>
              <a:buNone/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8" name="Titel 6"/>
          <p:cNvSpPr>
            <a:spLocks noGrp="1"/>
          </p:cNvSpPr>
          <p:nvPr>
            <p:ph type="title"/>
          </p:nvPr>
        </p:nvSpPr>
        <p:spPr>
          <a:xfrm>
            <a:off x="107505" y="164151"/>
            <a:ext cx="7640727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pic>
        <p:nvPicPr>
          <p:cNvPr id="12" name="Grafik 11" descr="PTB-Logo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51664" y="162145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 rechts+Linie+Überschrift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daten\dienstliches\2014\ppt\PPT_HG_Folie_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833000"/>
            <a:ext cx="0" cy="0"/>
          </a:xfrm>
          <a:prstGeom prst="rect">
            <a:avLst/>
          </a:prstGeom>
          <a:noFill/>
        </p:spPr>
      </p:pic>
      <p:sp>
        <p:nvSpPr>
          <p:cNvPr id="11" name="Textplatzhalter 10"/>
          <p:cNvSpPr>
            <a:spLocks noGrp="1"/>
          </p:cNvSpPr>
          <p:nvPr>
            <p:ph type="body" sz="quarter" idx="12"/>
          </p:nvPr>
        </p:nvSpPr>
        <p:spPr>
          <a:xfrm>
            <a:off x="107505" y="972000"/>
            <a:ext cx="8780598" cy="37800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266700" indent="0">
              <a:buFontTx/>
              <a:buNone/>
              <a:defRPr/>
            </a:lvl2pPr>
            <a:lvl3pPr marL="542925" indent="0">
              <a:buFontTx/>
              <a:buNone/>
              <a:defRPr/>
            </a:lvl3pPr>
            <a:lvl4pPr marL="809625" indent="0">
              <a:buFontTx/>
              <a:buNone/>
              <a:defRPr baseline="0"/>
            </a:lvl4pPr>
            <a:lvl5pPr marL="1076325" indent="0">
              <a:buFontTx/>
              <a:buNone/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8" name="Titel 6"/>
          <p:cNvSpPr>
            <a:spLocks noGrp="1"/>
          </p:cNvSpPr>
          <p:nvPr>
            <p:ph type="title"/>
          </p:nvPr>
        </p:nvSpPr>
        <p:spPr>
          <a:xfrm>
            <a:off x="107505" y="164151"/>
            <a:ext cx="7640727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cxnSp>
        <p:nvCxnSpPr>
          <p:cNvPr id="10" name="Gerade Verbindung 9"/>
          <p:cNvCxnSpPr/>
          <p:nvPr userDrawn="1"/>
        </p:nvCxnSpPr>
        <p:spPr>
          <a:xfrm>
            <a:off x="215999" y="655200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Grafik 11" descr="PTB-Logo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51664" y="162145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links+Überschrift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daten\dienstliches\2014\ppt\PPT_HG_Folie_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833000"/>
            <a:ext cx="0" cy="0"/>
          </a:xfrm>
          <a:prstGeom prst="rect">
            <a:avLst/>
          </a:prstGeom>
          <a:noFill/>
        </p:spPr>
      </p:pic>
      <p:sp>
        <p:nvSpPr>
          <p:cNvPr id="11" name="Textplatzhalter 10"/>
          <p:cNvSpPr>
            <a:spLocks noGrp="1"/>
          </p:cNvSpPr>
          <p:nvPr>
            <p:ph type="body" sz="quarter" idx="12"/>
          </p:nvPr>
        </p:nvSpPr>
        <p:spPr>
          <a:xfrm>
            <a:off x="107505" y="972000"/>
            <a:ext cx="8780598" cy="37800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266700" indent="0">
              <a:buFontTx/>
              <a:buNone/>
              <a:defRPr/>
            </a:lvl2pPr>
            <a:lvl3pPr marL="542925" indent="0">
              <a:buFontTx/>
              <a:buNone/>
              <a:defRPr/>
            </a:lvl3pPr>
            <a:lvl4pPr marL="809625" indent="0">
              <a:buFontTx/>
              <a:buNone/>
              <a:defRPr baseline="0"/>
            </a:lvl4pPr>
            <a:lvl5pPr marL="1076325" indent="0">
              <a:buFontTx/>
              <a:buNone/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8" name="Titel 6"/>
          <p:cNvSpPr>
            <a:spLocks noGrp="1"/>
          </p:cNvSpPr>
          <p:nvPr>
            <p:ph type="title"/>
          </p:nvPr>
        </p:nvSpPr>
        <p:spPr>
          <a:xfrm>
            <a:off x="1393285" y="164151"/>
            <a:ext cx="7640727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pic>
        <p:nvPicPr>
          <p:cNvPr id="10" name="Grafik 9" descr="PTB-Logo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16000" y="162145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links+Linie+Überschrift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daten\dienstliches\2014\ppt\PPT_HG_Folie_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833000"/>
            <a:ext cx="0" cy="0"/>
          </a:xfrm>
          <a:prstGeom prst="rect">
            <a:avLst/>
          </a:prstGeom>
          <a:noFill/>
        </p:spPr>
      </p:pic>
      <p:sp>
        <p:nvSpPr>
          <p:cNvPr id="11" name="Textplatzhalter 10"/>
          <p:cNvSpPr>
            <a:spLocks noGrp="1"/>
          </p:cNvSpPr>
          <p:nvPr>
            <p:ph type="body" sz="quarter" idx="12"/>
          </p:nvPr>
        </p:nvSpPr>
        <p:spPr>
          <a:xfrm>
            <a:off x="107504" y="972000"/>
            <a:ext cx="8780598" cy="37800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266700" indent="0">
              <a:buFontTx/>
              <a:buNone/>
              <a:defRPr/>
            </a:lvl2pPr>
            <a:lvl3pPr marL="542925" indent="0">
              <a:buFontTx/>
              <a:buNone/>
              <a:defRPr/>
            </a:lvl3pPr>
            <a:lvl4pPr marL="809625" indent="0">
              <a:buFontTx/>
              <a:buNone/>
              <a:defRPr baseline="0"/>
            </a:lvl4pPr>
            <a:lvl5pPr marL="1076325" indent="0">
              <a:buFontTx/>
              <a:buNone/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dirty="0"/>
              <a:t>21.02.2023</a:t>
            </a:r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Fachliche </a:t>
            </a:r>
            <a:r>
              <a:rPr lang="de-DE" dirty="0" err="1"/>
              <a:t>Arbeitsplanungt</a:t>
            </a:r>
            <a:r>
              <a:rPr lang="de-DE" dirty="0"/>
              <a:t> Abt.1 2023</a:t>
            </a:r>
          </a:p>
        </p:txBody>
      </p:sp>
      <p:sp>
        <p:nvSpPr>
          <p:cNvPr id="8" name="Titel 6"/>
          <p:cNvSpPr>
            <a:spLocks noGrp="1"/>
          </p:cNvSpPr>
          <p:nvPr>
            <p:ph type="title"/>
          </p:nvPr>
        </p:nvSpPr>
        <p:spPr>
          <a:xfrm>
            <a:off x="1393285" y="164151"/>
            <a:ext cx="7640727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cxnSp>
        <p:nvCxnSpPr>
          <p:cNvPr id="10" name="Gerade Verbindung 9"/>
          <p:cNvCxnSpPr/>
          <p:nvPr userDrawn="1"/>
        </p:nvCxnSpPr>
        <p:spPr>
          <a:xfrm>
            <a:off x="215999" y="655200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Grafik 11" descr="PTB-Logo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16000" y="162145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Text+Linie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daten\dienstliches\2014\ppt\PPT_HG_Folie_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4833000"/>
            <a:ext cx="0" cy="0"/>
          </a:xfrm>
          <a:prstGeom prst="rect">
            <a:avLst/>
          </a:prstGeom>
          <a:noFill/>
        </p:spPr>
      </p:pic>
      <p:sp>
        <p:nvSpPr>
          <p:cNvPr id="11" name="Textplatzhalter 10"/>
          <p:cNvSpPr>
            <a:spLocks noGrp="1"/>
          </p:cNvSpPr>
          <p:nvPr>
            <p:ph type="body" sz="quarter" idx="12"/>
          </p:nvPr>
        </p:nvSpPr>
        <p:spPr>
          <a:xfrm>
            <a:off x="107505" y="972000"/>
            <a:ext cx="8780598" cy="37800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266700" indent="0">
              <a:buFontTx/>
              <a:buNone/>
              <a:defRPr/>
            </a:lvl2pPr>
            <a:lvl3pPr marL="542925" indent="0">
              <a:buFontTx/>
              <a:buNone/>
              <a:defRPr/>
            </a:lvl3pPr>
            <a:lvl4pPr marL="809625" indent="0">
              <a:buFontTx/>
              <a:buNone/>
              <a:defRPr baseline="0"/>
            </a:lvl4pPr>
            <a:lvl5pPr marL="1076325" indent="0">
              <a:buFontTx/>
              <a:buNone/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3"/>
          </p:nvPr>
        </p:nvSpPr>
        <p:spPr>
          <a:xfrm>
            <a:off x="122614" y="4970700"/>
            <a:ext cx="3960000" cy="172800"/>
          </a:xfrm>
        </p:spPr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8" name="Titel 6"/>
          <p:cNvSpPr>
            <a:spLocks noGrp="1"/>
          </p:cNvSpPr>
          <p:nvPr>
            <p:ph type="title"/>
          </p:nvPr>
        </p:nvSpPr>
        <p:spPr>
          <a:xfrm>
            <a:off x="107505" y="164151"/>
            <a:ext cx="8640000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grpSp>
        <p:nvGrpSpPr>
          <p:cNvPr id="19" name="Gruppieren 18"/>
          <p:cNvGrpSpPr/>
          <p:nvPr userDrawn="1"/>
        </p:nvGrpSpPr>
        <p:grpSpPr>
          <a:xfrm>
            <a:off x="203188" y="4816426"/>
            <a:ext cx="8723310" cy="174830"/>
            <a:chOff x="203188" y="4816426"/>
            <a:chExt cx="8723310" cy="174830"/>
          </a:xfrm>
        </p:grpSpPr>
        <p:cxnSp>
          <p:nvCxnSpPr>
            <p:cNvPr id="20" name="Gerade Verbindung 19"/>
            <p:cNvCxnSpPr/>
            <p:nvPr userDrawn="1"/>
          </p:nvCxnSpPr>
          <p:spPr>
            <a:xfrm>
              <a:off x="214498" y="4816426"/>
              <a:ext cx="8712000" cy="0"/>
            </a:xfrm>
            <a:prstGeom prst="line">
              <a:avLst/>
            </a:prstGeom>
            <a:ln w="38100">
              <a:solidFill>
                <a:srgbClr val="0073A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uppieren 12"/>
            <p:cNvGrpSpPr/>
            <p:nvPr userDrawn="1"/>
          </p:nvGrpSpPr>
          <p:grpSpPr>
            <a:xfrm>
              <a:off x="203188" y="4847256"/>
              <a:ext cx="8723310" cy="144000"/>
              <a:chOff x="203188" y="4847256"/>
              <a:chExt cx="8723310" cy="144000"/>
            </a:xfrm>
          </p:grpSpPr>
          <p:pic>
            <p:nvPicPr>
              <p:cNvPr id="22" name="Grafik 21" descr="Schriftzug 1.jpg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203188" y="4847256"/>
                <a:ext cx="3701333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" name="Grafik 22" descr="Schriftzug 2.jpg"/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14498" y="4847256"/>
                <a:ext cx="1512000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Aufzählung/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16"/>
          <p:cNvSpPr>
            <a:spLocks noGrp="1"/>
          </p:cNvSpPr>
          <p:nvPr>
            <p:ph sz="quarter" idx="12"/>
          </p:nvPr>
        </p:nvSpPr>
        <p:spPr>
          <a:xfrm>
            <a:off x="108000" y="972000"/>
            <a:ext cx="8780598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107505" y="164151"/>
            <a:ext cx="8780598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Aufzählung/InhalteoLinie+Logo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16"/>
          <p:cNvSpPr>
            <a:spLocks noGrp="1"/>
          </p:cNvSpPr>
          <p:nvPr>
            <p:ph sz="quarter" idx="12"/>
          </p:nvPr>
        </p:nvSpPr>
        <p:spPr>
          <a:xfrm>
            <a:off x="108000" y="972000"/>
            <a:ext cx="8780598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107505" y="164151"/>
            <a:ext cx="8780598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pic>
        <p:nvPicPr>
          <p:cNvPr id="8" name="Grafik 7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1664" y="162145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Aufzählung/Inhalte_Logo_Linie ob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16"/>
          <p:cNvSpPr>
            <a:spLocks noGrp="1"/>
          </p:cNvSpPr>
          <p:nvPr>
            <p:ph sz="quarter" idx="12"/>
          </p:nvPr>
        </p:nvSpPr>
        <p:spPr>
          <a:xfrm>
            <a:off x="108000" y="972000"/>
            <a:ext cx="8780598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107505" y="164151"/>
            <a:ext cx="8780598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215999" y="655200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Grafik 10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1664" y="162145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Aufzählung/Inhalte+2 Lin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16"/>
          <p:cNvSpPr>
            <a:spLocks noGrp="1"/>
          </p:cNvSpPr>
          <p:nvPr>
            <p:ph sz="quarter" idx="12"/>
          </p:nvPr>
        </p:nvSpPr>
        <p:spPr>
          <a:xfrm>
            <a:off x="108000" y="972000"/>
            <a:ext cx="8780598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107505" y="164151"/>
            <a:ext cx="8780598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cxnSp>
        <p:nvCxnSpPr>
          <p:cNvPr id="14" name="Gerade Verbindung 13"/>
          <p:cNvCxnSpPr/>
          <p:nvPr userDrawn="1"/>
        </p:nvCxnSpPr>
        <p:spPr>
          <a:xfrm>
            <a:off x="215999" y="655200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Grafik 20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1664" y="162145"/>
            <a:ext cx="1188000" cy="431183"/>
          </a:xfrm>
          <a:prstGeom prst="rect">
            <a:avLst/>
          </a:prstGeom>
        </p:spPr>
      </p:pic>
      <p:grpSp>
        <p:nvGrpSpPr>
          <p:cNvPr id="22" name="Gruppieren 21"/>
          <p:cNvGrpSpPr/>
          <p:nvPr userDrawn="1"/>
        </p:nvGrpSpPr>
        <p:grpSpPr>
          <a:xfrm>
            <a:off x="203188" y="4816426"/>
            <a:ext cx="8723310" cy="174830"/>
            <a:chOff x="203188" y="4816426"/>
            <a:chExt cx="8723310" cy="174830"/>
          </a:xfrm>
        </p:grpSpPr>
        <p:cxnSp>
          <p:nvCxnSpPr>
            <p:cNvPr id="23" name="Gerade Verbindung 22"/>
            <p:cNvCxnSpPr/>
            <p:nvPr userDrawn="1"/>
          </p:nvCxnSpPr>
          <p:spPr>
            <a:xfrm>
              <a:off x="214498" y="4816426"/>
              <a:ext cx="8712000" cy="0"/>
            </a:xfrm>
            <a:prstGeom prst="line">
              <a:avLst/>
            </a:prstGeom>
            <a:ln w="38100">
              <a:solidFill>
                <a:srgbClr val="0073A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uppieren 12"/>
            <p:cNvGrpSpPr/>
            <p:nvPr userDrawn="1"/>
          </p:nvGrpSpPr>
          <p:grpSpPr>
            <a:xfrm>
              <a:off x="203188" y="4847256"/>
              <a:ext cx="8723310" cy="144000"/>
              <a:chOff x="203188" y="4847256"/>
              <a:chExt cx="8723310" cy="144000"/>
            </a:xfrm>
          </p:grpSpPr>
          <p:pic>
            <p:nvPicPr>
              <p:cNvPr id="25" name="Grafik 24" descr="Schriftzug 1.jpg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203188" y="4847256"/>
                <a:ext cx="3701333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" name="Grafik 25" descr="Schriftzug 2.jpg"/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14498" y="4847256"/>
                <a:ext cx="1512000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links+Überschrift+Aufzählung/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16"/>
          <p:cNvSpPr>
            <a:spLocks noGrp="1"/>
          </p:cNvSpPr>
          <p:nvPr>
            <p:ph sz="quarter" idx="12"/>
          </p:nvPr>
        </p:nvSpPr>
        <p:spPr>
          <a:xfrm>
            <a:off x="108000" y="972000"/>
            <a:ext cx="8780598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11" name="Titel 6"/>
          <p:cNvSpPr>
            <a:spLocks noGrp="1"/>
          </p:cNvSpPr>
          <p:nvPr>
            <p:ph type="title"/>
          </p:nvPr>
        </p:nvSpPr>
        <p:spPr>
          <a:xfrm>
            <a:off x="1393285" y="164151"/>
            <a:ext cx="7640727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pic>
        <p:nvPicPr>
          <p:cNvPr id="8" name="Grafik 7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6000" y="162145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tional nach Deckblatt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 descr="data:image/jpeg;base64,/9j/4AAQSkZJRgABAQAAAQABAAD/2wCEAAkGBxQTEhQUExQWFhUXFhkbFRgVFx8cHxwgHBcdICAgHx0eHCggICIlHCAeJDEjJSkrLi4uGB8zODMsNyguLisBCgoKDg0OFxAPFiwcHSU3My43NSstLCs2Nzc3NzI3NzE3NS0sLCwsNywvMzcsNDQxLDcsLissKzEsLC00NSwsLP/AABEIALsAyAMBIgACEQEDEQH/xAAcAAACAgMBAQAAAAAAAAAAAAAABQYHAgMEAQj/xABMEAACAQMBBAQIDAMGBQQDAQABAgMABBEhBRIxQQYTUWEHFCIycYGR0RYjM0JSU1RykpOhsWKywRUkQ3OComOU0uHwZHSDo5WztDT/xAAaAQEAAwADAAAAAAAAAAAAAAAAAgQFAQMG/8QALREBAAIBAgQDBgcAAAAAAAAAAAECEQMEBRIhURQxwQYycaGx4RMVI0GR0fD/2gAMAwEAAhEDEQA/ALxooooCiiigKKKKAorTd3SRIXkdURRlmYgAekmoBtrwrwjK2UTXTfWE7kQ/1kEt6FHrFBYtct/tGKFd6aVIx2uwX9zVFbU6abQuZDFLP1CsuUFqN3OvlDfOWyNOGONKl2ZFvb5Xff6UhLt7WyaC4r/wo7MiBPjIfH1Ss/6qMUvl8LVvruW12/f1ar/O4P6VWV5bh43j5MpA9Y99a9kT78MbHjugH0jQ0FiP4XDy2fMdecsY09Wde79aYbK8Ik1zH1kOzpGXeZctPGNVOCDz491VtUu8GYxaP/7ib+c0El+GlyPO2bKf8ueNv5itZW3hJtTvCWK5h3GKuZIWKqwxkM6byAjPbWU8wRWdvNVSzegDJ/SkvQaFls4mbR5d6Z/vSsXP70E52Rt+2uhm3nil+44J9nGmVV9tLo9bTkNJChccHA3XB7Q64YHvzSro1tTaAEklvMJ7dZCkMd2SWdU0LCYajLZxvK2QAc0FrUVGdh9NIZ3EMqvbXB4RTDG9/luPJkH3TntAqTUBRRRQFFFFAUUUUBRRRQFFFR/pj0wttnRdZO2WbPVxrq7nsA7O/gM0Du5uEjVnkYKijLMxwAO8mqv6U+F4AOuzouv3fOnbzB91fOcjjyHpqEbd2pdbTkEl4dyEHMdqhO6O9z84+kezhWaKAAAMAcAKDXd3T3pWa5mNxnVAdI1z9GPgPSda2ilcsfi7GRBmJtZVHzT9JR+49dMkcEAg5B1BFBx7Wtyybyeeh3k9I4j1jSui0uRIiuOBGdeXaD6K6dl2c93KYbSMSMvyjscRx/fbtPJRqcGrA6N+CS1iGbom6cktusN2JSeO7GDr6WJ9VBWMe0Y2bcjLSv8ARhUyH2IDXRsbYF95YWxuSpdmTKqmAdeDsCNc6V9C2lpHEu7GiovYihR7BW6goRejm0uP9nyYz9ZHn2b2P1ptsFrywtZOu2dcbqvLIzB4sBTrw385GuauWtdzCHRkbVWUq3oIwaCj+k/TN5bR41tJk8YURo+8hHl9ytnUZxwqQWfTWyz1ZZ4NwKAJ0KYHBddV5aa8qhk9o62EsJ1ltHZdO2B8gjsyoB9BqV9DrlTtOLIUx3do6nOoO4ysBjgdGP60DLpTfnqFjhYdZdN1ULA6eUPKcEcQiZb2DiRTaxtFhjSJBhEUKo7gMVo2z4P0SRbnZ4SKdN74ps9S+/jeG6Pk2OB5a9moOmNex9rCbfVkaKaMgTQvjeQnhw0Knkw0NB0bS2dFcIY5o1kQ67rDOvaOw99Rq26QXVhcPDb79/bxIHmiY5lgBOFVZDkuSMkIQTheNOOkO1GiVY4QGuZSVhU8Bji7fwIDk+ocTW7YOyVtohGCWYktI7cXdvOY+k+wYFBJujPSe2v4+stpQ4GN5eDKTyZeIpxVT9IeizmUXlg/UXi51GAsoPzXHDXtPr5ESToB0+S+3oZk6i8j0lhY8cfOTPEdo5Z5jBITSiiigKKKKAoopV0n29FY20lxMcKg0HNjyUd5NAo8IXTiLZkO83lzvkQxDix7T2KOZ9QqjbGVryQ3lzKJp279IxyULy/87yd0cst5cPfXXysnya8kTkB6v/Nayu9mhjvITHJ9JOf3hwb10HdRSw7QaLAnXT6xNV9Y4r+tMY3DAEHIOoIoMq5+jXRuW4u/Fbd9yIrvytjPUjPzeWW1wO4mtlxMEVnbgoJPqq3fBhsDxWzDuPj7jEsx5jI8lfQq4Hpz20D/AGFsaG0hWG3QJGvIcSeZJ4knmTTCiigKKKKAooooKh6QWe5tO9jPmzpHKP8AUpjb+UVHei9xuDZcp4w3QiY9zFoj+pHsqa+EuLc2hYy4+UiniY96lHUfzew1Xkw3bW/C6GG4aRQR2FZB+ufZRy+jqivTXo+ZAt1bj+9wA7mNOtTQtE3aGxoeRwe0GTwShlVhwYAj1jNZ0cKv6IQiVfHnKtLcqCN3hHH82Jc6+TzPEnNSOlFvb+LX1zbYxHJ/eYMcBvnEq+qTDf8AyHspsTQe1AfCZs6MtDLC7JtBSPF+q1d8HgQNcD6R0GudKd3G25LgtFYANjR7lhmJO5frG7gcDmeR79jbDjt95gTJM/yk0mrv6+Q7FGgoOrwadODfRtFcL1d5FpKhGN7Gm8o9PEcjjkRU3qm+muymhlTaFu3VuhBkPIEaCQjmMeS45qQfm62b0W24t5brKBut5siHijjiv9QeYIPOgb0UUUBVAeEvbX9o7R6hdba0JBxqHk5+zzfUe2rY8JHSLxHZ80ykCTG5F95tB7OPqqjdgWPUwquMMdW9J/8AMeqgY0UUUAaXS7MKnegbqm5jGUPpXl6RTGig4dng3Nxb2ksTKZZkD41VkB3mw3eoxg8M19LCqH6Ipnalj3NK3siI/r+tXxQFFFFAUUVw7U2vBbLvTzRxL2yMFz6MnX1UHdRUHu/CrYLkRtLPj6mJiPxEBf1rRs/woxzFxFY3jdXu7+FjGN7O6cGUHXB9lBl4XI8R2UnNLxBnudHTHrJFVz1IaTaceT5SIcemJhp7BUs8IXTK2nt44fjIZhdW7dXcRtG2FlGSN4YIHaDUchGb25x863jIxzwXHuoLh6GXPWWFo/0oI/5BTmov4L2zsmy/yFHsqUUEB8JdyttcWF0+d0NNC26pJPWRhl0AyTvR4A/ipSLCe+GboGC3PC2B8tx/xmHAcPIX1k8Kk3hKUiC3kU4aO9tSD96UIf0Y17Qa4IVRQqKFVRhVAwAOwCtlFFBi6gggjIIwQeYNQrovP/Zl+YiW6ljGjk8Cjndhk9Mb/FMfovGTwOJvUZ6c2SNEszg7kW8s2OJhkwsv4Rhx3xjtoLToqO9BNqvPagSnM0LGGY9rJ870Mu6w7QwNFBW/h1vDPdWdkGIVQ00m72nReXIBvx1D/FrhfNmV+6RMH2qf6Uw6SXZn21fOdRFuxL3Y0/cNWVAu8cmXz4M98bBv0OD+9ejbMQ0cmM/8RSv6kYphXjKDodfTQYxTK3msG+6Qf2rOuGXZELHO4Ae1fJPtFYDZrr8nO47nw4/XB/WglXQJM7Vte6O4PsCD+tXfVGeCuKX+1U61kbdtpcbgI4so1BNXnQFJOk/Sm2sUDTv5TZ3I11d8cd1eOBzPAVGOmvhQgtg0dsyTTjQnOUQntI1dv4F17cVVLxSXEjTXTF2fiG4ns3tcADkg0HeaB/tbwlX9+SLUCzt8439GkbXkeA9XbxNJdmbGe4nKQRtc3AAMsszkhO+SRs7udfJGpxXVHayzSxW8GBLM26pI0RQMs5HYo/UgU4nxPcQ7JsyYrAGTxh1Pl3BjwJCzcd0vhc8/K5AV06+vTRpOpecRCVazbycJ2JGesBvZriVQwCbPtiyK4BwGlIYccZ4aVHvB9tJYute7u7q26zq+qkSMOj7u9nf3kOcZGMEcWq/oYooIwqhIokGgGFVQP0Ar596KSLPaGJsZXKkc8HUH/v3VT4BxD81vq15eSK4x++fPz/hW4hqztaVvjMZ6/BYSdII2RluZLe9tvnTwr5mcj46Eksg/jGR24pHtDomtjL10Epjgk3d2XV0i1zuyLnyomPz11XvBqDeKsy76kpOhZSVOMkaEHtyP3qwPBHtouj2cx3t1Q8OeaMcMuD9E8u/uq/p35+bpiY6S095s523JOeat4zWe8f3CwfBpfpFbxbPk+LuYI9UJ0kXOkkbDR0PaOGdcVNqqHaexmtwNwSPbI2/F1Xy9m3NoPpxn50R5A4zwqT9HOnKkIl3JF5eBDdRn4mbuyfk5O2NvVnlNTdfhMH90T/3dp/8A0x15WrwsFxs/MeA4uLYqSMgEXCYJHZmk7bCmkJ6+8lYc1gUQqfZl/YwoGt5exxDelkSNe12Cj9TSVumVu2RAJbk/+njZh63wFHrIrqtejFoh3hAjNzeTy2PpZ8k03UYGBoBwAoI949fy/J20UA18q4k3m/BHp/uNeHo9PKCLq9kZWBDR26LCpB4gnymI9BFSOigjXgvuWiuOqc5MsLIx7ZbOTqmb0tG0Z9AWiuJG6jaWcY3by2kzj5t3E8Dj0GSOE+kUUFe7El357yU8ZJ2fPbvM5/rTmkHRNcK+uciM8c8VP60/oCiiig0X0jLG7IMsFJUYzk+ika7QuMDJIPMeLSVI6KBd0b2vexXBktg0kwiKlRZyPhSw1wNRqMZpztjaO1rtCk42huHzkhspIgR2EhSSP3zUe2tfyxLeGJ2QtHbx5Q4OGlYkZGuu7W83PU3AivInjRiVjlSeXBx2+Vg9/DFHLdYbCaHzLC8B7TaSk+3crt8XuPsd7/ykv/RXJG6i+NrOropHxLieQE+ny9c/pjvrzo5Mk08sEgliliJ3SlzLk4JBIy2hGh780OiQ9GY5rddo30kE0Rt7Pdg66JoyWcsWK7wGcbq59Irs8GdmFu3XlBaRIPS7sSfXu13QbVmutn7R2fM2/cRW5aJzxljIODgfOUjdPbkdtc3g2uw15cHT462t5F15KXB/mFef9opt4acdp+tfTK5tsfh379PX7NuwtrrtbaIhcBra3aZwhGkhQoiFuRAJZgO8Z4Cqs6GpgROOLtcI3fuLCwz+M1Z3RzYX9j3ySu4ME7zRFzwTfKtFv8AMkMpPDOOGarforD8VaE85Lsj1JbL/AENa3AJ0I09Lw3u5/wBll8Sj9DU5uzaV3Z51H0g34l94Nb+id71F5C4V2AmkjKxoXYrJGHwFXUneB4d9aHObidh2qv4V/wC9e9GYppL2AWzBZDO775XeEaqgTfxz+djvAqxGPGbjHl1+ser0G5zPAdhz+9n5Yt6YW58Ih9lv/wDkpv8AopBtiytpy58V2hE0gxI0VlKN/wC+pjKP6xnU4IpEvUy3s2MvaWaFryedy7yvqMBuAJOgAAHknlSe22oqxm4lskIuG3bG2UyZOG1YkHeK6he1jwxipMY3vYLiG36trzaAtUZWPjOzpcLuOGXyydBkDTOKattu++um/wDxMv8A1VHdsK9vLeW4aRI5dnGV4DJvqj6HdXJOinOOetXK3GghfR7at490iSNI8RSQuWsngCkY3fKYnOcnT+GpnRRQFFFFBCulqhbiV+B8VhkyO2C8Rv0Bor3wgtrIAdf7MuB6zPHivKCv9nypA0iSOq7oRQWIGd0uumePm10nbcPzWL/cUt+wrs29YiLaM6FAR1s+MgcTIJR/tlHsrYoxoNPRQLxtJj5kEp+8Ao/3HP6UGa5PCONR/G5J9gA/emNFAtFrcHzp1H3I/wCpNe/2SD58srdvl7o/2gUxooIxtKzCLKiaBp7NeZ4rOefoFT3pds0T2sqYyQCyeldR7vXUNvIt5gCfOv4F9SRE8O7f/WrJNBAdor43syG4U/HW4BBHHK4B/YH1Vq6QMXht9pwaSLjrQOfL98g9x7qY9C4+pnvLNh5IbfQHmraHT0Yrm6KDxa5n2fLqj5aLPMEaj1r+qmgkqXrnqL+0G9LGpIQnSRGxvxn2aHkRXBJeJYT297bhnsGZwCq6xCQjrIZAPNZHwVB5bw1xmk+xrk7MuGtpj8RId6KQ6Aenl6fUedSuaxdXeW2dUeQYlR134Zh2SJz04MCDrXTuNvTXpNNSMxKdLzXyWTcrHNCwO7JG6HsKsCPYRXz50dVLe069iSxBwCe06Ko7z2dtTFrx4Ebq4bq1wGO7aypNATgn5OUBox3KcCoX0E2aL0MJorqZYAgjS2eNFG9vZ32c51wMboJ0NUfZ7YW4XbWm0xfOOX5+f2V99pzuq1pnEZ6/Ds4pLplQog35m3mfd13c6knsxUq6Pq+zdlT3r4WadVSAH5q67uOeTktj+EVLtl9EhjEkUNtb8Wt4SXMmPr528pwPogAdvemLja+0EKj+4WRyW+bI/dyxoPQB/FWjp05MznMz1lo7zeTuZpGOWtIxWO0Fe1tlGGzsNlxDE12wknPYNDrpnT9oyKb7AhS52zM6D4iwiWCEHkQCvqOQ9e9FboXN5e7VfPUxKY4M8woJY+wD8fdXV4HLUizeZvOnmZycchp++T66mpkvhEQLtCfPztmSH9Dj9qmcXRjCgw3d3FlRp1vWLnA5Shj6gRUQ8IOP7SOdd6wlA9StVm2WOqjwc/Fpr/oGf1oEgs9oIfJuYJV7JoSp/Ej8e/Fe/wBrXifK2O93206t/tkCEe01IKKBB8LYF+WSeDvlhcL+MAqfUa7rDb1tN8lcQuexZFJ/DnP6UxDUvvtiW83ysET/AHkHuoI50oBa5lUcTBaRfn3wH7CiufYWy4xtERQpuI16mVBJG7Z25cnXP+LPHpn5lFBr8LtmYr4S/NdY5R/oJil/2vGx7lFI6s7wu7KWW0WU6CJsSEcRFLhJNeweS/f1YqqNnSMUAfz1yrj+JTg/qKDpoorF3ABJIAHEk4FBlWq4uEjXedgo7ScVxPfvJpbrvf8AEfIQejm3q0rZBs0ZDSEyv2twH3V4D96BfbTCSW1Izh76U4Ix5kMGNOPM1ZdV5s9M3VpnJzcXTa+hFB/249VWHQQ3pZm1uob1RlD8XMO7kfZn1gdtdfTDY/jMST25+Nj8qNl+cDrj3eznUgvrRJY2jkGVYYIqH7LvpNnSC2uTvW7fITdnce79vRQdeytoQbTgMU4AkXz14EEfOXspas15szyWU3NqPNYcVH649emnKmHSfo25cXVmd2cakDg/eOWf3rb0b6YpN8XPiGYaFW0DejPA9xoM26YWksMmJQpKMN19DkqdKTeCPpHbWaXZuJAm8YiowSWx1mcAccZHtqSbX6P2zRyMYU3grEEDGu6eykfgT2RBN4y8sSSNGYdwuM7ueszjPoHsoHlztK62zmK1VrayOkszjypO5RppjkPWeVbumN2llaxbMsVzNMNxVByQG0Z2727dOZ4CnnS3plb2Ee7lXmxiOFDr3bwHmr/4KRdHNmeKiXau1HxO4yFb/DB4KB9MjQDlw7aDT0zAsNmw7Ogy80/xagfOyfLbuyxAHpPYanWwNlrbW8UC8I0AJ7TzPrNQzoXYS31ydqXS7q43bSPsXXyte7OvMknhirDoKt8III2rAc+dZz//AK5anPRPakU9tF1ThikaK68CpCDRgdR/WoX4QkztSz55tpxj/RL76k9rsNJ7e1lRzFOLeILNHjexuDRhwde4/odaCTUVHIdvvARHfqsZOizpnqX9JPybdzadh44kdAVruJwiM7eailm9AGT+lbKjnTi4TqVgdt0TtiQ8xEg35W9SDAP0nUc6D3wX2xkuDK64MUGWzylu5DM4z/CgjHoZa9qUeDyxZLMSOu7Jcs08i/RMnmr/AKUCr6FFFBILy2WWN43GVdSrDtBGDXzpeWb2l08Emc53CTzZB5D/APyRYPpjYcjX0jVaeGXowJYTdLkbibk4UZJTOVfTUmNsn7rNQVjNtTJ3YV61+eD5K+luHqGteJs0vg3Db55INEHq5+vNdGzSNzAVUKkqyrwBHHHaOYPMEV1UHijGg0HdXtFFAqgnEMkEhZd6JrjfjaRUby5CVZd8hSCpHA8jTC5271r5Wa4h4DdSNJV9OU3uPbnGlcV/cFm6mPdL48piMiMHn6TyFabnZMSRqqIgYsqB3+aXYLvkjXTOdOygf2t7OoSVJluoS4Vgse665OM6H5p4jFOdsbLjuYmikGh4EcQe0VxdGHMiyTn/ABXGh4/FqIyW/jbdyRyOmvGnVBCujl7JZzCyuWyp+Qk5Hu/7cjpT3bvRqC6+UXD8nXRv+/rrk6ebME1qzAeXF5aEaEY46+j9hTHo3tE3FtFKeLL5XpGh/Wgi0/Ry9t43EF1vx7pysnYF5Zzyzwrg8F+zr2dbpLS4W3X4vrWIyxzv7oXs+d2casLaPyMv+W/8pqO+ATzb30w/tLQS3oz0FtbImQ5lm1Jml4jmSBwXtzx76jNjbnbd400m8LCBsRIdBI3bj9+4gdtSbwobRMGzpivF8Rg/fOvr3c+ym3RbZotrSCEfNjGfvHVuHeTQbNuXrwxZijDuWRI11CgsQATgaKvE9wqM7U2pcxMUe9VpdN5Ley3wgPAsTJhcnhvHWpvVdxpG9/1UgjmXxybeTzg5eBGV2GoPU7pTXzetXhvGg4ekchuryC43TDFbwP1sk+EBO62irkkknkO2p90WQrZ2wYFSIY8g8R5IpBtXY0NlOLyO3j6k4Fwixj4vGcSoMaYyd4DiNeVTGOQMAykEEAgjgQeBoMZoVdSrqGUjBDDIPqqNnZdxZ+VZnrYOdrIdVH/Bc8PutkcACKlFFAt2LtuG5B6tjvLpJG43XQ9jIdRUY6o7R2h1a6xEmI9nUxODOdPrJNyIdyv2Cuzp9FEsaygmO5J3IZUIVhoSxY/ORVBZgezTXFSPwW7BEMHXlSpmVBGrcUhQHqwexjku3e+OQoJvRRRQFYugIIIBBGCDwINZUUHz3016ONsu6yoJtpc7hA4AZO595ATgfOTvU51IwIBByCMg1fHSDYsV5A8EwyjjiOKnkynkQeBr532lYzbLufFbojq21ikAwpHaOwdoPmnuNAxpbf3rFuphwZD5zcox2nv7BRf3rFuphwZD5zcox2nv7BXTYWSxLurk51ZjxY9pNB7Y2axLurz1ZjxY9pNa9rLmIgglcr1gXiU3hvY793NdlcG174xr5OC5BIzyA4sRx7B3kigfdDbgPCxJzJ1jGXs3m8rI/hIIx780+pB0N2Q1vCd8brOQd3jugKAAe/tp/Qce2pQlvMx4CN8/hNJPBzEVsUzzZiPRmuLpXtNrphZWuGLfLONQo7MjT0+ypbYWixRpGgwqKAPVQebR+Rl/y3/lNR3wCebe+mH9pakW0fkZf8t/5TUd8Anm3vph/aWgb+G2JjYKRnCzqW9G6w19ZFT2CUMqsODKCMdhGRS/pNsgXdrLAdC6ndJ5MNVPtqP+DDb/AF1v4vLlbi28h1bjgaA69nA9mO+gmlV5siVF2gvi7F0M0ygjXKOvWSnhqqTAAPwzKRk40sMGq96Lz+J3XUyjgkdtvfR3Wcwtw82UMRkfPTHMUFgkZ0Oo5g1F7BvEJlt2P91mP92Y/wCG54xEnkeKf6h2CpTXLtPZ8dxE8UoyjjB7e4g8iDqDQdVFIOj+0HV2tLlszoMxvjHXR/TH8Q4MB6edJunm2HkdNnWq7802BKAcYU8FzyDaljyUHmRQatkwf2xtAnjaxDyuwx72QNeczLk/8OMDi2l0gYpL0P6OpY2ywqd5vOlfGN9zxPo5AcgAKd0BRRRQFFFFAUk6XdF4NoW7QTrpxRx5yN9JT/TnS2+6Ry3EjW+zQjMhImuZATDER80Yx1j8sA4XiewwiwuduXkkyw3UbxxuF66ErHG3aEYxPvkcyNB2mgiF10bu9lymGWF5omyyTwozZ+8BkjlodR3ismuiP8G4/wCXk/6anzdBdqSayXoB75p2P/1vEP09lbF8ExchprpWI/8ATqx9sjMaCrpukcSnBWTe+iUIP60vO2B4ykjxSmIbum4dd3eOBy87dP8Apq9rXwYwrjeurpu4GJB/shDD20wTwfWPzklk/wA2eVx7Gcj2Cgp2fp3plLWYjHFxuj266VGtqdJry4ITKxoeIhcE+s7xOfZX0pa9DLCPVLOBT29WvuptDZRp5kaL91QP2FB807Au7iJNy02dIc8W6uaRmI5ndjHs4CncUG3ZfMsio/ijCEfmyCvoKigodug+3ZgQzxxg5BBZRoRj5qtWewvBptiwDm1mtj1mN9WzjyQccVP0j2VetFBS8t50hhPxmz4ZVHExHU+gLJn/AG1Buk99dNOt0lhdWNyPOfdfdcY5qYhg6d4I48M19Q0UHzjYeFm5TAnt45D2xvut+Hysn0AVjt3ppb3bg7kkD9RMu9INN4brxEEHisi6d719CXOyoJPPhjb7yKf6Uiu/B3s2TjaRrnnHlD7UINAr2XtqCdFaOaJiyqSqyKSCRkjAOdDpTDFJL7wK7OfzTPH3LIGH/wBiMf1pa3gdlj//AM+0ZlxjAYEYx/luv7UGPhK2jFBbpIWxcq+9aburb4xnT6ONG5agcSKceCroa8Cte3mWvJxkhv8ADDHOO5jpns3VAxio1N4L77rllndL3cHkjxh4CpByCp3GIIOvHjWzY8O17jrBbXEkDQyFJY7m6SYoR2qLZTgjUHeOeVBctFQSOLbduhkea2utzUwrEUdwOIVgQA2OGQcnAqWbE2vFdQrNC28re1TzVhxDA6EGg76KKKDXcTqis7HCqCScZ0HcNarVul0O0ZWiku0srVTulHkEU9x3eVgxxnhp5Z7RVnVzXWz4pQRJGj547yg/uKCCwXMd8PFrV0t9mx5R3jIVp8aFIjnyYx85wMtnCkamprZyW8SLHG0SIgAVVZQAByAzSo9A9m/Ybb8pfdR8Atm/Ybb8pfdQO/H4vrE/GPfR4/F9Yn4x76SfALZv2G2/KX3UfALZv2G2/KX3UDvx+L6xPxj30ePxfWJ+Me+knwC2b9htvyl91HwC2b9htvyl91A78fi+sT8Y99Hj8X1ifjHvpJ8Atm/Ybb8pfdR8Atm/Ybb8pfdQO/H4vrE/GPfR4/F9Yn4x76SfALZv2G2/KX3UfALZv2G2/KX3UDvx+L6xPxj30ePxfWJ+Me+knwC2b9htvyl91HwC2b9htvyl91A78fi+sT8Y99Hj8X1ifjHvpJ8Atm/Ybb8pfdR8Atm/Ybb8pfdQO/H4vrE/GPfR4/F9Yn4x76SfALZv2G2/KX3UfALZv2G2/KX3UDvx+L6xPxj30ePxfWJ+Me+knwC2b9htvyl91HwC2b9htvyl91A78fi+sT8Y99RbpQOqkW/tWR5Y13Z4g4+Pi444/KJqVPew5jHd8Atm/Ybb8pfdR8Atm/Ybb8pfdQZR9ONnFFk8dtgGUMA0yBsH+EnOe7FQ/a3Sm1t7nxvZ8hmMhAu7eKN2Eo4CRCFwso9OGHHGM1PrPo7axDEdtCg/hjX3UxRABgAAd1Brs7kSIsi53WUEbwKnUcwdQe40VuooP//Z"/>
          <p:cNvSpPr>
            <a:spLocks noChangeAspect="1" noChangeArrowheads="1"/>
          </p:cNvSpPr>
          <p:nvPr/>
        </p:nvSpPr>
        <p:spPr bwMode="auto">
          <a:xfrm>
            <a:off x="155577" y="-108346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41" name="Text Box 18"/>
          <p:cNvSpPr txBox="1">
            <a:spLocks noChangeArrowheads="1"/>
          </p:cNvSpPr>
          <p:nvPr/>
        </p:nvSpPr>
        <p:spPr bwMode="auto">
          <a:xfrm>
            <a:off x="4293493" y="948967"/>
            <a:ext cx="2489018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tIns="0" rIns="18000" bIns="0">
            <a:spAutoFit/>
          </a:bodyPr>
          <a:lstStyle/>
          <a:p>
            <a:pPr algn="l"/>
            <a:r>
              <a:rPr lang="en-US" sz="1600" dirty="0" err="1">
                <a:latin typeface="Arial" pitchFamily="34" charset="0"/>
                <a:cs typeface="Arial" pitchFamily="34" charset="0"/>
              </a:rPr>
              <a:t>Temperatur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 und  </a:t>
            </a:r>
          </a:p>
          <a:p>
            <a:pPr algn="l"/>
            <a:r>
              <a:rPr lang="en-US" sz="1600" dirty="0" err="1">
                <a:latin typeface="Arial" pitchFamily="34" charset="0"/>
                <a:cs typeface="Arial" pitchFamily="34" charset="0"/>
              </a:rPr>
              <a:t>Synchrotronstrahlung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Text Box 18"/>
          <p:cNvSpPr txBox="1">
            <a:spLocks noChangeArrowheads="1"/>
          </p:cNvSpPr>
          <p:nvPr/>
        </p:nvSpPr>
        <p:spPr bwMode="auto">
          <a:xfrm>
            <a:off x="4293493" y="1677425"/>
            <a:ext cx="338922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tIns="0" rIns="18000" bIns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err="1">
                <a:latin typeface="Arial" pitchFamily="34" charset="0"/>
                <a:cs typeface="Arial" pitchFamily="34" charset="0"/>
              </a:rPr>
              <a:t>Medizinphysik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 und </a:t>
            </a:r>
            <a:r>
              <a:rPr lang="en-US" sz="1600" dirty="0" err="1">
                <a:latin typeface="Arial" pitchFamily="34" charset="0"/>
                <a:cs typeface="Arial" pitchFamily="34" charset="0"/>
              </a:rPr>
              <a:t>metrologische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>
                <a:latin typeface="Arial" pitchFamily="34" charset="0"/>
                <a:cs typeface="Arial" pitchFamily="34" charset="0"/>
              </a:rPr>
              <a:t>Informationstechnik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Textfeld 65"/>
          <p:cNvSpPr txBox="1"/>
          <p:nvPr userDrawn="1"/>
        </p:nvSpPr>
        <p:spPr>
          <a:xfrm>
            <a:off x="3561626" y="266495"/>
            <a:ext cx="48588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latin typeface="Arial" panose="020B0604020202020204" pitchFamily="34" charset="0"/>
                <a:cs typeface="Arial" panose="020B0604020202020204" pitchFamily="34" charset="0"/>
              </a:rPr>
              <a:t>Standort</a:t>
            </a:r>
            <a:r>
              <a:rPr lang="de-DE" sz="2800" b="1" baseline="0" dirty="0">
                <a:latin typeface="Arial" panose="020B0604020202020204" pitchFamily="34" charset="0"/>
                <a:cs typeface="Arial" panose="020B0604020202020204" pitchFamily="34" charset="0"/>
              </a:rPr>
              <a:t> Berlin</a:t>
            </a:r>
          </a:p>
        </p:txBody>
      </p:sp>
      <p:pic>
        <p:nvPicPr>
          <p:cNvPr id="24" name="Grafik 23" descr="D0799_031.tif"/>
          <p:cNvPicPr>
            <a:picLocks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>
          <a:xfrm>
            <a:off x="3661299" y="2715990"/>
            <a:ext cx="5256000" cy="2016000"/>
          </a:xfrm>
          <a:prstGeom prst="rect">
            <a:avLst/>
          </a:prstGeom>
        </p:spPr>
      </p:pic>
      <p:sp>
        <p:nvSpPr>
          <p:cNvPr id="22" name="Datumsplatzhalter 21"/>
          <p:cNvSpPr>
            <a:spLocks noGrp="1"/>
          </p:cNvSpPr>
          <p:nvPr userDrawn="1">
            <p:ph type="dt" sz="half" idx="10"/>
          </p:nvPr>
        </p:nvSpPr>
        <p:spPr>
          <a:xfrm>
            <a:off x="-36512" y="4991238"/>
            <a:ext cx="3960000" cy="172800"/>
          </a:xfrm>
        </p:spPr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25" name="Foliennummernplatzhalter 24"/>
          <p:cNvSpPr>
            <a:spLocks noGrp="1"/>
          </p:cNvSpPr>
          <p:nvPr userDrawn="1">
            <p:ph type="sldNum" sz="quarter" idx="11"/>
          </p:nvPr>
        </p:nvSpPr>
        <p:spPr>
          <a:xfrm>
            <a:off x="4284002" y="4981210"/>
            <a:ext cx="576000" cy="172800"/>
          </a:xfrm>
        </p:spPr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6" name="Fußzeilenplatzhalter 25"/>
          <p:cNvSpPr>
            <a:spLocks noGrp="1"/>
          </p:cNvSpPr>
          <p:nvPr userDrawn="1">
            <p:ph type="ftr" sz="quarter" idx="12"/>
          </p:nvPr>
        </p:nvSpPr>
        <p:spPr>
          <a:xfrm>
            <a:off x="5056936" y="4970700"/>
            <a:ext cx="3960000" cy="172800"/>
          </a:xfrm>
        </p:spPr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grpSp>
        <p:nvGrpSpPr>
          <p:cNvPr id="17" name="Gruppieren 16"/>
          <p:cNvGrpSpPr/>
          <p:nvPr userDrawn="1"/>
        </p:nvGrpSpPr>
        <p:grpSpPr>
          <a:xfrm>
            <a:off x="3661074" y="4816426"/>
            <a:ext cx="5267310" cy="174830"/>
            <a:chOff x="3661074" y="4816426"/>
            <a:chExt cx="5267310" cy="174830"/>
          </a:xfrm>
        </p:grpSpPr>
        <p:cxnSp>
          <p:nvCxnSpPr>
            <p:cNvPr id="18" name="Gerade Verbindung 17"/>
            <p:cNvCxnSpPr/>
            <p:nvPr userDrawn="1"/>
          </p:nvCxnSpPr>
          <p:spPr>
            <a:xfrm>
              <a:off x="3672384" y="4816426"/>
              <a:ext cx="5256000" cy="0"/>
            </a:xfrm>
            <a:prstGeom prst="line">
              <a:avLst/>
            </a:prstGeom>
            <a:ln w="38100">
              <a:solidFill>
                <a:srgbClr val="0073A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9" name="Grafik 18" descr="Schriftzug 1.jpg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3661074" y="4847256"/>
              <a:ext cx="3701333" cy="1440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" name="Grafik 15">
            <a:extLst>
              <a:ext uri="{FF2B5EF4-FFF2-40B4-BE49-F238E27FC236}">
                <a16:creationId xmlns:a16="http://schemas.microsoft.com/office/drawing/2014/main" id="{BCB88230-0ADD-4F2E-B3AB-48EC734B012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670821" y="1635646"/>
            <a:ext cx="576000" cy="576000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2D170502-F9D5-4E8E-90C0-880E9A067E9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670821" y="907188"/>
            <a:ext cx="576000" cy="576000"/>
          </a:xfrm>
          <a:prstGeom prst="rect">
            <a:avLst/>
          </a:prstGeom>
        </p:spPr>
      </p:pic>
      <p:pic>
        <p:nvPicPr>
          <p:cNvPr id="29" name="Grafik 28" descr="D0347_672_entzerrt.jpg"/>
          <p:cNvPicPr>
            <a:picLocks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>
          <a:xfrm>
            <a:off x="-72000" y="-20538"/>
            <a:ext cx="3384000" cy="51840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links+Überschrift+Aufzählung/Inhalte_Linie ob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16"/>
          <p:cNvSpPr>
            <a:spLocks noGrp="1"/>
          </p:cNvSpPr>
          <p:nvPr>
            <p:ph sz="quarter" idx="12"/>
          </p:nvPr>
        </p:nvSpPr>
        <p:spPr>
          <a:xfrm>
            <a:off x="108000" y="972000"/>
            <a:ext cx="8780598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11" name="Titel 6"/>
          <p:cNvSpPr>
            <a:spLocks noGrp="1"/>
          </p:cNvSpPr>
          <p:nvPr>
            <p:ph type="title"/>
          </p:nvPr>
        </p:nvSpPr>
        <p:spPr>
          <a:xfrm>
            <a:off x="1393285" y="164151"/>
            <a:ext cx="7640727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215999" y="655200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Grafik 13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6000" y="162145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links+Überschrift+Aufzählung/Inhalte+2 Lin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16"/>
          <p:cNvSpPr>
            <a:spLocks noGrp="1"/>
          </p:cNvSpPr>
          <p:nvPr>
            <p:ph sz="quarter" idx="12"/>
          </p:nvPr>
        </p:nvSpPr>
        <p:spPr>
          <a:xfrm>
            <a:off x="108000" y="972000"/>
            <a:ext cx="8780598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>
          <a:xfrm>
            <a:off x="5056936" y="4970700"/>
            <a:ext cx="3960000" cy="172800"/>
          </a:xfrm>
        </p:spPr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11" name="Titel 6"/>
          <p:cNvSpPr>
            <a:spLocks noGrp="1"/>
          </p:cNvSpPr>
          <p:nvPr>
            <p:ph type="title"/>
          </p:nvPr>
        </p:nvSpPr>
        <p:spPr>
          <a:xfrm>
            <a:off x="1392370" y="164151"/>
            <a:ext cx="7626106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cxnSp>
        <p:nvCxnSpPr>
          <p:cNvPr id="15" name="Gerade Verbindung 14"/>
          <p:cNvCxnSpPr/>
          <p:nvPr userDrawn="1"/>
        </p:nvCxnSpPr>
        <p:spPr>
          <a:xfrm>
            <a:off x="215999" y="655200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Grafik 21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6000" y="162145"/>
            <a:ext cx="1188000" cy="431183"/>
          </a:xfrm>
          <a:prstGeom prst="rect">
            <a:avLst/>
          </a:prstGeom>
        </p:spPr>
      </p:pic>
      <p:grpSp>
        <p:nvGrpSpPr>
          <p:cNvPr id="14" name="Gruppieren 13"/>
          <p:cNvGrpSpPr/>
          <p:nvPr userDrawn="1"/>
        </p:nvGrpSpPr>
        <p:grpSpPr>
          <a:xfrm>
            <a:off x="203188" y="4816426"/>
            <a:ext cx="8723310" cy="174830"/>
            <a:chOff x="203188" y="4816426"/>
            <a:chExt cx="8723310" cy="174830"/>
          </a:xfrm>
        </p:grpSpPr>
        <p:cxnSp>
          <p:nvCxnSpPr>
            <p:cNvPr id="23" name="Gerade Verbindung 22"/>
            <p:cNvCxnSpPr/>
            <p:nvPr userDrawn="1"/>
          </p:nvCxnSpPr>
          <p:spPr>
            <a:xfrm>
              <a:off x="214498" y="4816426"/>
              <a:ext cx="8712000" cy="0"/>
            </a:xfrm>
            <a:prstGeom prst="line">
              <a:avLst/>
            </a:prstGeom>
            <a:ln w="38100">
              <a:solidFill>
                <a:srgbClr val="0073A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uppieren 12"/>
            <p:cNvGrpSpPr/>
            <p:nvPr userDrawn="1"/>
          </p:nvGrpSpPr>
          <p:grpSpPr>
            <a:xfrm>
              <a:off x="203188" y="4847256"/>
              <a:ext cx="8723310" cy="144000"/>
              <a:chOff x="203188" y="4847256"/>
              <a:chExt cx="8723310" cy="144000"/>
            </a:xfrm>
          </p:grpSpPr>
          <p:pic>
            <p:nvPicPr>
              <p:cNvPr id="25" name="Grafik 24" descr="Schriftzug 1.jpg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203188" y="4847256"/>
                <a:ext cx="3701333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" name="Grafik 25" descr="Schriftzug 2.jpg"/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14498" y="4847256"/>
                <a:ext cx="1512000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Gegenüberstel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16"/>
          <p:cNvSpPr>
            <a:spLocks noGrp="1"/>
          </p:cNvSpPr>
          <p:nvPr>
            <p:ph sz="quarter" idx="13"/>
          </p:nvPr>
        </p:nvSpPr>
        <p:spPr>
          <a:xfrm>
            <a:off x="108000" y="972000"/>
            <a:ext cx="4284002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Inhaltsplatzhalter 16"/>
          <p:cNvSpPr>
            <a:spLocks noGrp="1"/>
          </p:cNvSpPr>
          <p:nvPr>
            <p:ph sz="quarter" idx="14"/>
          </p:nvPr>
        </p:nvSpPr>
        <p:spPr>
          <a:xfrm>
            <a:off x="4604057" y="972000"/>
            <a:ext cx="4284002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Titel 6"/>
          <p:cNvSpPr>
            <a:spLocks noGrp="1"/>
          </p:cNvSpPr>
          <p:nvPr>
            <p:ph type="title"/>
          </p:nvPr>
        </p:nvSpPr>
        <p:spPr>
          <a:xfrm>
            <a:off x="107505" y="164151"/>
            <a:ext cx="8780598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Gegenüberstellung+Logo rechts +2 Lin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16"/>
          <p:cNvSpPr>
            <a:spLocks noGrp="1"/>
          </p:cNvSpPr>
          <p:nvPr>
            <p:ph sz="quarter" idx="13"/>
          </p:nvPr>
        </p:nvSpPr>
        <p:spPr>
          <a:xfrm>
            <a:off x="108000" y="972000"/>
            <a:ext cx="4284002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Inhaltsplatzhalter 16"/>
          <p:cNvSpPr>
            <a:spLocks noGrp="1"/>
          </p:cNvSpPr>
          <p:nvPr>
            <p:ph sz="quarter" idx="14"/>
          </p:nvPr>
        </p:nvSpPr>
        <p:spPr>
          <a:xfrm>
            <a:off x="4604057" y="972000"/>
            <a:ext cx="4284002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Titel 6"/>
          <p:cNvSpPr>
            <a:spLocks noGrp="1"/>
          </p:cNvSpPr>
          <p:nvPr>
            <p:ph type="title"/>
          </p:nvPr>
        </p:nvSpPr>
        <p:spPr>
          <a:xfrm>
            <a:off x="107505" y="164151"/>
            <a:ext cx="8780598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cxnSp>
        <p:nvCxnSpPr>
          <p:cNvPr id="12" name="Gerade Verbindung 11"/>
          <p:cNvCxnSpPr/>
          <p:nvPr userDrawn="1"/>
        </p:nvCxnSpPr>
        <p:spPr>
          <a:xfrm>
            <a:off x="215999" y="655200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Datumsplatzhalt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21" name="Grafik 20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1664" y="162145"/>
            <a:ext cx="1188000" cy="431183"/>
          </a:xfrm>
          <a:prstGeom prst="rect">
            <a:avLst/>
          </a:prstGeom>
        </p:spPr>
      </p:pic>
      <p:grpSp>
        <p:nvGrpSpPr>
          <p:cNvPr id="22" name="Gruppieren 21"/>
          <p:cNvGrpSpPr/>
          <p:nvPr userDrawn="1"/>
        </p:nvGrpSpPr>
        <p:grpSpPr>
          <a:xfrm>
            <a:off x="203188" y="4816426"/>
            <a:ext cx="8723310" cy="174830"/>
            <a:chOff x="203188" y="4816426"/>
            <a:chExt cx="8723310" cy="174830"/>
          </a:xfrm>
        </p:grpSpPr>
        <p:cxnSp>
          <p:nvCxnSpPr>
            <p:cNvPr id="23" name="Gerade Verbindung 22"/>
            <p:cNvCxnSpPr/>
            <p:nvPr userDrawn="1"/>
          </p:nvCxnSpPr>
          <p:spPr>
            <a:xfrm>
              <a:off x="214498" y="4816426"/>
              <a:ext cx="8712000" cy="0"/>
            </a:xfrm>
            <a:prstGeom prst="line">
              <a:avLst/>
            </a:prstGeom>
            <a:ln w="38100">
              <a:solidFill>
                <a:srgbClr val="0073A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uppieren 12"/>
            <p:cNvGrpSpPr/>
            <p:nvPr userDrawn="1"/>
          </p:nvGrpSpPr>
          <p:grpSpPr>
            <a:xfrm>
              <a:off x="203188" y="4847256"/>
              <a:ext cx="8723310" cy="144000"/>
              <a:chOff x="203188" y="4847256"/>
              <a:chExt cx="8723310" cy="144000"/>
            </a:xfrm>
          </p:grpSpPr>
          <p:pic>
            <p:nvPicPr>
              <p:cNvPr id="25" name="Grafik 24" descr="Schriftzug 1.jpg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203188" y="4847256"/>
                <a:ext cx="3701333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" name="Grafik 25" descr="Schriftzug 2.jpg"/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14498" y="4847256"/>
                <a:ext cx="1512000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Gegenüberstellung+Logo links + 2 Lin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16"/>
          <p:cNvSpPr>
            <a:spLocks noGrp="1"/>
          </p:cNvSpPr>
          <p:nvPr>
            <p:ph sz="quarter" idx="13"/>
          </p:nvPr>
        </p:nvSpPr>
        <p:spPr>
          <a:xfrm>
            <a:off x="108000" y="972000"/>
            <a:ext cx="4284002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Inhaltsplatzhalter 16"/>
          <p:cNvSpPr>
            <a:spLocks noGrp="1"/>
          </p:cNvSpPr>
          <p:nvPr>
            <p:ph sz="quarter" idx="14"/>
          </p:nvPr>
        </p:nvSpPr>
        <p:spPr>
          <a:xfrm>
            <a:off x="4604057" y="972000"/>
            <a:ext cx="4284002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Titel 6"/>
          <p:cNvSpPr>
            <a:spLocks noGrp="1"/>
          </p:cNvSpPr>
          <p:nvPr>
            <p:ph type="title"/>
          </p:nvPr>
        </p:nvSpPr>
        <p:spPr>
          <a:xfrm>
            <a:off x="1392370" y="164151"/>
            <a:ext cx="7626106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cxnSp>
        <p:nvCxnSpPr>
          <p:cNvPr id="12" name="Gerade Verbindung 11"/>
          <p:cNvCxnSpPr/>
          <p:nvPr userDrawn="1"/>
        </p:nvCxnSpPr>
        <p:spPr>
          <a:xfrm>
            <a:off x="215999" y="655200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Datumsplatzhalt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21" name="Grafik 20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4498" y="162145"/>
            <a:ext cx="1188000" cy="431183"/>
          </a:xfrm>
          <a:prstGeom prst="rect">
            <a:avLst/>
          </a:prstGeom>
        </p:spPr>
      </p:pic>
      <p:grpSp>
        <p:nvGrpSpPr>
          <p:cNvPr id="22" name="Gruppieren 21"/>
          <p:cNvGrpSpPr/>
          <p:nvPr userDrawn="1"/>
        </p:nvGrpSpPr>
        <p:grpSpPr>
          <a:xfrm>
            <a:off x="203188" y="4816426"/>
            <a:ext cx="8723310" cy="174830"/>
            <a:chOff x="203188" y="4816426"/>
            <a:chExt cx="8723310" cy="174830"/>
          </a:xfrm>
        </p:grpSpPr>
        <p:cxnSp>
          <p:nvCxnSpPr>
            <p:cNvPr id="23" name="Gerade Verbindung 22"/>
            <p:cNvCxnSpPr/>
            <p:nvPr userDrawn="1"/>
          </p:nvCxnSpPr>
          <p:spPr>
            <a:xfrm>
              <a:off x="214498" y="4816426"/>
              <a:ext cx="8712000" cy="0"/>
            </a:xfrm>
            <a:prstGeom prst="line">
              <a:avLst/>
            </a:prstGeom>
            <a:ln w="38100">
              <a:solidFill>
                <a:srgbClr val="0073A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uppieren 12"/>
            <p:cNvGrpSpPr/>
            <p:nvPr userDrawn="1"/>
          </p:nvGrpSpPr>
          <p:grpSpPr>
            <a:xfrm>
              <a:off x="203188" y="4847256"/>
              <a:ext cx="8723310" cy="144000"/>
              <a:chOff x="203188" y="4847256"/>
              <a:chExt cx="8723310" cy="144000"/>
            </a:xfrm>
          </p:grpSpPr>
          <p:pic>
            <p:nvPicPr>
              <p:cNvPr id="25" name="Grafik 24" descr="Schriftzug 1.jpg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203188" y="4847256"/>
                <a:ext cx="3701333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" name="Grafik 25" descr="Schriftzug 2.jpg"/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14498" y="4847256"/>
                <a:ext cx="1512000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Gegenüberstellung+Linie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16"/>
          <p:cNvSpPr>
            <a:spLocks noGrp="1"/>
          </p:cNvSpPr>
          <p:nvPr>
            <p:ph sz="quarter" idx="13"/>
          </p:nvPr>
        </p:nvSpPr>
        <p:spPr>
          <a:xfrm>
            <a:off x="108000" y="972000"/>
            <a:ext cx="4284002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Inhaltsplatzhalter 16"/>
          <p:cNvSpPr>
            <a:spLocks noGrp="1"/>
          </p:cNvSpPr>
          <p:nvPr>
            <p:ph sz="quarter" idx="14"/>
          </p:nvPr>
        </p:nvSpPr>
        <p:spPr>
          <a:xfrm>
            <a:off x="4604057" y="972000"/>
            <a:ext cx="4284002" cy="3780000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Titel 6"/>
          <p:cNvSpPr>
            <a:spLocks noGrp="1"/>
          </p:cNvSpPr>
          <p:nvPr>
            <p:ph type="title"/>
          </p:nvPr>
        </p:nvSpPr>
        <p:spPr>
          <a:xfrm>
            <a:off x="107505" y="164151"/>
            <a:ext cx="8780598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grpSp>
        <p:nvGrpSpPr>
          <p:cNvPr id="18" name="Gruppieren 17"/>
          <p:cNvGrpSpPr/>
          <p:nvPr userDrawn="1"/>
        </p:nvGrpSpPr>
        <p:grpSpPr>
          <a:xfrm>
            <a:off x="203188" y="4816426"/>
            <a:ext cx="8723310" cy="174830"/>
            <a:chOff x="203188" y="4816426"/>
            <a:chExt cx="8723310" cy="174830"/>
          </a:xfrm>
        </p:grpSpPr>
        <p:cxnSp>
          <p:nvCxnSpPr>
            <p:cNvPr id="19" name="Gerade Verbindung 18"/>
            <p:cNvCxnSpPr/>
            <p:nvPr userDrawn="1"/>
          </p:nvCxnSpPr>
          <p:spPr>
            <a:xfrm>
              <a:off x="214498" y="4816426"/>
              <a:ext cx="8712000" cy="0"/>
            </a:xfrm>
            <a:prstGeom prst="line">
              <a:avLst/>
            </a:prstGeom>
            <a:ln w="38100">
              <a:solidFill>
                <a:srgbClr val="0073A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uppieren 12"/>
            <p:cNvGrpSpPr/>
            <p:nvPr userDrawn="1"/>
          </p:nvGrpSpPr>
          <p:grpSpPr>
            <a:xfrm>
              <a:off x="203188" y="4847256"/>
              <a:ext cx="8723310" cy="144000"/>
              <a:chOff x="203188" y="4847256"/>
              <a:chExt cx="8723310" cy="144000"/>
            </a:xfrm>
          </p:grpSpPr>
          <p:pic>
            <p:nvPicPr>
              <p:cNvPr id="21" name="Grafik 20" descr="Schriftzug 1.jpg"/>
              <p:cNvPicPr>
                <a:picLocks noChangeAspect="1"/>
              </p:cNvPicPr>
              <p:nvPr userDrawn="1"/>
            </p:nvPicPr>
            <p:blipFill>
              <a:blip r:embed="rId2"/>
              <a:stretch>
                <a:fillRect/>
              </a:stretch>
            </p:blipFill>
            <p:spPr>
              <a:xfrm>
                <a:off x="203188" y="4847256"/>
                <a:ext cx="3701333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2" name="Grafik 21" descr="Schriftzug 2.jpg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7414498" y="4847256"/>
                <a:ext cx="1512000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ressu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Impresum_1.jpg"/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0845" y="1832055"/>
            <a:ext cx="1981200" cy="30266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arbeitungshinwe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 userDrawn="1"/>
        </p:nvSpPr>
        <p:spPr>
          <a:xfrm>
            <a:off x="266401" y="141480"/>
            <a:ext cx="8344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Bearbeitungshinweise</a:t>
            </a:r>
          </a:p>
        </p:txBody>
      </p:sp>
      <p:sp>
        <p:nvSpPr>
          <p:cNvPr id="9" name="Textfeld 8"/>
          <p:cNvSpPr txBox="1"/>
          <p:nvPr userDrawn="1"/>
        </p:nvSpPr>
        <p:spPr>
          <a:xfrm>
            <a:off x="266404" y="897564"/>
            <a:ext cx="86980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Kopf- und Fußzeile</a:t>
            </a:r>
            <a:r>
              <a:rPr lang="de-DE" sz="1200" b="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(ist im Folienmaster hinterlegt):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Aktivieren</a:t>
            </a:r>
            <a:r>
              <a:rPr lang="de-DE" sz="120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der Kopf- und Fußzeile in der Bearbeitungsansicht: </a:t>
            </a:r>
            <a:br>
              <a:rPr lang="de-DE" sz="120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Registerkarte „Einfügen“ aufrufen/Kopf-Fußzeile-Feld öffnen/ Felder „Datum“, „Foliennummer“ und „Fußzeile“ anhaken/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benötigte Daten in die Felder des Fensters eingeben/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Entscheiden, ob diese Daten für alle oder eine Folie übernommen werden sollen.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1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Deaktivieren</a:t>
            </a:r>
            <a:r>
              <a:rPr lang="de-DE" sz="120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der Bearbeitungsansicht: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Registerkarte „Einfügen“ aufrufen/Kopf-Fußzeile-Feld öffnen/die Häkchen entfernen, für alle Folien oder für die aktuell bearbeitete  übernehmen.</a:t>
            </a:r>
          </a:p>
        </p:txBody>
      </p:sp>
      <p:sp>
        <p:nvSpPr>
          <p:cNvPr id="10" name="Textfeld 9"/>
          <p:cNvSpPr txBox="1"/>
          <p:nvPr userDrawn="1"/>
        </p:nvSpPr>
        <p:spPr>
          <a:xfrm>
            <a:off x="266403" y="627541"/>
            <a:ext cx="861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Bitte nach</a:t>
            </a:r>
            <a:r>
              <a:rPr lang="de-DE" sz="120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Möglichkeit </a:t>
            </a:r>
            <a:r>
              <a:rPr lang="de-DE" sz="1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nicht den Folienmaster</a:t>
            </a:r>
            <a:r>
              <a:rPr lang="de-DE" sz="120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verändern.</a:t>
            </a:r>
          </a:p>
          <a:p>
            <a:endParaRPr lang="de-DE" sz="12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feld 10"/>
          <p:cNvSpPr txBox="1"/>
          <p:nvPr userDrawn="1"/>
        </p:nvSpPr>
        <p:spPr>
          <a:xfrm>
            <a:off x="266404" y="3129807"/>
            <a:ext cx="86980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Falls Sie für Ihren Vortrag Fotos z. B. Ihres Arbeitsbereiches)benötigen, wenden Sie sich bitte an die Bildstelle (Z.169). </a:t>
            </a:r>
          </a:p>
          <a:p>
            <a:endParaRPr lang="de-DE" sz="1200" baseline="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Die Verwendung</a:t>
            </a:r>
            <a:r>
              <a:rPr lang="de-DE" sz="1200" b="1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der Layout-Angebote „Standort Braunschweig“ und „Standort Berlin“ ist optional, ebenfalls die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1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Verwendung der Schlussfolie</a:t>
            </a:r>
            <a:r>
              <a:rPr lang="de-DE" sz="120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diese sollte nicht für Präsentationen in größeren Räumen eingesetzt werden.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baseline="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1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Bitte verzichten Sie am Schluss des Vortrags auf den nicht mehr zeitgemäßen Satz „Vielen Dank für Ihre Aufmerksamkeit“ – ersetzen Sie ihn durch ein aussagekräftiges Foto, eine Aufforderung zur Diskussion o. ä. </a:t>
            </a:r>
          </a:p>
          <a:p>
            <a:endParaRPr lang="de-DE" sz="12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 userDrawn="1"/>
        </p:nvSpPr>
        <p:spPr>
          <a:xfrm>
            <a:off x="266401" y="2643758"/>
            <a:ext cx="720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kern="1200" baseline="0" dirty="0">
                <a:solidFill>
                  <a:srgbClr val="00B05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Um Logos usw. rasch ein- oder auszublenden, können Sie die in der Registerkarte „Entwurf“ ganz rechts außen das Feld „Hintergrundformate einblenden“ aktivieren bzw. deaktivieren.</a:t>
            </a:r>
          </a:p>
          <a:p>
            <a:endParaRPr lang="de-D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78499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ignvorgab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 userDrawn="1"/>
        </p:nvSpPr>
        <p:spPr>
          <a:xfrm>
            <a:off x="266401" y="141480"/>
            <a:ext cx="8344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Gestaltungshilfen</a:t>
            </a:r>
            <a:r>
              <a:rPr lang="de-DE" sz="2800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7" name="Rechteck 6"/>
          <p:cNvSpPr/>
          <p:nvPr userDrawn="1"/>
        </p:nvSpPr>
        <p:spPr>
          <a:xfrm>
            <a:off x="378605" y="882838"/>
            <a:ext cx="1673118" cy="103282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400" dirty="0"/>
          </a:p>
        </p:txBody>
      </p:sp>
      <p:sp>
        <p:nvSpPr>
          <p:cNvPr id="8" name="Textfeld 7"/>
          <p:cNvSpPr txBox="1"/>
          <p:nvPr userDrawn="1"/>
        </p:nvSpPr>
        <p:spPr>
          <a:xfrm>
            <a:off x="2123730" y="830089"/>
            <a:ext cx="23547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PTB-Blau:</a:t>
            </a:r>
          </a:p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Farbmodell RGB</a:t>
            </a:r>
          </a:p>
          <a:p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de-DE" sz="1200" baseline="0" dirty="0">
                <a:latin typeface="Arial" panose="020B0604020202020204" pitchFamily="34" charset="0"/>
                <a:cs typeface="Arial" panose="020B0604020202020204" pitchFamily="34" charset="0"/>
              </a:rPr>
              <a:t> = 0</a:t>
            </a:r>
          </a:p>
          <a:p>
            <a:r>
              <a:rPr lang="de-DE" sz="1200" baseline="0" dirty="0">
                <a:latin typeface="Arial" panose="020B0604020202020204" pitchFamily="34" charset="0"/>
                <a:cs typeface="Arial" panose="020B0604020202020204" pitchFamily="34" charset="0"/>
              </a:rPr>
              <a:t>G = 155</a:t>
            </a:r>
          </a:p>
          <a:p>
            <a:r>
              <a:rPr lang="de-DE" sz="1200" baseline="0" dirty="0">
                <a:latin typeface="Arial" panose="020B0604020202020204" pitchFamily="34" charset="0"/>
                <a:cs typeface="Arial" panose="020B0604020202020204" pitchFamily="34" charset="0"/>
              </a:rPr>
              <a:t>B = 206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 userDrawn="1"/>
        </p:nvSpPr>
        <p:spPr>
          <a:xfrm>
            <a:off x="266402" y="2427734"/>
            <a:ext cx="87700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Überschrift</a:t>
            </a:r>
            <a:r>
              <a:rPr lang="de-DE" sz="1200" b="1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 Arial 28 Fettdruck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Überschrift 2</a:t>
            </a:r>
            <a:r>
              <a:rPr lang="de-DE" sz="120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Texte: Arial 24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b="0" i="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1200" b="0" i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einem Vortrag</a:t>
            </a:r>
            <a:r>
              <a:rPr lang="de-DE" sz="1200" b="0" i="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verwendete Schriftgrößen sollen nicht kleiner als 18, besser 20 </a:t>
            </a:r>
            <a:r>
              <a:rPr lang="de-DE" sz="1200" b="0" i="0" baseline="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Pt</a:t>
            </a:r>
            <a:r>
              <a:rPr lang="de-DE" sz="1200" b="0" i="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sein; Schriften ohne Serifen können die Zuschauer besser entziffern. In einer Präsentation möglichst eine Schriftart beibehalten</a:t>
            </a:r>
            <a:r>
              <a:rPr lang="de-DE" sz="1800" b="0" i="0" baseline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de-DE" sz="1800" b="0" i="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hteck 9"/>
          <p:cNvSpPr/>
          <p:nvPr userDrawn="1"/>
        </p:nvSpPr>
        <p:spPr>
          <a:xfrm>
            <a:off x="3906112" y="897564"/>
            <a:ext cx="1674000" cy="1047600"/>
          </a:xfrm>
          <a:prstGeom prst="rect">
            <a:avLst/>
          </a:prstGeom>
          <a:solidFill>
            <a:srgbClr val="0073A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de-DE" sz="4000" b="1" kern="1200">
              <a:solidFill>
                <a:schemeClr val="lt1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Textfeld 8"/>
          <p:cNvSpPr txBox="1"/>
          <p:nvPr userDrawn="1"/>
        </p:nvSpPr>
        <p:spPr>
          <a:xfrm>
            <a:off x="5641434" y="849362"/>
            <a:ext cx="339506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kern="1200" dirty="0" err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Blauton</a:t>
            </a:r>
            <a:r>
              <a:rPr lang="de-DE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nur zur Verwendung</a:t>
            </a:r>
            <a:br>
              <a:rPr lang="de-DE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de-DE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 Präsentationen und deren Ausdruck:</a:t>
            </a:r>
          </a:p>
          <a:p>
            <a:r>
              <a:rPr lang="de-DE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Farbmodell RGB</a:t>
            </a:r>
          </a:p>
          <a:p>
            <a:r>
              <a:rPr lang="de-DE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 = 0</a:t>
            </a:r>
          </a:p>
          <a:p>
            <a:r>
              <a:rPr lang="de-DE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 = 115</a:t>
            </a:r>
          </a:p>
          <a:p>
            <a:r>
              <a:rPr lang="de-DE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 = 170</a:t>
            </a:r>
          </a:p>
          <a:p>
            <a:r>
              <a:rPr lang="de-DE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(Abweichung zum Ausgleich der veränderten Darstellung des „PTB-Blaus“  durch den </a:t>
            </a:r>
            <a:r>
              <a:rPr lang="de-DE" sz="1200" kern="1200" dirty="0" err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Beamer</a:t>
            </a:r>
            <a:r>
              <a:rPr lang="de-DE" sz="12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</a:p>
          <a:p>
            <a:endParaRPr lang="de-DE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784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ganigramm der PT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0B50673-A19A-49C0-B981-2035EF1A08D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33308" y="4970700"/>
            <a:ext cx="3960000" cy="172800"/>
          </a:xfrm>
        </p:spPr>
        <p:txBody>
          <a:bodyPr/>
          <a:lstStyle>
            <a:lvl1pPr>
              <a:defRPr sz="800"/>
            </a:lvl1pPr>
          </a:lstStyle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9380F36-94C4-4271-9484-ADF604377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0472" y="4970700"/>
            <a:ext cx="3960000" cy="172800"/>
          </a:xfrm>
        </p:spPr>
        <p:txBody>
          <a:bodyPr/>
          <a:lstStyle>
            <a:lvl1pPr>
              <a:defRPr sz="800"/>
            </a:lvl1pPr>
          </a:lstStyle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CF73CF6-E4D3-43A5-B396-CAECF2D7A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/>
            </a:lvl1pPr>
          </a:lstStyle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graphicFrame>
        <p:nvGraphicFramePr>
          <p:cNvPr id="6" name="Objekt 5">
            <a:hlinkClick r:id="" action="ppaction://ole?verb=0"/>
            <a:extLst>
              <a:ext uri="{FF2B5EF4-FFF2-40B4-BE49-F238E27FC236}">
                <a16:creationId xmlns:a16="http://schemas.microsoft.com/office/drawing/2014/main" id="{E874CBCA-5E15-44E1-800F-92E3E6A8715E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397446020"/>
              </p:ext>
            </p:extLst>
          </p:nvPr>
        </p:nvGraphicFramePr>
        <p:xfrm>
          <a:off x="243805" y="92075"/>
          <a:ext cx="8656390" cy="48692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esentation" r:id="rId2" imgW="4567284" imgH="2568009" progId="PowerPoint.Show.12">
                  <p:embed/>
                </p:oleObj>
              </mc:Choice>
              <mc:Fallback>
                <p:oleObj name="Presentation" r:id="rId2" imgW="4567284" imgH="2568009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43805" y="92075"/>
                        <a:ext cx="8656390" cy="48692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4567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Logo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atumsplatzhalt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07.05.2018</a:t>
            </a:r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15" name="Titel 6"/>
          <p:cNvSpPr>
            <a:spLocks noGrp="1"/>
          </p:cNvSpPr>
          <p:nvPr>
            <p:ph type="title"/>
          </p:nvPr>
        </p:nvSpPr>
        <p:spPr>
          <a:xfrm>
            <a:off x="107504" y="164151"/>
            <a:ext cx="7626106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pic>
        <p:nvPicPr>
          <p:cNvPr id="7" name="Grafik 6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1664" y="162145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Logo rechts+Linie ob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 userDrawn="1">
            <p:ph type="title"/>
          </p:nvPr>
        </p:nvSpPr>
        <p:spPr>
          <a:xfrm>
            <a:off x="107504" y="164151"/>
            <a:ext cx="7626106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215999" y="656675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Grafik 12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1664" y="162145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Logo rechts+Linie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 userDrawn="1">
            <p:ph type="title"/>
          </p:nvPr>
        </p:nvSpPr>
        <p:spPr>
          <a:xfrm>
            <a:off x="107504" y="164151"/>
            <a:ext cx="7626106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grpSp>
        <p:nvGrpSpPr>
          <p:cNvPr id="14" name="Gruppieren 13"/>
          <p:cNvGrpSpPr/>
          <p:nvPr userDrawn="1"/>
        </p:nvGrpSpPr>
        <p:grpSpPr>
          <a:xfrm>
            <a:off x="203188" y="4816426"/>
            <a:ext cx="8723310" cy="174830"/>
            <a:chOff x="203188" y="4816426"/>
            <a:chExt cx="8723310" cy="174830"/>
          </a:xfrm>
        </p:grpSpPr>
        <p:cxnSp>
          <p:nvCxnSpPr>
            <p:cNvPr id="21" name="Gerade Verbindung 20"/>
            <p:cNvCxnSpPr/>
            <p:nvPr userDrawn="1"/>
          </p:nvCxnSpPr>
          <p:spPr>
            <a:xfrm>
              <a:off x="214498" y="4816426"/>
              <a:ext cx="8712000" cy="0"/>
            </a:xfrm>
            <a:prstGeom prst="line">
              <a:avLst/>
            </a:prstGeom>
            <a:ln w="38100">
              <a:solidFill>
                <a:srgbClr val="0073A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uppieren 12"/>
            <p:cNvGrpSpPr/>
            <p:nvPr userDrawn="1"/>
          </p:nvGrpSpPr>
          <p:grpSpPr>
            <a:xfrm>
              <a:off x="203188" y="4847256"/>
              <a:ext cx="8723310" cy="144000"/>
              <a:chOff x="203188" y="4847256"/>
              <a:chExt cx="8723310" cy="144000"/>
            </a:xfrm>
          </p:grpSpPr>
          <p:pic>
            <p:nvPicPr>
              <p:cNvPr id="23" name="Grafik 22" descr="Schriftzug 1.jpg"/>
              <p:cNvPicPr>
                <a:picLocks noChangeAspect="1"/>
              </p:cNvPicPr>
              <p:nvPr userDrawn="1"/>
            </p:nvPicPr>
            <p:blipFill>
              <a:blip r:embed="rId2"/>
              <a:stretch>
                <a:fillRect/>
              </a:stretch>
            </p:blipFill>
            <p:spPr>
              <a:xfrm>
                <a:off x="203188" y="4847256"/>
                <a:ext cx="3701333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4" name="Grafik 23" descr="Schriftzug 2.jpg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7414498" y="4847256"/>
                <a:ext cx="1512000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pic>
        <p:nvPicPr>
          <p:cNvPr id="12" name="Grafik 11" descr="PTB-Logo.jp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51664" y="162145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Logo rechts+2 Lini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 userDrawn="1">
            <p:ph type="title"/>
          </p:nvPr>
        </p:nvSpPr>
        <p:spPr>
          <a:xfrm>
            <a:off x="107504" y="164151"/>
            <a:ext cx="7626106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215999" y="655200"/>
            <a:ext cx="8712000" cy="0"/>
          </a:xfrm>
          <a:prstGeom prst="line">
            <a:avLst/>
          </a:prstGeom>
          <a:ln w="38100">
            <a:solidFill>
              <a:srgbClr val="0073A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Grafik 12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1664" y="162145"/>
            <a:ext cx="1188000" cy="431183"/>
          </a:xfrm>
          <a:prstGeom prst="rect">
            <a:avLst/>
          </a:prstGeom>
        </p:spPr>
      </p:pic>
      <p:grpSp>
        <p:nvGrpSpPr>
          <p:cNvPr id="20" name="Gruppieren 19"/>
          <p:cNvGrpSpPr/>
          <p:nvPr userDrawn="1"/>
        </p:nvGrpSpPr>
        <p:grpSpPr>
          <a:xfrm>
            <a:off x="203188" y="4816426"/>
            <a:ext cx="8723310" cy="174830"/>
            <a:chOff x="203188" y="4816426"/>
            <a:chExt cx="8723310" cy="174830"/>
          </a:xfrm>
        </p:grpSpPr>
        <p:cxnSp>
          <p:nvCxnSpPr>
            <p:cNvPr id="21" name="Gerade Verbindung 20"/>
            <p:cNvCxnSpPr/>
            <p:nvPr userDrawn="1"/>
          </p:nvCxnSpPr>
          <p:spPr>
            <a:xfrm>
              <a:off x="214498" y="4816426"/>
              <a:ext cx="8712000" cy="0"/>
            </a:xfrm>
            <a:prstGeom prst="line">
              <a:avLst/>
            </a:prstGeom>
            <a:ln w="38100">
              <a:solidFill>
                <a:srgbClr val="0073A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Gruppieren 12"/>
            <p:cNvGrpSpPr/>
            <p:nvPr userDrawn="1"/>
          </p:nvGrpSpPr>
          <p:grpSpPr>
            <a:xfrm>
              <a:off x="203188" y="4847256"/>
              <a:ext cx="8723310" cy="144000"/>
              <a:chOff x="203188" y="4847256"/>
              <a:chExt cx="8723310" cy="144000"/>
            </a:xfrm>
          </p:grpSpPr>
          <p:pic>
            <p:nvPicPr>
              <p:cNvPr id="23" name="Grafik 22" descr="Schriftzug 1.jpg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203188" y="4847256"/>
                <a:ext cx="3701333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4" name="Grafik 23" descr="Schriftzug 2.jpg"/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7414498" y="4847256"/>
                <a:ext cx="1512000" cy="144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schrift+Logo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 userDrawn="1">
            <p:ph type="title"/>
          </p:nvPr>
        </p:nvSpPr>
        <p:spPr>
          <a:xfrm>
            <a:off x="1392370" y="164151"/>
            <a:ext cx="7626106" cy="5832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16" name="Datumsplatzhalt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17" name="Foliennummernplatzhalt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9" name="Grafik 8" descr="PTB-Logo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6000" y="162000"/>
            <a:ext cx="1188000" cy="431183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07506" y="141480"/>
            <a:ext cx="8380800" cy="583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9039" y="900000"/>
            <a:ext cx="8611200" cy="374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112834" y="4970700"/>
            <a:ext cx="3960000" cy="172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/>
              <a:t>21.02.2023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5052046" y="4970700"/>
            <a:ext cx="3960000" cy="172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/>
              <a:t>Fachliche Arbeitsplanung Abt. 1 2023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4"/>
          </p:nvPr>
        </p:nvSpPr>
        <p:spPr>
          <a:xfrm>
            <a:off x="4284002" y="4970700"/>
            <a:ext cx="576000" cy="172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3A770-1660-45DE-B946-DFFC7041C5FD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0" r:id="rId2"/>
    <p:sldLayoutId id="2147483673" r:id="rId3"/>
    <p:sldLayoutId id="2147483706" r:id="rId4"/>
    <p:sldLayoutId id="2147483668" r:id="rId5"/>
    <p:sldLayoutId id="2147483691" r:id="rId6"/>
    <p:sldLayoutId id="2147483678" r:id="rId7"/>
    <p:sldLayoutId id="2147483690" r:id="rId8"/>
    <p:sldLayoutId id="2147483692" r:id="rId9"/>
    <p:sldLayoutId id="2147483694" r:id="rId10"/>
    <p:sldLayoutId id="2147483693" r:id="rId11"/>
    <p:sldLayoutId id="2147483685" r:id="rId12"/>
    <p:sldLayoutId id="2147483666" r:id="rId13"/>
    <p:sldLayoutId id="2147483679" r:id="rId14"/>
    <p:sldLayoutId id="2147483702" r:id="rId15"/>
    <p:sldLayoutId id="2147483687" r:id="rId16"/>
    <p:sldLayoutId id="2147483700" r:id="rId17"/>
    <p:sldLayoutId id="2147483660" r:id="rId18"/>
    <p:sldLayoutId id="2147483661" r:id="rId19"/>
    <p:sldLayoutId id="2147483684" r:id="rId20"/>
    <p:sldLayoutId id="2147483703" r:id="rId21"/>
    <p:sldLayoutId id="2147483688" r:id="rId22"/>
    <p:sldLayoutId id="2147483704" r:id="rId23"/>
    <p:sldLayoutId id="2147483683" r:id="rId24"/>
    <p:sldLayoutId id="2147483650" r:id="rId25"/>
    <p:sldLayoutId id="2147483695" r:id="rId26"/>
    <p:sldLayoutId id="2147483696" r:id="rId27"/>
    <p:sldLayoutId id="2147483697" r:id="rId28"/>
    <p:sldLayoutId id="2147483689" r:id="rId29"/>
    <p:sldLayoutId id="2147483705" r:id="rId30"/>
    <p:sldLayoutId id="2147483677" r:id="rId31"/>
    <p:sldLayoutId id="2147483682" r:id="rId32"/>
    <p:sldLayoutId id="2147483667" r:id="rId33"/>
    <p:sldLayoutId id="2147483698" r:id="rId34"/>
    <p:sldLayoutId id="2147483699" r:id="rId35"/>
    <p:sldLayoutId id="2147483659" r:id="rId36"/>
    <p:sldLayoutId id="2147483664" r:id="rId37"/>
    <p:sldLayoutId id="2147483662" r:id="rId38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266700" indent="-266700" algn="l" defTabSz="4572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542925" indent="-276225" algn="l" defTabSz="457200" rtl="0" eaLnBrk="1" latinLnBrk="0" hangingPunct="1">
        <a:spcBef>
          <a:spcPts val="12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809625" indent="-266700" algn="l" defTabSz="457200" rtl="0" eaLnBrk="1" latinLnBrk="0" hangingPunct="1">
        <a:spcBef>
          <a:spcPts val="12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076325" indent="-266700" algn="l" defTabSz="457200" rtl="0" eaLnBrk="1" latinLnBrk="0" hangingPunct="1">
        <a:spcBef>
          <a:spcPts val="12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1343025" indent="-266700" algn="l" defTabSz="457200" rtl="0" eaLnBrk="1" latinLnBrk="0" hangingPunct="1">
        <a:spcBef>
          <a:spcPts val="1200"/>
        </a:spcBef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jpeg"/><Relationship Id="rId11" Type="http://schemas.openxmlformats.org/officeDocument/2006/relationships/image" Target="../media/image34.png"/><Relationship Id="rId5" Type="http://schemas.openxmlformats.org/officeDocument/2006/relationships/image" Target="../media/image29.png"/><Relationship Id="rId10" Type="http://schemas.openxmlformats.org/officeDocument/2006/relationships/image" Target="../media/image25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jpeg"/><Relationship Id="rId11" Type="http://schemas.openxmlformats.org/officeDocument/2006/relationships/image" Target="../media/image37.png"/><Relationship Id="rId5" Type="http://schemas.openxmlformats.org/officeDocument/2006/relationships/image" Target="../media/image29.png"/><Relationship Id="rId10" Type="http://schemas.openxmlformats.org/officeDocument/2006/relationships/image" Target="../media/image25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4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jpeg"/><Relationship Id="rId11" Type="http://schemas.openxmlformats.org/officeDocument/2006/relationships/image" Target="../media/image37.png"/><Relationship Id="rId5" Type="http://schemas.openxmlformats.org/officeDocument/2006/relationships/image" Target="../media/image29.png"/><Relationship Id="rId10" Type="http://schemas.openxmlformats.org/officeDocument/2006/relationships/image" Target="../media/image25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redhat.com/en/topics/middleware" TargetMode="Externa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s18361.bs.ptb.de/DCCTableTool/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sv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sv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s://s18361.bs.ptb.de/DCCTableTool/" TargetMode="External"/><Relationship Id="rId2" Type="http://schemas.openxmlformats.org/officeDocument/2006/relationships/hyperlink" Target="http://www.ptb.de/" TargetMode="External"/><Relationship Id="rId1" Type="http://schemas.openxmlformats.org/officeDocument/2006/relationships/slideLayout" Target="../slideLayouts/slideLayout36.xml"/><Relationship Id="rId4" Type="http://schemas.openxmlformats.org/officeDocument/2006/relationships/hyperlink" Target="https://gitlab1.ptb.de/Seeger/pydccanddbtools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10" Type="http://schemas.openxmlformats.org/officeDocument/2006/relationships/image" Target="../media/image25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jpeg"/><Relationship Id="rId11" Type="http://schemas.openxmlformats.org/officeDocument/2006/relationships/image" Target="../media/image34.png"/><Relationship Id="rId5" Type="http://schemas.openxmlformats.org/officeDocument/2006/relationships/image" Target="../media/image29.png"/><Relationship Id="rId10" Type="http://schemas.openxmlformats.org/officeDocument/2006/relationships/image" Target="../media/image25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6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jpeg"/><Relationship Id="rId11" Type="http://schemas.openxmlformats.org/officeDocument/2006/relationships/image" Target="../media/image34.png"/><Relationship Id="rId5" Type="http://schemas.openxmlformats.org/officeDocument/2006/relationships/image" Target="../media/image29.png"/><Relationship Id="rId10" Type="http://schemas.openxmlformats.org/officeDocument/2006/relationships/image" Target="../media/image25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r>
              <a:rPr lang="de-DE" dirty="0"/>
              <a:t>Server basierte Middleware zur Verknüpfung von Messsystemen, Datenbanken und dem DCC 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dirty="0"/>
              <a:t>Tabellierte Daten (Excel, Open Office, CSV) automatisierbar in den DCC integrieren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141072" y="3813888"/>
            <a:ext cx="67102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latin typeface="Arial" panose="020B0604020202020204" pitchFamily="34" charset="0"/>
                <a:cs typeface="Arial" panose="020B0604020202020204" pitchFamily="34" charset="0"/>
              </a:rPr>
              <a:t>Benedikt Seeger, 1.73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B8439F0E-4D3F-749C-3FED-7CC9CB3D1893}"/>
              </a:ext>
            </a:extLst>
          </p:cNvPr>
          <p:cNvSpPr/>
          <p:nvPr/>
        </p:nvSpPr>
        <p:spPr>
          <a:xfrm>
            <a:off x="126162" y="843558"/>
            <a:ext cx="2285598" cy="2304098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F8541B1-B53B-6D42-C894-1473114B0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Integration in Kalibrier-Systeme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A4B6FD4-8AAB-90D7-035D-310B84F8E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3ACF7AF-85E6-17C2-B7EB-43E30D2C9C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9778574-1DF9-E293-4038-57B0EF8D77B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B7800E30-A916-4D25-AEAA-22EAFD9E4435}"/>
              </a:ext>
            </a:extLst>
          </p:cNvPr>
          <p:cNvGrpSpPr/>
          <p:nvPr/>
        </p:nvGrpSpPr>
        <p:grpSpPr>
          <a:xfrm>
            <a:off x="1916143" y="1475872"/>
            <a:ext cx="426927" cy="1619223"/>
            <a:chOff x="1632313" y="1160748"/>
            <a:chExt cx="1355511" cy="5184576"/>
          </a:xfrm>
        </p:grpSpPr>
        <p:pic>
          <p:nvPicPr>
            <p:cNvPr id="7" name="Picture 5">
              <a:extLst>
                <a:ext uri="{FF2B5EF4-FFF2-40B4-BE49-F238E27FC236}">
                  <a16:creationId xmlns:a16="http://schemas.microsoft.com/office/drawing/2014/main" id="{E634DB09-62D1-4095-A4B3-DBB46296B5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1700" y="1160748"/>
              <a:ext cx="950080" cy="932773"/>
            </a:xfrm>
            <a:prstGeom prst="rect">
              <a:avLst/>
            </a:prstGeom>
          </p:spPr>
        </p:pic>
        <p:pic>
          <p:nvPicPr>
            <p:cNvPr id="8" name="Picture 6">
              <a:extLst>
                <a:ext uri="{FF2B5EF4-FFF2-40B4-BE49-F238E27FC236}">
                  <a16:creationId xmlns:a16="http://schemas.microsoft.com/office/drawing/2014/main" id="{845B9BFA-7812-4027-B49D-6A8FA6E47F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64789" y="2348880"/>
              <a:ext cx="1115023" cy="1350052"/>
            </a:xfrm>
            <a:prstGeom prst="rect">
              <a:avLst/>
            </a:prstGeom>
          </p:spPr>
        </p:pic>
        <p:pic>
          <p:nvPicPr>
            <p:cNvPr id="9" name="Picture 7">
              <a:extLst>
                <a:ext uri="{FF2B5EF4-FFF2-40B4-BE49-F238E27FC236}">
                  <a16:creationId xmlns:a16="http://schemas.microsoft.com/office/drawing/2014/main" id="{7CF4696F-8D7A-4878-B8E2-968697899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32313" y="3956907"/>
              <a:ext cx="1355511" cy="912253"/>
            </a:xfrm>
            <a:prstGeom prst="rect">
              <a:avLst/>
            </a:prstGeom>
          </p:spPr>
        </p:pic>
        <p:pic>
          <p:nvPicPr>
            <p:cNvPr id="10" name="Picture 8">
              <a:extLst>
                <a:ext uri="{FF2B5EF4-FFF2-40B4-BE49-F238E27FC236}">
                  <a16:creationId xmlns:a16="http://schemas.microsoft.com/office/drawing/2014/main" id="{1D0007A8-7AB3-4837-A94C-6646E5C617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43914" y="5197297"/>
              <a:ext cx="1177866" cy="1148027"/>
            </a:xfrm>
            <a:prstGeom prst="rect">
              <a:avLst/>
            </a:prstGeom>
          </p:spPr>
        </p:pic>
      </p:grpSp>
      <p:pic>
        <p:nvPicPr>
          <p:cNvPr id="1026" name="Picture 2" descr="Measuring tool related icons set on background for graphic and web design.  Simple illustration. Internet concept symbol for website button or mobile  Stock Vector Image &amp; Art - Alamy">
            <a:extLst>
              <a:ext uri="{FF2B5EF4-FFF2-40B4-BE49-F238E27FC236}">
                <a16:creationId xmlns:a16="http://schemas.microsoft.com/office/drawing/2014/main" id="{77A7229B-506B-A23F-906E-4A8C8E1CEC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26" y="1475873"/>
            <a:ext cx="1514272" cy="161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1D092D8A-5497-388D-251D-67559DEBCA20}"/>
              </a:ext>
            </a:extLst>
          </p:cNvPr>
          <p:cNvSpPr txBox="1"/>
          <p:nvPr/>
        </p:nvSpPr>
        <p:spPr>
          <a:xfrm>
            <a:off x="153734" y="883586"/>
            <a:ext cx="2291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Kalibriersystem</a:t>
            </a:r>
          </a:p>
        </p:txBody>
      </p: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B77A0638-1077-0DD1-EB4F-9F8F80810F9F}"/>
              </a:ext>
            </a:extLst>
          </p:cNvPr>
          <p:cNvGrpSpPr/>
          <p:nvPr/>
        </p:nvGrpSpPr>
        <p:grpSpPr>
          <a:xfrm>
            <a:off x="3046133" y="1219569"/>
            <a:ext cx="1741891" cy="1208165"/>
            <a:chOff x="3046133" y="1219569"/>
            <a:chExt cx="1741891" cy="1208165"/>
          </a:xfrm>
        </p:grpSpPr>
        <p:pic>
          <p:nvPicPr>
            <p:cNvPr id="14" name="Picture 4" descr="Ods-dateiformat symbol | Kostenlose Icon">
              <a:extLst>
                <a:ext uri="{FF2B5EF4-FFF2-40B4-BE49-F238E27FC236}">
                  <a16:creationId xmlns:a16="http://schemas.microsoft.com/office/drawing/2014/main" id="{480C30A8-4FF5-C20B-6EE3-577F7E9464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3483" y="1772929"/>
              <a:ext cx="495657" cy="4956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6" descr="CSV file format extension - Free interface icons">
              <a:extLst>
                <a:ext uri="{FF2B5EF4-FFF2-40B4-BE49-F238E27FC236}">
                  <a16:creationId xmlns:a16="http://schemas.microsoft.com/office/drawing/2014/main" id="{6C7435E8-8ECF-FDDE-FC60-38420C9A4C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3424" y="1772928"/>
              <a:ext cx="495658" cy="4956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8">
              <a:extLst>
                <a:ext uri="{FF2B5EF4-FFF2-40B4-BE49-F238E27FC236}">
                  <a16:creationId xmlns:a16="http://schemas.microsoft.com/office/drawing/2014/main" id="{1329108B-F25D-21AF-F14F-45880ADC9B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6133" y="1742082"/>
              <a:ext cx="557350" cy="557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5848711F-9CB6-68EC-DCAE-923BA70DC5A5}"/>
                </a:ext>
              </a:extLst>
            </p:cNvPr>
            <p:cNvSpPr/>
            <p:nvPr/>
          </p:nvSpPr>
          <p:spPr>
            <a:xfrm>
              <a:off x="3046133" y="1219569"/>
              <a:ext cx="1741891" cy="1208165"/>
            </a:xfrm>
            <a:prstGeom prst="rect">
              <a:avLst/>
            </a:prstGeom>
            <a:noFill/>
            <a:ln w="28575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3" name="Pfeil: nach rechts 12">
            <a:extLst>
              <a:ext uri="{FF2B5EF4-FFF2-40B4-BE49-F238E27FC236}">
                <a16:creationId xmlns:a16="http://schemas.microsoft.com/office/drawing/2014/main" id="{03CEE08E-B560-3D2C-06A4-1F37553BCB5B}"/>
              </a:ext>
            </a:extLst>
          </p:cNvPr>
          <p:cNvSpPr/>
          <p:nvPr/>
        </p:nvSpPr>
        <p:spPr>
          <a:xfrm>
            <a:off x="2326053" y="1750346"/>
            <a:ext cx="720080" cy="362701"/>
          </a:xfrm>
          <a:prstGeom prst="rightArrow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b="1" dirty="0"/>
              <a:t>erzeugt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01023098-D6FF-B5FF-7C44-49379CE750B5}"/>
              </a:ext>
            </a:extLst>
          </p:cNvPr>
          <p:cNvSpPr txBox="1"/>
          <p:nvPr/>
        </p:nvSpPr>
        <p:spPr>
          <a:xfrm>
            <a:off x="2962880" y="1273611"/>
            <a:ext cx="18971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Tabellen Daten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354D5F27-F807-BDEE-403E-FE161D8E6AB5}"/>
              </a:ext>
            </a:extLst>
          </p:cNvPr>
          <p:cNvSpPr txBox="1"/>
          <p:nvPr/>
        </p:nvSpPr>
        <p:spPr>
          <a:xfrm>
            <a:off x="41208" y="3302427"/>
            <a:ext cx="438678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Aufgabe:</a:t>
            </a: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Diese Daten im DCC und Datenbanken unterbringen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Ohne große Änderungen der Kal.-Sys-Software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Auch manuell durchführbar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Automatisierbar  </a:t>
            </a:r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6553064F-4EC8-AA1A-135B-660B0B297F5B}"/>
              </a:ext>
            </a:extLst>
          </p:cNvPr>
          <p:cNvGrpSpPr/>
          <p:nvPr/>
        </p:nvGrpSpPr>
        <p:grpSpPr>
          <a:xfrm>
            <a:off x="5628107" y="1219569"/>
            <a:ext cx="1858739" cy="1227539"/>
            <a:chOff x="5047156" y="1219569"/>
            <a:chExt cx="1858739" cy="1227539"/>
          </a:xfrm>
        </p:grpSpPr>
        <p:pic>
          <p:nvPicPr>
            <p:cNvPr id="29" name="Grafik 28">
              <a:extLst>
                <a:ext uri="{FF2B5EF4-FFF2-40B4-BE49-F238E27FC236}">
                  <a16:creationId xmlns:a16="http://schemas.microsoft.com/office/drawing/2014/main" id="{F350BB2A-A150-56B1-1CF5-7498DC63E4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1691" t="8001" r="914" b="5201"/>
            <a:stretch/>
          </p:blipFill>
          <p:spPr>
            <a:xfrm>
              <a:off x="5079023" y="1349973"/>
              <a:ext cx="849476" cy="857526"/>
            </a:xfrm>
            <a:prstGeom prst="rect">
              <a:avLst/>
            </a:prstGeom>
          </p:spPr>
        </p:pic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A632DDFB-758D-D884-2602-4C96E48D2013}"/>
                </a:ext>
              </a:extLst>
            </p:cNvPr>
            <p:cNvSpPr/>
            <p:nvPr/>
          </p:nvSpPr>
          <p:spPr>
            <a:xfrm>
              <a:off x="5047156" y="1219569"/>
              <a:ext cx="1858739" cy="1208165"/>
            </a:xfrm>
            <a:prstGeom prst="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E2E250F8-2C3C-2AB7-AA58-CCEEDD3F7910}"/>
                </a:ext>
              </a:extLst>
            </p:cNvPr>
            <p:cNvSpPr txBox="1"/>
            <p:nvPr/>
          </p:nvSpPr>
          <p:spPr>
            <a:xfrm>
              <a:off x="5984296" y="1246779"/>
              <a:ext cx="92159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>
                  <a:latin typeface="Arial" panose="020B0604020202020204" pitchFamily="34" charset="0"/>
                  <a:cs typeface="Arial" panose="020B0604020202020204" pitchFamily="34" charset="0"/>
                </a:rPr>
                <a:t>DCC</a:t>
              </a:r>
            </a:p>
            <a:p>
              <a:r>
                <a:rPr lang="de-DE" sz="2400" dirty="0">
                  <a:latin typeface="Arial" panose="020B0604020202020204" pitchFamily="34" charset="0"/>
                  <a:cs typeface="Arial" panose="020B0604020202020204" pitchFamily="34" charset="0"/>
                </a:rPr>
                <a:t>Table</a:t>
              </a:r>
            </a:p>
            <a:p>
              <a:r>
                <a:rPr lang="de-DE" sz="2400" dirty="0">
                  <a:latin typeface="Arial" panose="020B0604020202020204" pitchFamily="34" charset="0"/>
                  <a:cs typeface="Arial" panose="020B0604020202020204" pitchFamily="34" charset="0"/>
                </a:rPr>
                <a:t>Tool</a:t>
              </a:r>
            </a:p>
          </p:txBody>
        </p:sp>
      </p:grpSp>
      <p:sp>
        <p:nvSpPr>
          <p:cNvPr id="1024" name="Pfeil: nach links 1023">
            <a:extLst>
              <a:ext uri="{FF2B5EF4-FFF2-40B4-BE49-F238E27FC236}">
                <a16:creationId xmlns:a16="http://schemas.microsoft.com/office/drawing/2014/main" id="{677E8D18-7D76-270C-7CE8-4952BAE01E3D}"/>
              </a:ext>
            </a:extLst>
          </p:cNvPr>
          <p:cNvSpPr/>
          <p:nvPr/>
        </p:nvSpPr>
        <p:spPr>
          <a:xfrm flipH="1">
            <a:off x="4788024" y="1657570"/>
            <a:ext cx="840083" cy="378748"/>
          </a:xfrm>
          <a:prstGeom prst="leftArrow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err="1"/>
              <a:t>upload</a:t>
            </a:r>
            <a:endParaRPr lang="de-DE" sz="1200" b="1" dirty="0"/>
          </a:p>
        </p:txBody>
      </p:sp>
      <p:sp>
        <p:nvSpPr>
          <p:cNvPr id="1032" name="Pfeil: gebogen 1031">
            <a:extLst>
              <a:ext uri="{FF2B5EF4-FFF2-40B4-BE49-F238E27FC236}">
                <a16:creationId xmlns:a16="http://schemas.microsoft.com/office/drawing/2014/main" id="{002BDD56-EBE8-6282-2DB1-2F1AD10D8145}"/>
              </a:ext>
            </a:extLst>
          </p:cNvPr>
          <p:cNvSpPr/>
          <p:nvPr/>
        </p:nvSpPr>
        <p:spPr>
          <a:xfrm rot="5400000">
            <a:off x="7461328" y="1721196"/>
            <a:ext cx="1001089" cy="921600"/>
          </a:xfrm>
          <a:prstGeom prst="bentArrow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033" name="Textfeld 1032">
            <a:extLst>
              <a:ext uri="{FF2B5EF4-FFF2-40B4-BE49-F238E27FC236}">
                <a16:creationId xmlns:a16="http://schemas.microsoft.com/office/drawing/2014/main" id="{19D0C519-19FB-6C35-1B22-53780A6E1CDF}"/>
              </a:ext>
            </a:extLst>
          </p:cNvPr>
          <p:cNvSpPr txBox="1"/>
          <p:nvPr/>
        </p:nvSpPr>
        <p:spPr>
          <a:xfrm>
            <a:off x="7559539" y="1096675"/>
            <a:ext cx="1369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Fügt in DCC </a:t>
            </a:r>
          </a:p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ein</a:t>
            </a:r>
          </a:p>
        </p:txBody>
      </p: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11785442-7FCC-03F6-38BC-0D67AE491400}"/>
              </a:ext>
            </a:extLst>
          </p:cNvPr>
          <p:cNvGrpSpPr/>
          <p:nvPr/>
        </p:nvGrpSpPr>
        <p:grpSpPr>
          <a:xfrm>
            <a:off x="4504036" y="2703260"/>
            <a:ext cx="1407638" cy="1218171"/>
            <a:chOff x="7596336" y="1228936"/>
            <a:chExt cx="1407638" cy="1218171"/>
          </a:xfrm>
        </p:grpSpPr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D53F904F-3581-D567-EBE1-29D2D80A6B30}"/>
                </a:ext>
              </a:extLst>
            </p:cNvPr>
            <p:cNvSpPr/>
            <p:nvPr/>
          </p:nvSpPr>
          <p:spPr>
            <a:xfrm>
              <a:off x="7596336" y="1238942"/>
              <a:ext cx="1407638" cy="1208165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22" name="Grafik 21">
              <a:extLst>
                <a:ext uri="{FF2B5EF4-FFF2-40B4-BE49-F238E27FC236}">
                  <a16:creationId xmlns:a16="http://schemas.microsoft.com/office/drawing/2014/main" id="{2C22049D-3793-0828-70C6-5C81EACBCD5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16200000">
              <a:off x="7680074" y="1811608"/>
              <a:ext cx="614508" cy="266209"/>
            </a:xfrm>
            <a:prstGeom prst="rect">
              <a:avLst/>
            </a:prstGeom>
          </p:spPr>
        </p:pic>
        <p:pic>
          <p:nvPicPr>
            <p:cNvPr id="23" name="Picture 4" descr="XML file format symbol - Free interface icons">
              <a:extLst>
                <a:ext uri="{FF2B5EF4-FFF2-40B4-BE49-F238E27FC236}">
                  <a16:creationId xmlns:a16="http://schemas.microsoft.com/office/drawing/2014/main" id="{B5D5630A-D0EC-ACC5-47FB-41025CB05B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6473" y="1605684"/>
              <a:ext cx="641173" cy="6411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A825A2B9-A947-EFF4-5560-71E160F43B71}"/>
                </a:ext>
              </a:extLst>
            </p:cNvPr>
            <p:cNvSpPr txBox="1"/>
            <p:nvPr/>
          </p:nvSpPr>
          <p:spPr>
            <a:xfrm>
              <a:off x="7765008" y="1228936"/>
              <a:ext cx="10702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Template</a:t>
              </a:r>
            </a:p>
          </p:txBody>
        </p:sp>
      </p:grpSp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6BD24A3E-C4CC-FC71-716A-4092135EB8B2}"/>
              </a:ext>
            </a:extLst>
          </p:cNvPr>
          <p:cNvGrpSpPr/>
          <p:nvPr/>
        </p:nvGrpSpPr>
        <p:grpSpPr>
          <a:xfrm>
            <a:off x="7512484" y="2703347"/>
            <a:ext cx="1407638" cy="1208165"/>
            <a:chOff x="7596336" y="1238942"/>
            <a:chExt cx="1407638" cy="1208165"/>
          </a:xfrm>
        </p:grpSpPr>
        <p:sp>
          <p:nvSpPr>
            <p:cNvPr id="2048" name="Rechteck 2047">
              <a:extLst>
                <a:ext uri="{FF2B5EF4-FFF2-40B4-BE49-F238E27FC236}">
                  <a16:creationId xmlns:a16="http://schemas.microsoft.com/office/drawing/2014/main" id="{3BB8148C-51E1-7842-7A23-31FC3F8CFA0C}"/>
                </a:ext>
              </a:extLst>
            </p:cNvPr>
            <p:cNvSpPr/>
            <p:nvPr/>
          </p:nvSpPr>
          <p:spPr>
            <a:xfrm>
              <a:off x="7596336" y="1238942"/>
              <a:ext cx="1407638" cy="1208165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2049" name="Grafik 2048">
              <a:extLst>
                <a:ext uri="{FF2B5EF4-FFF2-40B4-BE49-F238E27FC236}">
                  <a16:creationId xmlns:a16="http://schemas.microsoft.com/office/drawing/2014/main" id="{D93096A7-E361-6B60-F1CB-DEE83C707D5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16200000">
              <a:off x="7680074" y="1811608"/>
              <a:ext cx="614508" cy="266209"/>
            </a:xfrm>
            <a:prstGeom prst="rect">
              <a:avLst/>
            </a:prstGeom>
          </p:spPr>
        </p:pic>
        <p:pic>
          <p:nvPicPr>
            <p:cNvPr id="2050" name="Picture 4" descr="XML file format symbol - Free interface icons">
              <a:extLst>
                <a:ext uri="{FF2B5EF4-FFF2-40B4-BE49-F238E27FC236}">
                  <a16:creationId xmlns:a16="http://schemas.microsoft.com/office/drawing/2014/main" id="{18918E63-5B59-AE8C-C515-D9BE20258A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6473" y="1605684"/>
              <a:ext cx="641173" cy="6411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53" name="Pfeil: gebogen 2052">
            <a:extLst>
              <a:ext uri="{FF2B5EF4-FFF2-40B4-BE49-F238E27FC236}">
                <a16:creationId xmlns:a16="http://schemas.microsoft.com/office/drawing/2014/main" id="{8A532FFB-F0C6-DBD5-34E3-DBBAD1AB6CF0}"/>
              </a:ext>
            </a:extLst>
          </p:cNvPr>
          <p:cNvSpPr/>
          <p:nvPr/>
        </p:nvSpPr>
        <p:spPr>
          <a:xfrm>
            <a:off x="4880094" y="1995685"/>
            <a:ext cx="762239" cy="693105"/>
          </a:xfrm>
          <a:prstGeom prst="bentArrow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55" name="Textfeld 2054">
            <a:extLst>
              <a:ext uri="{FF2B5EF4-FFF2-40B4-BE49-F238E27FC236}">
                <a16:creationId xmlns:a16="http://schemas.microsoft.com/office/drawing/2014/main" id="{24D687DA-0AEC-7DF2-4005-B51D0A227790}"/>
              </a:ext>
            </a:extLst>
          </p:cNvPr>
          <p:cNvSpPr txBox="1"/>
          <p:nvPr/>
        </p:nvSpPr>
        <p:spPr>
          <a:xfrm>
            <a:off x="4940509" y="2031333"/>
            <a:ext cx="70182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b="1" dirty="0" err="1">
                <a:solidFill>
                  <a:schemeClr val="bg1"/>
                </a:solidFill>
              </a:rPr>
              <a:t>upload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ADA1F89F-AF30-CAA3-D2D9-8A4A402A9725}"/>
              </a:ext>
            </a:extLst>
          </p:cNvPr>
          <p:cNvSpPr txBox="1"/>
          <p:nvPr/>
        </p:nvSpPr>
        <p:spPr>
          <a:xfrm>
            <a:off x="5536247" y="1683903"/>
            <a:ext cx="457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b="1" dirty="0" err="1">
                <a:solidFill>
                  <a:schemeClr val="bg1"/>
                </a:solidFill>
              </a:rPr>
              <a:t>download</a:t>
            </a:r>
            <a:endParaRPr lang="de-DE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3975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B8439F0E-4D3F-749C-3FED-7CC9CB3D1893}"/>
              </a:ext>
            </a:extLst>
          </p:cNvPr>
          <p:cNvSpPr/>
          <p:nvPr/>
        </p:nvSpPr>
        <p:spPr>
          <a:xfrm>
            <a:off x="126162" y="843558"/>
            <a:ext cx="2285598" cy="2304098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F8541B1-B53B-6D42-C894-1473114B0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Integration in Kalibrier-Systeme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A4B6FD4-8AAB-90D7-035D-310B84F8E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3ACF7AF-85E6-17C2-B7EB-43E30D2C9C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9778574-1DF9-E293-4038-57B0EF8D77B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B7800E30-A916-4D25-AEAA-22EAFD9E4435}"/>
              </a:ext>
            </a:extLst>
          </p:cNvPr>
          <p:cNvGrpSpPr/>
          <p:nvPr/>
        </p:nvGrpSpPr>
        <p:grpSpPr>
          <a:xfrm>
            <a:off x="1916143" y="1475872"/>
            <a:ext cx="426927" cy="1619223"/>
            <a:chOff x="1632313" y="1160748"/>
            <a:chExt cx="1355511" cy="5184576"/>
          </a:xfrm>
        </p:grpSpPr>
        <p:pic>
          <p:nvPicPr>
            <p:cNvPr id="7" name="Picture 5">
              <a:extLst>
                <a:ext uri="{FF2B5EF4-FFF2-40B4-BE49-F238E27FC236}">
                  <a16:creationId xmlns:a16="http://schemas.microsoft.com/office/drawing/2014/main" id="{E634DB09-62D1-4095-A4B3-DBB46296B5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1700" y="1160748"/>
              <a:ext cx="950080" cy="932773"/>
            </a:xfrm>
            <a:prstGeom prst="rect">
              <a:avLst/>
            </a:prstGeom>
          </p:spPr>
        </p:pic>
        <p:pic>
          <p:nvPicPr>
            <p:cNvPr id="8" name="Picture 6">
              <a:extLst>
                <a:ext uri="{FF2B5EF4-FFF2-40B4-BE49-F238E27FC236}">
                  <a16:creationId xmlns:a16="http://schemas.microsoft.com/office/drawing/2014/main" id="{845B9BFA-7812-4027-B49D-6A8FA6E47F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64789" y="2348880"/>
              <a:ext cx="1115023" cy="1350052"/>
            </a:xfrm>
            <a:prstGeom prst="rect">
              <a:avLst/>
            </a:prstGeom>
          </p:spPr>
        </p:pic>
        <p:pic>
          <p:nvPicPr>
            <p:cNvPr id="9" name="Picture 7">
              <a:extLst>
                <a:ext uri="{FF2B5EF4-FFF2-40B4-BE49-F238E27FC236}">
                  <a16:creationId xmlns:a16="http://schemas.microsoft.com/office/drawing/2014/main" id="{7CF4696F-8D7A-4878-B8E2-968697899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32313" y="3956907"/>
              <a:ext cx="1355511" cy="912253"/>
            </a:xfrm>
            <a:prstGeom prst="rect">
              <a:avLst/>
            </a:prstGeom>
          </p:spPr>
        </p:pic>
        <p:pic>
          <p:nvPicPr>
            <p:cNvPr id="10" name="Picture 8">
              <a:extLst>
                <a:ext uri="{FF2B5EF4-FFF2-40B4-BE49-F238E27FC236}">
                  <a16:creationId xmlns:a16="http://schemas.microsoft.com/office/drawing/2014/main" id="{1D0007A8-7AB3-4837-A94C-6646E5C617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43914" y="5197297"/>
              <a:ext cx="1177866" cy="1148027"/>
            </a:xfrm>
            <a:prstGeom prst="rect">
              <a:avLst/>
            </a:prstGeom>
          </p:spPr>
        </p:pic>
      </p:grpSp>
      <p:pic>
        <p:nvPicPr>
          <p:cNvPr id="1026" name="Picture 2" descr="Measuring tool related icons set on background for graphic and web design.  Simple illustration. Internet concept symbol for website button or mobile  Stock Vector Image &amp; Art - Alamy">
            <a:extLst>
              <a:ext uri="{FF2B5EF4-FFF2-40B4-BE49-F238E27FC236}">
                <a16:creationId xmlns:a16="http://schemas.microsoft.com/office/drawing/2014/main" id="{77A7229B-506B-A23F-906E-4A8C8E1CEC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26" y="1475873"/>
            <a:ext cx="1514272" cy="161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1D092D8A-5497-388D-251D-67559DEBCA20}"/>
              </a:ext>
            </a:extLst>
          </p:cNvPr>
          <p:cNvSpPr txBox="1"/>
          <p:nvPr/>
        </p:nvSpPr>
        <p:spPr>
          <a:xfrm>
            <a:off x="153734" y="883586"/>
            <a:ext cx="2291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Kalibriersystem</a:t>
            </a:r>
          </a:p>
        </p:txBody>
      </p: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B77A0638-1077-0DD1-EB4F-9F8F80810F9F}"/>
              </a:ext>
            </a:extLst>
          </p:cNvPr>
          <p:cNvGrpSpPr/>
          <p:nvPr/>
        </p:nvGrpSpPr>
        <p:grpSpPr>
          <a:xfrm>
            <a:off x="3046133" y="1219569"/>
            <a:ext cx="1741891" cy="1208165"/>
            <a:chOff x="3046133" y="1219569"/>
            <a:chExt cx="1741891" cy="1208165"/>
          </a:xfrm>
        </p:grpSpPr>
        <p:pic>
          <p:nvPicPr>
            <p:cNvPr id="14" name="Picture 4" descr="Ods-dateiformat symbol | Kostenlose Icon">
              <a:extLst>
                <a:ext uri="{FF2B5EF4-FFF2-40B4-BE49-F238E27FC236}">
                  <a16:creationId xmlns:a16="http://schemas.microsoft.com/office/drawing/2014/main" id="{480C30A8-4FF5-C20B-6EE3-577F7E9464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3483" y="1772929"/>
              <a:ext cx="495657" cy="4956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6" descr="CSV file format extension - Free interface icons">
              <a:extLst>
                <a:ext uri="{FF2B5EF4-FFF2-40B4-BE49-F238E27FC236}">
                  <a16:creationId xmlns:a16="http://schemas.microsoft.com/office/drawing/2014/main" id="{6C7435E8-8ECF-FDDE-FC60-38420C9A4C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3424" y="1772928"/>
              <a:ext cx="495658" cy="4956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8">
              <a:extLst>
                <a:ext uri="{FF2B5EF4-FFF2-40B4-BE49-F238E27FC236}">
                  <a16:creationId xmlns:a16="http://schemas.microsoft.com/office/drawing/2014/main" id="{1329108B-F25D-21AF-F14F-45880ADC9B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6133" y="1742082"/>
              <a:ext cx="557350" cy="557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5848711F-9CB6-68EC-DCAE-923BA70DC5A5}"/>
                </a:ext>
              </a:extLst>
            </p:cNvPr>
            <p:cNvSpPr/>
            <p:nvPr/>
          </p:nvSpPr>
          <p:spPr>
            <a:xfrm>
              <a:off x="3046133" y="1219569"/>
              <a:ext cx="1741891" cy="1208165"/>
            </a:xfrm>
            <a:prstGeom prst="rect">
              <a:avLst/>
            </a:prstGeom>
            <a:noFill/>
            <a:ln w="28575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3" name="Pfeil: nach rechts 12">
            <a:extLst>
              <a:ext uri="{FF2B5EF4-FFF2-40B4-BE49-F238E27FC236}">
                <a16:creationId xmlns:a16="http://schemas.microsoft.com/office/drawing/2014/main" id="{03CEE08E-B560-3D2C-06A4-1F37553BCB5B}"/>
              </a:ext>
            </a:extLst>
          </p:cNvPr>
          <p:cNvSpPr/>
          <p:nvPr/>
        </p:nvSpPr>
        <p:spPr>
          <a:xfrm>
            <a:off x="2326053" y="1750346"/>
            <a:ext cx="720080" cy="362701"/>
          </a:xfrm>
          <a:prstGeom prst="rightArrow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b="1" dirty="0"/>
              <a:t>erzeugt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01023098-D6FF-B5FF-7C44-49379CE750B5}"/>
              </a:ext>
            </a:extLst>
          </p:cNvPr>
          <p:cNvSpPr txBox="1"/>
          <p:nvPr/>
        </p:nvSpPr>
        <p:spPr>
          <a:xfrm>
            <a:off x="2962880" y="1273611"/>
            <a:ext cx="18971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Tabellen Daten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354D5F27-F807-BDEE-403E-FE161D8E6AB5}"/>
              </a:ext>
            </a:extLst>
          </p:cNvPr>
          <p:cNvSpPr txBox="1"/>
          <p:nvPr/>
        </p:nvSpPr>
        <p:spPr>
          <a:xfrm>
            <a:off x="41208" y="3302427"/>
            <a:ext cx="438678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Aufgabe:</a:t>
            </a: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Diese Daten im DCC und Datenbanken unterbringen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Ohne große Änderungen der Kal.-Sys-Software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Auch manuell durchführbar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Automatisierbar  </a:t>
            </a:r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6553064F-4EC8-AA1A-135B-660B0B297F5B}"/>
              </a:ext>
            </a:extLst>
          </p:cNvPr>
          <p:cNvGrpSpPr/>
          <p:nvPr/>
        </p:nvGrpSpPr>
        <p:grpSpPr>
          <a:xfrm>
            <a:off x="5628107" y="1219569"/>
            <a:ext cx="1858739" cy="1227539"/>
            <a:chOff x="5047156" y="1219569"/>
            <a:chExt cx="1858739" cy="1227539"/>
          </a:xfrm>
        </p:grpSpPr>
        <p:pic>
          <p:nvPicPr>
            <p:cNvPr id="29" name="Grafik 28">
              <a:extLst>
                <a:ext uri="{FF2B5EF4-FFF2-40B4-BE49-F238E27FC236}">
                  <a16:creationId xmlns:a16="http://schemas.microsoft.com/office/drawing/2014/main" id="{F350BB2A-A150-56B1-1CF5-7498DC63E4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1691" t="8001" r="914" b="5201"/>
            <a:stretch/>
          </p:blipFill>
          <p:spPr>
            <a:xfrm>
              <a:off x="5079023" y="1349973"/>
              <a:ext cx="849476" cy="857526"/>
            </a:xfrm>
            <a:prstGeom prst="rect">
              <a:avLst/>
            </a:prstGeom>
          </p:spPr>
        </p:pic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A632DDFB-758D-D884-2602-4C96E48D2013}"/>
                </a:ext>
              </a:extLst>
            </p:cNvPr>
            <p:cNvSpPr/>
            <p:nvPr/>
          </p:nvSpPr>
          <p:spPr>
            <a:xfrm>
              <a:off x="5047156" y="1219569"/>
              <a:ext cx="1858739" cy="1208165"/>
            </a:xfrm>
            <a:prstGeom prst="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E2E250F8-2C3C-2AB7-AA58-CCEEDD3F7910}"/>
                </a:ext>
              </a:extLst>
            </p:cNvPr>
            <p:cNvSpPr txBox="1"/>
            <p:nvPr/>
          </p:nvSpPr>
          <p:spPr>
            <a:xfrm>
              <a:off x="5984296" y="1246779"/>
              <a:ext cx="92159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>
                  <a:latin typeface="Arial" panose="020B0604020202020204" pitchFamily="34" charset="0"/>
                  <a:cs typeface="Arial" panose="020B0604020202020204" pitchFamily="34" charset="0"/>
                </a:rPr>
                <a:t>DCC</a:t>
              </a:r>
            </a:p>
            <a:p>
              <a:r>
                <a:rPr lang="de-DE" sz="2400" dirty="0">
                  <a:latin typeface="Arial" panose="020B0604020202020204" pitchFamily="34" charset="0"/>
                  <a:cs typeface="Arial" panose="020B0604020202020204" pitchFamily="34" charset="0"/>
                </a:rPr>
                <a:t>Table</a:t>
              </a:r>
            </a:p>
            <a:p>
              <a:r>
                <a:rPr lang="de-DE" sz="2400" dirty="0">
                  <a:latin typeface="Arial" panose="020B0604020202020204" pitchFamily="34" charset="0"/>
                  <a:cs typeface="Arial" panose="020B0604020202020204" pitchFamily="34" charset="0"/>
                </a:rPr>
                <a:t>Tool</a:t>
              </a:r>
            </a:p>
          </p:txBody>
        </p:sp>
      </p:grpSp>
      <p:sp>
        <p:nvSpPr>
          <p:cNvPr id="1024" name="Pfeil: nach links 1023">
            <a:extLst>
              <a:ext uri="{FF2B5EF4-FFF2-40B4-BE49-F238E27FC236}">
                <a16:creationId xmlns:a16="http://schemas.microsoft.com/office/drawing/2014/main" id="{677E8D18-7D76-270C-7CE8-4952BAE01E3D}"/>
              </a:ext>
            </a:extLst>
          </p:cNvPr>
          <p:cNvSpPr/>
          <p:nvPr/>
        </p:nvSpPr>
        <p:spPr>
          <a:xfrm flipH="1">
            <a:off x="4788024" y="1657570"/>
            <a:ext cx="840083" cy="378748"/>
          </a:xfrm>
          <a:prstGeom prst="leftArrow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err="1"/>
              <a:t>upload</a:t>
            </a:r>
            <a:endParaRPr lang="de-DE" sz="1200" b="1" dirty="0"/>
          </a:p>
        </p:txBody>
      </p:sp>
      <p:sp>
        <p:nvSpPr>
          <p:cNvPr id="1032" name="Pfeil: gebogen 1031">
            <a:extLst>
              <a:ext uri="{FF2B5EF4-FFF2-40B4-BE49-F238E27FC236}">
                <a16:creationId xmlns:a16="http://schemas.microsoft.com/office/drawing/2014/main" id="{002BDD56-EBE8-6282-2DB1-2F1AD10D8145}"/>
              </a:ext>
            </a:extLst>
          </p:cNvPr>
          <p:cNvSpPr/>
          <p:nvPr/>
        </p:nvSpPr>
        <p:spPr>
          <a:xfrm rot="5400000">
            <a:off x="7461328" y="1721196"/>
            <a:ext cx="1001089" cy="921600"/>
          </a:xfrm>
          <a:prstGeom prst="bentArrow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48" name="Rechteck 2047">
            <a:extLst>
              <a:ext uri="{FF2B5EF4-FFF2-40B4-BE49-F238E27FC236}">
                <a16:creationId xmlns:a16="http://schemas.microsoft.com/office/drawing/2014/main" id="{3BB8148C-51E1-7842-7A23-31FC3F8CFA0C}"/>
              </a:ext>
            </a:extLst>
          </p:cNvPr>
          <p:cNvSpPr/>
          <p:nvPr/>
        </p:nvSpPr>
        <p:spPr>
          <a:xfrm>
            <a:off x="7512484" y="2703347"/>
            <a:ext cx="1452004" cy="105380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ADA1F89F-AF30-CAA3-D2D9-8A4A402A9725}"/>
              </a:ext>
            </a:extLst>
          </p:cNvPr>
          <p:cNvSpPr txBox="1"/>
          <p:nvPr/>
        </p:nvSpPr>
        <p:spPr>
          <a:xfrm>
            <a:off x="5536247" y="1683903"/>
            <a:ext cx="457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b="1" dirty="0" err="1">
                <a:solidFill>
                  <a:schemeClr val="bg1"/>
                </a:solidFill>
              </a:rPr>
              <a:t>upload</a:t>
            </a:r>
            <a:endParaRPr lang="de-DE" sz="1200" b="1" dirty="0">
              <a:solidFill>
                <a:schemeClr val="bg1"/>
              </a:solidFill>
            </a:endParaRPr>
          </a:p>
        </p:txBody>
      </p:sp>
      <p:pic>
        <p:nvPicPr>
          <p:cNvPr id="4098" name="Picture 2" descr="Apache, couchdb, logo Icon in Vector Logo">
            <a:extLst>
              <a:ext uri="{FF2B5EF4-FFF2-40B4-BE49-F238E27FC236}">
                <a16:creationId xmlns:a16="http://schemas.microsoft.com/office/drawing/2014/main" id="{FB34D607-FD10-9D39-C1E8-DE225DD5EA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02" b="27411"/>
          <a:stretch/>
        </p:blipFill>
        <p:spPr bwMode="auto">
          <a:xfrm>
            <a:off x="7637874" y="3391447"/>
            <a:ext cx="1129215" cy="28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Json file - Free interface icons">
            <a:extLst>
              <a:ext uri="{FF2B5EF4-FFF2-40B4-BE49-F238E27FC236}">
                <a16:creationId xmlns:a16="http://schemas.microsoft.com/office/drawing/2014/main" id="{9D73F6E1-35E1-5B06-8653-C9ABC700F3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3130" y="2789658"/>
            <a:ext cx="598702" cy="59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4868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B8439F0E-4D3F-749C-3FED-7CC9CB3D1893}"/>
              </a:ext>
            </a:extLst>
          </p:cNvPr>
          <p:cNvSpPr/>
          <p:nvPr/>
        </p:nvSpPr>
        <p:spPr>
          <a:xfrm>
            <a:off x="126162" y="843558"/>
            <a:ext cx="2285598" cy="2304098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F8541B1-B53B-6D42-C894-1473114B0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Integration in Kalibrier-Systeme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A4B6FD4-8AAB-90D7-035D-310B84F8E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3ACF7AF-85E6-17C2-B7EB-43E30D2C9C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9778574-1DF9-E293-4038-57B0EF8D77B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B7800E30-A916-4D25-AEAA-22EAFD9E4435}"/>
              </a:ext>
            </a:extLst>
          </p:cNvPr>
          <p:cNvGrpSpPr/>
          <p:nvPr/>
        </p:nvGrpSpPr>
        <p:grpSpPr>
          <a:xfrm>
            <a:off x="1916143" y="1475872"/>
            <a:ext cx="426927" cy="1619223"/>
            <a:chOff x="1632313" y="1160748"/>
            <a:chExt cx="1355511" cy="5184576"/>
          </a:xfrm>
        </p:grpSpPr>
        <p:pic>
          <p:nvPicPr>
            <p:cNvPr id="7" name="Picture 5">
              <a:extLst>
                <a:ext uri="{FF2B5EF4-FFF2-40B4-BE49-F238E27FC236}">
                  <a16:creationId xmlns:a16="http://schemas.microsoft.com/office/drawing/2014/main" id="{E634DB09-62D1-4095-A4B3-DBB46296B5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1700" y="1160748"/>
              <a:ext cx="950080" cy="932773"/>
            </a:xfrm>
            <a:prstGeom prst="rect">
              <a:avLst/>
            </a:prstGeom>
          </p:spPr>
        </p:pic>
        <p:pic>
          <p:nvPicPr>
            <p:cNvPr id="8" name="Picture 6">
              <a:extLst>
                <a:ext uri="{FF2B5EF4-FFF2-40B4-BE49-F238E27FC236}">
                  <a16:creationId xmlns:a16="http://schemas.microsoft.com/office/drawing/2014/main" id="{845B9BFA-7812-4027-B49D-6A8FA6E47F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64789" y="2348880"/>
              <a:ext cx="1115023" cy="1350052"/>
            </a:xfrm>
            <a:prstGeom prst="rect">
              <a:avLst/>
            </a:prstGeom>
          </p:spPr>
        </p:pic>
        <p:pic>
          <p:nvPicPr>
            <p:cNvPr id="9" name="Picture 7">
              <a:extLst>
                <a:ext uri="{FF2B5EF4-FFF2-40B4-BE49-F238E27FC236}">
                  <a16:creationId xmlns:a16="http://schemas.microsoft.com/office/drawing/2014/main" id="{7CF4696F-8D7A-4878-B8E2-968697899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32313" y="3956907"/>
              <a:ext cx="1355511" cy="912253"/>
            </a:xfrm>
            <a:prstGeom prst="rect">
              <a:avLst/>
            </a:prstGeom>
          </p:spPr>
        </p:pic>
        <p:pic>
          <p:nvPicPr>
            <p:cNvPr id="10" name="Picture 8">
              <a:extLst>
                <a:ext uri="{FF2B5EF4-FFF2-40B4-BE49-F238E27FC236}">
                  <a16:creationId xmlns:a16="http://schemas.microsoft.com/office/drawing/2014/main" id="{1D0007A8-7AB3-4837-A94C-6646E5C617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43914" y="5197297"/>
              <a:ext cx="1177866" cy="1148027"/>
            </a:xfrm>
            <a:prstGeom prst="rect">
              <a:avLst/>
            </a:prstGeom>
          </p:spPr>
        </p:pic>
      </p:grpSp>
      <p:pic>
        <p:nvPicPr>
          <p:cNvPr id="1026" name="Picture 2" descr="Measuring tool related icons set on background for graphic and web design.  Simple illustration. Internet concept symbol for website button or mobile  Stock Vector Image &amp; Art - Alamy">
            <a:extLst>
              <a:ext uri="{FF2B5EF4-FFF2-40B4-BE49-F238E27FC236}">
                <a16:creationId xmlns:a16="http://schemas.microsoft.com/office/drawing/2014/main" id="{77A7229B-506B-A23F-906E-4A8C8E1CEC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26" y="1475873"/>
            <a:ext cx="1514272" cy="161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1D092D8A-5497-388D-251D-67559DEBCA20}"/>
              </a:ext>
            </a:extLst>
          </p:cNvPr>
          <p:cNvSpPr txBox="1"/>
          <p:nvPr/>
        </p:nvSpPr>
        <p:spPr>
          <a:xfrm>
            <a:off x="153734" y="883586"/>
            <a:ext cx="2291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Kalibriersystem</a:t>
            </a:r>
          </a:p>
        </p:txBody>
      </p: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B77A0638-1077-0DD1-EB4F-9F8F80810F9F}"/>
              </a:ext>
            </a:extLst>
          </p:cNvPr>
          <p:cNvGrpSpPr/>
          <p:nvPr/>
        </p:nvGrpSpPr>
        <p:grpSpPr>
          <a:xfrm>
            <a:off x="3046133" y="1219569"/>
            <a:ext cx="1741891" cy="1208165"/>
            <a:chOff x="3046133" y="1219569"/>
            <a:chExt cx="1741891" cy="1208165"/>
          </a:xfrm>
        </p:grpSpPr>
        <p:pic>
          <p:nvPicPr>
            <p:cNvPr id="14" name="Picture 4" descr="Ods-dateiformat symbol | Kostenlose Icon">
              <a:extLst>
                <a:ext uri="{FF2B5EF4-FFF2-40B4-BE49-F238E27FC236}">
                  <a16:creationId xmlns:a16="http://schemas.microsoft.com/office/drawing/2014/main" id="{480C30A8-4FF5-C20B-6EE3-577F7E9464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3483" y="1772929"/>
              <a:ext cx="495657" cy="4956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6" descr="CSV file format extension - Free interface icons">
              <a:extLst>
                <a:ext uri="{FF2B5EF4-FFF2-40B4-BE49-F238E27FC236}">
                  <a16:creationId xmlns:a16="http://schemas.microsoft.com/office/drawing/2014/main" id="{6C7435E8-8ECF-FDDE-FC60-38420C9A4C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3424" y="1772928"/>
              <a:ext cx="495658" cy="4956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8">
              <a:extLst>
                <a:ext uri="{FF2B5EF4-FFF2-40B4-BE49-F238E27FC236}">
                  <a16:creationId xmlns:a16="http://schemas.microsoft.com/office/drawing/2014/main" id="{1329108B-F25D-21AF-F14F-45880ADC9B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6133" y="1742082"/>
              <a:ext cx="557350" cy="557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5848711F-9CB6-68EC-DCAE-923BA70DC5A5}"/>
                </a:ext>
              </a:extLst>
            </p:cNvPr>
            <p:cNvSpPr/>
            <p:nvPr/>
          </p:nvSpPr>
          <p:spPr>
            <a:xfrm>
              <a:off x="3046133" y="1219569"/>
              <a:ext cx="1741891" cy="1208165"/>
            </a:xfrm>
            <a:prstGeom prst="rect">
              <a:avLst/>
            </a:prstGeom>
            <a:noFill/>
            <a:ln w="28575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3" name="Pfeil: nach rechts 12">
            <a:extLst>
              <a:ext uri="{FF2B5EF4-FFF2-40B4-BE49-F238E27FC236}">
                <a16:creationId xmlns:a16="http://schemas.microsoft.com/office/drawing/2014/main" id="{03CEE08E-B560-3D2C-06A4-1F37553BCB5B}"/>
              </a:ext>
            </a:extLst>
          </p:cNvPr>
          <p:cNvSpPr/>
          <p:nvPr/>
        </p:nvSpPr>
        <p:spPr>
          <a:xfrm>
            <a:off x="2326053" y="1750346"/>
            <a:ext cx="720080" cy="362701"/>
          </a:xfrm>
          <a:prstGeom prst="rightArrow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b="1" dirty="0"/>
              <a:t>erzeugt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01023098-D6FF-B5FF-7C44-49379CE750B5}"/>
              </a:ext>
            </a:extLst>
          </p:cNvPr>
          <p:cNvSpPr txBox="1"/>
          <p:nvPr/>
        </p:nvSpPr>
        <p:spPr>
          <a:xfrm>
            <a:off x="2962880" y="1273611"/>
            <a:ext cx="18971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Tabellen Daten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354D5F27-F807-BDEE-403E-FE161D8E6AB5}"/>
              </a:ext>
            </a:extLst>
          </p:cNvPr>
          <p:cNvSpPr txBox="1"/>
          <p:nvPr/>
        </p:nvSpPr>
        <p:spPr>
          <a:xfrm>
            <a:off x="41208" y="3302427"/>
            <a:ext cx="438678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Aufgabe:</a:t>
            </a: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Diese Daten im DCC und Datenbanken unterbringen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Ohne große Änderungen der Kal.-Sys-Software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Auch manuell durchführbar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Automatisierbar  </a:t>
            </a:r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6553064F-4EC8-AA1A-135B-660B0B297F5B}"/>
              </a:ext>
            </a:extLst>
          </p:cNvPr>
          <p:cNvGrpSpPr/>
          <p:nvPr/>
        </p:nvGrpSpPr>
        <p:grpSpPr>
          <a:xfrm>
            <a:off x="5628107" y="1219569"/>
            <a:ext cx="1858739" cy="1227539"/>
            <a:chOff x="5047156" y="1219569"/>
            <a:chExt cx="1858739" cy="1227539"/>
          </a:xfrm>
        </p:grpSpPr>
        <p:pic>
          <p:nvPicPr>
            <p:cNvPr id="29" name="Grafik 28">
              <a:extLst>
                <a:ext uri="{FF2B5EF4-FFF2-40B4-BE49-F238E27FC236}">
                  <a16:creationId xmlns:a16="http://schemas.microsoft.com/office/drawing/2014/main" id="{F350BB2A-A150-56B1-1CF5-7498DC63E4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1691" t="8001" r="914" b="5201"/>
            <a:stretch/>
          </p:blipFill>
          <p:spPr>
            <a:xfrm>
              <a:off x="5079023" y="1349973"/>
              <a:ext cx="849476" cy="857526"/>
            </a:xfrm>
            <a:prstGeom prst="rect">
              <a:avLst/>
            </a:prstGeom>
          </p:spPr>
        </p:pic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A632DDFB-758D-D884-2602-4C96E48D2013}"/>
                </a:ext>
              </a:extLst>
            </p:cNvPr>
            <p:cNvSpPr/>
            <p:nvPr/>
          </p:nvSpPr>
          <p:spPr>
            <a:xfrm>
              <a:off x="5047156" y="1219569"/>
              <a:ext cx="1858739" cy="1208165"/>
            </a:xfrm>
            <a:prstGeom prst="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E2E250F8-2C3C-2AB7-AA58-CCEEDD3F7910}"/>
                </a:ext>
              </a:extLst>
            </p:cNvPr>
            <p:cNvSpPr txBox="1"/>
            <p:nvPr/>
          </p:nvSpPr>
          <p:spPr>
            <a:xfrm>
              <a:off x="5984296" y="1246779"/>
              <a:ext cx="92159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>
                  <a:latin typeface="Arial" panose="020B0604020202020204" pitchFamily="34" charset="0"/>
                  <a:cs typeface="Arial" panose="020B0604020202020204" pitchFamily="34" charset="0"/>
                </a:rPr>
                <a:t>DCC</a:t>
              </a:r>
            </a:p>
            <a:p>
              <a:r>
                <a:rPr lang="de-DE" sz="2400" dirty="0">
                  <a:latin typeface="Arial" panose="020B0604020202020204" pitchFamily="34" charset="0"/>
                  <a:cs typeface="Arial" panose="020B0604020202020204" pitchFamily="34" charset="0"/>
                </a:rPr>
                <a:t>Table</a:t>
              </a:r>
            </a:p>
            <a:p>
              <a:r>
                <a:rPr lang="de-DE" sz="2400" dirty="0">
                  <a:latin typeface="Arial" panose="020B0604020202020204" pitchFamily="34" charset="0"/>
                  <a:cs typeface="Arial" panose="020B0604020202020204" pitchFamily="34" charset="0"/>
                </a:rPr>
                <a:t>Tool</a:t>
              </a:r>
            </a:p>
          </p:txBody>
        </p:sp>
      </p:grpSp>
      <p:sp>
        <p:nvSpPr>
          <p:cNvPr id="1024" name="Pfeil: nach links 1023">
            <a:extLst>
              <a:ext uri="{FF2B5EF4-FFF2-40B4-BE49-F238E27FC236}">
                <a16:creationId xmlns:a16="http://schemas.microsoft.com/office/drawing/2014/main" id="{677E8D18-7D76-270C-7CE8-4952BAE01E3D}"/>
              </a:ext>
            </a:extLst>
          </p:cNvPr>
          <p:cNvSpPr/>
          <p:nvPr/>
        </p:nvSpPr>
        <p:spPr>
          <a:xfrm flipH="1">
            <a:off x="4788024" y="1657570"/>
            <a:ext cx="840083" cy="378748"/>
          </a:xfrm>
          <a:prstGeom prst="leftArrow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err="1"/>
              <a:t>upload</a:t>
            </a:r>
            <a:endParaRPr lang="de-DE" sz="1200" b="1" dirty="0"/>
          </a:p>
        </p:txBody>
      </p:sp>
      <p:sp>
        <p:nvSpPr>
          <p:cNvPr id="1032" name="Pfeil: gebogen 1031">
            <a:extLst>
              <a:ext uri="{FF2B5EF4-FFF2-40B4-BE49-F238E27FC236}">
                <a16:creationId xmlns:a16="http://schemas.microsoft.com/office/drawing/2014/main" id="{002BDD56-EBE8-6282-2DB1-2F1AD10D8145}"/>
              </a:ext>
            </a:extLst>
          </p:cNvPr>
          <p:cNvSpPr/>
          <p:nvPr/>
        </p:nvSpPr>
        <p:spPr>
          <a:xfrm rot="5400000">
            <a:off x="7461328" y="1721196"/>
            <a:ext cx="1001089" cy="921600"/>
          </a:xfrm>
          <a:prstGeom prst="bentArrow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48" name="Rechteck 2047">
            <a:extLst>
              <a:ext uri="{FF2B5EF4-FFF2-40B4-BE49-F238E27FC236}">
                <a16:creationId xmlns:a16="http://schemas.microsoft.com/office/drawing/2014/main" id="{3BB8148C-51E1-7842-7A23-31FC3F8CFA0C}"/>
              </a:ext>
            </a:extLst>
          </p:cNvPr>
          <p:cNvSpPr/>
          <p:nvPr/>
        </p:nvSpPr>
        <p:spPr>
          <a:xfrm>
            <a:off x="6300192" y="2703347"/>
            <a:ext cx="2664296" cy="154571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ADA1F89F-AF30-CAA3-D2D9-8A4A402A9725}"/>
              </a:ext>
            </a:extLst>
          </p:cNvPr>
          <p:cNvSpPr txBox="1"/>
          <p:nvPr/>
        </p:nvSpPr>
        <p:spPr>
          <a:xfrm>
            <a:off x="5536247" y="1683903"/>
            <a:ext cx="457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b="1" dirty="0" err="1">
                <a:solidFill>
                  <a:schemeClr val="bg1"/>
                </a:solidFill>
              </a:rPr>
              <a:t>upload</a:t>
            </a:r>
            <a:endParaRPr lang="de-DE" sz="1200" b="1" dirty="0">
              <a:solidFill>
                <a:schemeClr val="bg1"/>
              </a:solidFill>
            </a:endParaRPr>
          </a:p>
        </p:txBody>
      </p:sp>
      <p:pic>
        <p:nvPicPr>
          <p:cNvPr id="4098" name="Picture 2" descr="Apache, couchdb, logo Icon in Vector Logo">
            <a:extLst>
              <a:ext uri="{FF2B5EF4-FFF2-40B4-BE49-F238E27FC236}">
                <a16:creationId xmlns:a16="http://schemas.microsoft.com/office/drawing/2014/main" id="{FB34D607-FD10-9D39-C1E8-DE225DD5EA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02" b="27411"/>
          <a:stretch/>
        </p:blipFill>
        <p:spPr bwMode="auto">
          <a:xfrm>
            <a:off x="7046410" y="2806635"/>
            <a:ext cx="1721169" cy="43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Json file - Free interface icons">
            <a:extLst>
              <a:ext uri="{FF2B5EF4-FFF2-40B4-BE49-F238E27FC236}">
                <a16:creationId xmlns:a16="http://schemas.microsoft.com/office/drawing/2014/main" id="{9D73F6E1-35E1-5B06-8653-C9ABC700F3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950" y="2756956"/>
            <a:ext cx="598702" cy="59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3AF04602-5150-3200-7153-25861BD14BA1}"/>
              </a:ext>
            </a:extLst>
          </p:cNvPr>
          <p:cNvGrpSpPr/>
          <p:nvPr/>
        </p:nvGrpSpPr>
        <p:grpSpPr>
          <a:xfrm>
            <a:off x="8202020" y="3616641"/>
            <a:ext cx="725792" cy="588111"/>
            <a:chOff x="7596336" y="1238942"/>
            <a:chExt cx="1407638" cy="1208165"/>
          </a:xfrm>
        </p:grpSpPr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D7A33317-9481-A856-65C3-4CFEB7D3077A}"/>
                </a:ext>
              </a:extLst>
            </p:cNvPr>
            <p:cNvSpPr/>
            <p:nvPr/>
          </p:nvSpPr>
          <p:spPr>
            <a:xfrm>
              <a:off x="7596336" y="1238942"/>
              <a:ext cx="1407638" cy="1208165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22" name="Grafik 21">
              <a:extLst>
                <a:ext uri="{FF2B5EF4-FFF2-40B4-BE49-F238E27FC236}">
                  <a16:creationId xmlns:a16="http://schemas.microsoft.com/office/drawing/2014/main" id="{79FB0CF5-0EA5-28EA-F768-CBE3BB7BD6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 rot="16200000">
              <a:off x="7680074" y="1811608"/>
              <a:ext cx="614508" cy="266209"/>
            </a:xfrm>
            <a:prstGeom prst="rect">
              <a:avLst/>
            </a:prstGeom>
          </p:spPr>
        </p:pic>
        <p:pic>
          <p:nvPicPr>
            <p:cNvPr id="23" name="Picture 4" descr="XML file format symbol - Free interface icons">
              <a:extLst>
                <a:ext uri="{FF2B5EF4-FFF2-40B4-BE49-F238E27FC236}">
                  <a16:creationId xmlns:a16="http://schemas.microsoft.com/office/drawing/2014/main" id="{B91BA2AC-4C72-323C-940D-91665FF50E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6473" y="1605684"/>
              <a:ext cx="641173" cy="6411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4" name="Picture 4" descr="Ods-dateiformat symbol | Kostenlose Icon">
            <a:extLst>
              <a:ext uri="{FF2B5EF4-FFF2-40B4-BE49-F238E27FC236}">
                <a16:creationId xmlns:a16="http://schemas.microsoft.com/office/drawing/2014/main" id="{81C3AAEF-0E02-10D0-F063-C0ABB683BB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5323" y="3660340"/>
            <a:ext cx="495657" cy="495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SV file format extension - Free interface icons">
            <a:extLst>
              <a:ext uri="{FF2B5EF4-FFF2-40B4-BE49-F238E27FC236}">
                <a16:creationId xmlns:a16="http://schemas.microsoft.com/office/drawing/2014/main" id="{67EF5445-8746-BB72-0526-88FFD52A93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5264" y="3660339"/>
            <a:ext cx="495658" cy="495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8">
            <a:extLst>
              <a:ext uri="{FF2B5EF4-FFF2-40B4-BE49-F238E27FC236}">
                <a16:creationId xmlns:a16="http://schemas.microsoft.com/office/drawing/2014/main" id="{074B4F3F-AC3D-2AA6-BA91-4573DF36C1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973" y="3629493"/>
            <a:ext cx="557350" cy="5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hteck 2049">
            <a:extLst>
              <a:ext uri="{FF2B5EF4-FFF2-40B4-BE49-F238E27FC236}">
                <a16:creationId xmlns:a16="http://schemas.microsoft.com/office/drawing/2014/main" id="{2A7E3F21-1358-3D92-BDA2-59840D1646BD}"/>
              </a:ext>
            </a:extLst>
          </p:cNvPr>
          <p:cNvSpPr/>
          <p:nvPr/>
        </p:nvSpPr>
        <p:spPr>
          <a:xfrm>
            <a:off x="6300192" y="3404179"/>
            <a:ext cx="2664296" cy="85551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51" name="Textfeld 2050">
            <a:extLst>
              <a:ext uri="{FF2B5EF4-FFF2-40B4-BE49-F238E27FC236}">
                <a16:creationId xmlns:a16="http://schemas.microsoft.com/office/drawing/2014/main" id="{C9E0EF46-0EE2-FA11-9589-156B05A77C45}"/>
              </a:ext>
            </a:extLst>
          </p:cNvPr>
          <p:cNvSpPr txBox="1"/>
          <p:nvPr/>
        </p:nvSpPr>
        <p:spPr>
          <a:xfrm>
            <a:off x="7115423" y="3384796"/>
            <a:ext cx="14353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Anhänge</a:t>
            </a:r>
          </a:p>
        </p:txBody>
      </p:sp>
    </p:spTree>
    <p:extLst>
      <p:ext uri="{BB962C8B-B14F-4D97-AF65-F5344CB8AC3E}">
        <p14:creationId xmlns:p14="http://schemas.microsoft.com/office/powerpoint/2010/main" val="41917321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33C91E-24DE-B326-99C3-5A91EF59E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Automatisierung des </a:t>
            </a:r>
            <a:r>
              <a:rPr lang="de-DE" dirty="0" err="1"/>
              <a:t>DCCTableTools</a:t>
            </a:r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DDADDC6-F096-B58E-48F6-D146D5C51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044FC4E-AAEA-7120-1409-C11BBA34A0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E23B1AD-043C-585C-AE21-FA40C1F604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A06723F-BB89-5DB8-DD88-D1B1ED5CE277}"/>
              </a:ext>
            </a:extLst>
          </p:cNvPr>
          <p:cNvSpPr txBox="1"/>
          <p:nvPr/>
        </p:nvSpPr>
        <p:spPr>
          <a:xfrm>
            <a:off x="174906" y="827891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Wiederkehrende Aufgaben sollten automatisiert werden.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Spart Zeit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Vermeidet Fehler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07FB20E6-9A7D-B526-B478-E85AF6221E9C}"/>
              </a:ext>
            </a:extLst>
          </p:cNvPr>
          <p:cNvSpPr txBox="1"/>
          <p:nvPr/>
        </p:nvSpPr>
        <p:spPr>
          <a:xfrm>
            <a:off x="174906" y="2139702"/>
            <a:ext cx="87895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Das </a:t>
            </a:r>
            <a:r>
              <a:rPr lang="de-DE" sz="2400" dirty="0" err="1">
                <a:latin typeface="Arial" panose="020B0604020202020204" pitchFamily="34" charset="0"/>
                <a:cs typeface="Arial" panose="020B0604020202020204" pitchFamily="34" charset="0"/>
              </a:rPr>
              <a:t>DCCTableTool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 erzeugt deshalb immer eine JSON-Steuerdatei die alle </a:t>
            </a:r>
            <a:r>
              <a:rPr lang="de-DE" sz="2400" dirty="0" err="1">
                <a:latin typeface="Arial" panose="020B0604020202020204" pitchFamily="34" charset="0"/>
                <a:cs typeface="Arial" panose="020B0604020202020204" pitchFamily="34" charset="0"/>
              </a:rPr>
              <a:t>Prozessierungs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-Schritte abbildet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Wird diese Datei zusammen mit den Daten an die Applikation übergeben, werden die Daten automatisch prozessiert.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Dies wird auch über die REST-API möglich sein  </a:t>
            </a:r>
          </a:p>
        </p:txBody>
      </p:sp>
    </p:spTree>
    <p:extLst>
      <p:ext uri="{BB962C8B-B14F-4D97-AF65-F5344CB8AC3E}">
        <p14:creationId xmlns:p14="http://schemas.microsoft.com/office/powerpoint/2010/main" val="17386625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01957C9-3DEE-8B0D-B2C8-D593639A6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Tabellen Layout für das </a:t>
            </a:r>
            <a:r>
              <a:rPr lang="de-DE" dirty="0" err="1"/>
              <a:t>DCCTableTool</a:t>
            </a:r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B625503-9549-6FE4-A3C7-FF6AE53A14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60581DE-4D73-9AA9-3A75-4B31CA8FF64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1B05BF8-5C54-4646-977E-B792117F43F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DD5CEECF-63DB-6BBF-8277-8F3A2A1579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47945"/>
              </p:ext>
            </p:extLst>
          </p:nvPr>
        </p:nvGraphicFramePr>
        <p:xfrm>
          <a:off x="2339752" y="2092288"/>
          <a:ext cx="6591301" cy="26266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56695">
                  <a:extLst>
                    <a:ext uri="{9D8B030D-6E8A-4147-A177-3AD203B41FA5}">
                      <a16:colId xmlns:a16="http://schemas.microsoft.com/office/drawing/2014/main" val="787506415"/>
                    </a:ext>
                  </a:extLst>
                </a:gridCol>
                <a:gridCol w="2259512">
                  <a:extLst>
                    <a:ext uri="{9D8B030D-6E8A-4147-A177-3AD203B41FA5}">
                      <a16:colId xmlns:a16="http://schemas.microsoft.com/office/drawing/2014/main" val="3798556867"/>
                    </a:ext>
                  </a:extLst>
                </a:gridCol>
                <a:gridCol w="3075094">
                  <a:extLst>
                    <a:ext uri="{9D8B030D-6E8A-4147-A177-3AD203B41FA5}">
                      <a16:colId xmlns:a16="http://schemas.microsoft.com/office/drawing/2014/main" val="889965917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1" u="none" strike="noStrike" dirty="0">
                          <a:effectLst/>
                        </a:rPr>
                        <a:t>Frequenz</a:t>
                      </a:r>
                      <a:endParaRPr lang="de-DE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1" u="none" strike="noStrike" dirty="0">
                          <a:effectLst/>
                        </a:rPr>
                        <a:t>Beschleunigungsamplitude</a:t>
                      </a:r>
                      <a:endParaRPr lang="de-DE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1" u="none" strike="noStrike" dirty="0" err="1">
                          <a:effectLst/>
                        </a:rPr>
                        <a:t>Ladungsübertragungskoeffizent</a:t>
                      </a:r>
                      <a:r>
                        <a:rPr lang="de-DE" sz="1200" b="1" u="none" strike="noStrike" dirty="0">
                          <a:effectLst/>
                        </a:rPr>
                        <a:t> Betrag</a:t>
                      </a:r>
                      <a:endParaRPr lang="de-DE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73098882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1" u="none" strike="noStrike">
                          <a:effectLst/>
                        </a:rPr>
                        <a:t>\hertz</a:t>
                      </a:r>
                      <a:endParaRPr lang="de-DE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77933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1" u="none" strike="noStrike" dirty="0">
                          <a:effectLst/>
                        </a:rPr>
                        <a:t>\</a:t>
                      </a:r>
                      <a:r>
                        <a:rPr lang="de-DE" sz="1200" b="1" u="none" strike="noStrike" dirty="0" err="1">
                          <a:effectLst/>
                        </a:rPr>
                        <a:t>metre</a:t>
                      </a:r>
                      <a:r>
                        <a:rPr lang="de-DE" sz="1200" b="1" u="none" strike="noStrike" dirty="0">
                          <a:effectLst/>
                        </a:rPr>
                        <a:t>\</a:t>
                      </a:r>
                      <a:r>
                        <a:rPr lang="de-DE" sz="1200" b="1" u="none" strike="noStrike" dirty="0" err="1">
                          <a:effectLst/>
                        </a:rPr>
                        <a:t>second</a:t>
                      </a:r>
                      <a:r>
                        <a:rPr lang="de-DE" sz="1200" b="1" u="none" strike="noStrike" dirty="0">
                          <a:effectLst/>
                        </a:rPr>
                        <a:t>\</a:t>
                      </a:r>
                      <a:r>
                        <a:rPr lang="de-DE" sz="1200" b="1" u="none" strike="noStrike" dirty="0" err="1">
                          <a:effectLst/>
                        </a:rPr>
                        <a:t>tothe</a:t>
                      </a:r>
                      <a:r>
                        <a:rPr lang="de-DE" sz="1200" b="1" u="none" strike="noStrike" dirty="0">
                          <a:effectLst/>
                        </a:rPr>
                        <a:t>{-2}</a:t>
                      </a:r>
                      <a:endParaRPr lang="de-DE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7933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200" b="1" u="none" strike="noStrike" dirty="0">
                          <a:effectLst/>
                        </a:rPr>
                        <a:t>\</a:t>
                      </a:r>
                      <a:r>
                        <a:rPr lang="de-DE" sz="1200" b="1" u="none" strike="noStrike" dirty="0" err="1">
                          <a:effectLst/>
                        </a:rPr>
                        <a:t>pico</a:t>
                      </a:r>
                      <a:r>
                        <a:rPr lang="de-DE" sz="1200" b="1" u="none" strike="noStrike" dirty="0">
                          <a:effectLst/>
                        </a:rPr>
                        <a:t>\</a:t>
                      </a:r>
                      <a:r>
                        <a:rPr lang="de-DE" sz="1200" b="1" u="none" strike="noStrike" dirty="0" err="1">
                          <a:effectLst/>
                        </a:rPr>
                        <a:t>coulomb</a:t>
                      </a:r>
                      <a:r>
                        <a:rPr lang="de-DE" sz="1200" b="1" u="none" strike="noStrike" dirty="0">
                          <a:effectLst/>
                        </a:rPr>
                        <a:t>\</a:t>
                      </a:r>
                      <a:r>
                        <a:rPr lang="de-DE" sz="1200" b="1" u="none" strike="noStrike" dirty="0" err="1">
                          <a:effectLst/>
                        </a:rPr>
                        <a:t>metre</a:t>
                      </a:r>
                      <a:r>
                        <a:rPr lang="de-DE" sz="1200" b="1" u="none" strike="noStrike" dirty="0">
                          <a:effectLst/>
                        </a:rPr>
                        <a:t>\</a:t>
                      </a:r>
                      <a:r>
                        <a:rPr lang="de-DE" sz="1200" b="1" u="none" strike="noStrike" dirty="0" err="1">
                          <a:effectLst/>
                        </a:rPr>
                        <a:t>tothe</a:t>
                      </a:r>
                      <a:r>
                        <a:rPr lang="de-DE" sz="1200" b="1" u="none" strike="noStrike" dirty="0">
                          <a:effectLst/>
                        </a:rPr>
                        <a:t>{-1}\</a:t>
                      </a:r>
                      <a:r>
                        <a:rPr lang="de-DE" sz="1200" b="1" u="none" strike="noStrike" dirty="0" err="1">
                          <a:effectLst/>
                        </a:rPr>
                        <a:t>second</a:t>
                      </a:r>
                      <a:r>
                        <a:rPr lang="de-DE" sz="1200" b="1" u="none" strike="noStrike" dirty="0">
                          <a:effectLst/>
                        </a:rPr>
                        <a:t>\</a:t>
                      </a:r>
                      <a:r>
                        <a:rPr lang="de-DE" sz="1200" b="1" u="none" strike="noStrike" dirty="0" err="1">
                          <a:effectLst/>
                        </a:rPr>
                        <a:t>tothe</a:t>
                      </a:r>
                      <a:r>
                        <a:rPr lang="de-DE" sz="1200" b="1" u="none" strike="noStrike" dirty="0">
                          <a:effectLst/>
                        </a:rPr>
                        <a:t>{2}</a:t>
                      </a:r>
                      <a:endParaRPr lang="de-DE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solidFill>
                      <a:srgbClr val="77933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5774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>
                          <a:effectLst/>
                        </a:rPr>
                        <a:t>vib_frequency</a:t>
                      </a:r>
                      <a:endParaRPr lang="de-DE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solidFill>
                      <a:srgbClr val="9537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>
                          <a:effectLst/>
                        </a:rPr>
                        <a:t>vib_accelerationAmplitude</a:t>
                      </a:r>
                      <a:endParaRPr lang="de-DE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solidFill>
                      <a:srgbClr val="9537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 dirty="0" err="1">
                          <a:effectLst/>
                        </a:rPr>
                        <a:t>vib_magnitudeTransferCoefCharge</a:t>
                      </a:r>
                      <a:endParaRPr lang="de-DE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solidFill>
                      <a:srgbClr val="9537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8390143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 dirty="0">
                          <a:effectLst/>
                        </a:rPr>
                        <a:t>{"de": "Frequenz",</a:t>
                      </a:r>
                      <a:br>
                        <a:rPr lang="de-DE" sz="1200" b="1" u="none" strike="noStrike" dirty="0">
                          <a:effectLst/>
                        </a:rPr>
                      </a:br>
                      <a:r>
                        <a:rPr lang="de-DE" sz="1200" b="1" u="none" strike="noStrike" dirty="0">
                          <a:effectLst/>
                        </a:rPr>
                        <a:t>"en": "</a:t>
                      </a:r>
                      <a:r>
                        <a:rPr lang="de-DE" sz="1200" b="1" u="none" strike="noStrike" dirty="0" err="1">
                          <a:effectLst/>
                        </a:rPr>
                        <a:t>Frequency</a:t>
                      </a:r>
                      <a:r>
                        <a:rPr lang="de-DE" sz="1200" b="1" u="none" strike="noStrike" dirty="0">
                          <a:effectLst/>
                        </a:rPr>
                        <a:t>"}</a:t>
                      </a:r>
                      <a:endParaRPr lang="de-DE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 dirty="0">
                          <a:effectLst/>
                        </a:rPr>
                        <a:t>{"de": "Beschleunigungsamplitude",</a:t>
                      </a:r>
                      <a:br>
                        <a:rPr lang="de-DE" sz="1200" b="1" u="none" strike="noStrike" dirty="0">
                          <a:effectLst/>
                        </a:rPr>
                      </a:br>
                      <a:r>
                        <a:rPr lang="de-DE" sz="1200" b="1" u="none" strike="noStrike" dirty="0">
                          <a:effectLst/>
                        </a:rPr>
                        <a:t>"en": "</a:t>
                      </a:r>
                      <a:r>
                        <a:rPr lang="de-DE" sz="1200" b="1" u="none" strike="noStrike" dirty="0" err="1">
                          <a:effectLst/>
                        </a:rPr>
                        <a:t>Acceleration</a:t>
                      </a:r>
                      <a:r>
                        <a:rPr lang="de-DE" sz="1200" b="1" u="none" strike="noStrike" dirty="0">
                          <a:effectLst/>
                        </a:rPr>
                        <a:t> Amplitude"}</a:t>
                      </a:r>
                      <a:endParaRPr lang="de-DE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 dirty="0">
                          <a:effectLst/>
                        </a:rPr>
                        <a:t>{"de": "</a:t>
                      </a:r>
                      <a:r>
                        <a:rPr lang="de-DE" sz="1200" b="1" u="none" strike="noStrike" dirty="0" err="1">
                          <a:effectLst/>
                        </a:rPr>
                        <a:t>Ladungsübertragungskoeffizent</a:t>
                      </a:r>
                      <a:r>
                        <a:rPr lang="de-DE" sz="1200" b="1" u="none" strike="noStrike" dirty="0">
                          <a:effectLst/>
                        </a:rPr>
                        <a:t> Betrag",</a:t>
                      </a:r>
                      <a:br>
                        <a:rPr lang="de-DE" sz="1200" b="1" u="none" strike="noStrike" dirty="0">
                          <a:effectLst/>
                        </a:rPr>
                      </a:br>
                      <a:r>
                        <a:rPr lang="de-DE" sz="1200" b="1" u="none" strike="noStrike" dirty="0">
                          <a:effectLst/>
                        </a:rPr>
                        <a:t>"en": "Charge </a:t>
                      </a:r>
                      <a:r>
                        <a:rPr lang="de-DE" sz="1200" b="1" u="none" strike="noStrike" dirty="0" err="1">
                          <a:effectLst/>
                        </a:rPr>
                        <a:t>transfer</a:t>
                      </a:r>
                      <a:r>
                        <a:rPr lang="de-DE" sz="1200" b="1" u="none" strike="noStrike" dirty="0">
                          <a:effectLst/>
                        </a:rPr>
                        <a:t> </a:t>
                      </a:r>
                      <a:r>
                        <a:rPr lang="de-DE" sz="1200" b="1" u="none" strike="noStrike" dirty="0" err="1">
                          <a:effectLst/>
                        </a:rPr>
                        <a:t>coefficient</a:t>
                      </a:r>
                      <a:r>
                        <a:rPr lang="de-DE" sz="1200" b="1" u="none" strike="noStrike" dirty="0">
                          <a:effectLst/>
                        </a:rPr>
                        <a:t> </a:t>
                      </a:r>
                      <a:r>
                        <a:rPr lang="de-DE" sz="1200" b="1" u="none" strike="noStrike" dirty="0" err="1">
                          <a:effectLst/>
                        </a:rPr>
                        <a:t>magnitude</a:t>
                      </a:r>
                      <a:r>
                        <a:rPr lang="de-DE" sz="1200" b="1" u="none" strike="noStrike" dirty="0">
                          <a:effectLst/>
                        </a:rPr>
                        <a:t>"}</a:t>
                      </a:r>
                      <a:endParaRPr lang="de-DE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73969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>
                          <a:effectLst/>
                        </a:rPr>
                        <a:t>10,0</a:t>
                      </a:r>
                      <a:endParaRPr lang="de-DE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 dirty="0">
                          <a:effectLst/>
                        </a:rPr>
                        <a:t>5,0</a:t>
                      </a:r>
                      <a:endParaRPr lang="de-DE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>
                          <a:effectLst/>
                        </a:rPr>
                        <a:t>0,1302</a:t>
                      </a:r>
                      <a:endParaRPr lang="de-DE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71124937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>
                          <a:effectLst/>
                        </a:rPr>
                        <a:t>12,5</a:t>
                      </a:r>
                      <a:endParaRPr lang="de-DE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>
                          <a:effectLst/>
                        </a:rPr>
                        <a:t>5,0</a:t>
                      </a:r>
                      <a:endParaRPr lang="de-DE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 dirty="0">
                          <a:effectLst/>
                        </a:rPr>
                        <a:t>0,1302</a:t>
                      </a:r>
                      <a:endParaRPr lang="de-DE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467316645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>
                          <a:effectLst/>
                        </a:rPr>
                        <a:t>16,0</a:t>
                      </a:r>
                      <a:endParaRPr lang="de-DE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>
                          <a:effectLst/>
                        </a:rPr>
                        <a:t>5,0</a:t>
                      </a:r>
                      <a:endParaRPr lang="de-DE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>
                          <a:effectLst/>
                        </a:rPr>
                        <a:t>0,1302</a:t>
                      </a:r>
                      <a:endParaRPr lang="de-DE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2219683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>
                          <a:effectLst/>
                        </a:rPr>
                        <a:t>20,0</a:t>
                      </a:r>
                      <a:endParaRPr lang="de-DE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>
                          <a:effectLst/>
                        </a:rPr>
                        <a:t>10,0</a:t>
                      </a:r>
                      <a:endParaRPr lang="de-DE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 dirty="0">
                          <a:effectLst/>
                        </a:rPr>
                        <a:t>0,1302</a:t>
                      </a:r>
                      <a:endParaRPr lang="de-DE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72169116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>
                          <a:effectLst/>
                        </a:rPr>
                        <a:t>25,0</a:t>
                      </a:r>
                      <a:endParaRPr lang="de-DE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>
                          <a:effectLst/>
                        </a:rPr>
                        <a:t>10,0</a:t>
                      </a:r>
                      <a:endParaRPr lang="de-DE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 dirty="0">
                          <a:effectLst/>
                        </a:rPr>
                        <a:t>0,1302</a:t>
                      </a:r>
                      <a:endParaRPr lang="de-DE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34187618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>
                          <a:effectLst/>
                        </a:rPr>
                        <a:t>31,5</a:t>
                      </a:r>
                      <a:endParaRPr lang="de-DE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>
                          <a:effectLst/>
                        </a:rPr>
                        <a:t>10,0</a:t>
                      </a:r>
                      <a:endParaRPr lang="de-DE" sz="12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u="none" strike="noStrike" dirty="0">
                          <a:effectLst/>
                        </a:rPr>
                        <a:t>0,1302</a:t>
                      </a:r>
                      <a:endParaRPr lang="de-DE" sz="12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92640072"/>
                  </a:ext>
                </a:extLst>
              </a:tr>
            </a:tbl>
          </a:graphicData>
        </a:graphic>
      </p:graphicFrame>
      <p:sp>
        <p:nvSpPr>
          <p:cNvPr id="8" name="Textfeld 7">
            <a:extLst>
              <a:ext uri="{FF2B5EF4-FFF2-40B4-BE49-F238E27FC236}">
                <a16:creationId xmlns:a16="http://schemas.microsoft.com/office/drawing/2014/main" id="{29742EBB-4785-777C-42FC-F8874274918D}"/>
              </a:ext>
            </a:extLst>
          </p:cNvPr>
          <p:cNvSpPr txBox="1"/>
          <p:nvPr/>
        </p:nvSpPr>
        <p:spPr>
          <a:xfrm>
            <a:off x="8016" y="747351"/>
            <a:ext cx="89066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Auf einem Sheet in der Datei muss folgende Struktur eingehalten werden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Keine künstliche Begrenzung von Zeilen und Spaltenzahl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Nicht alle Spalten müssen verwendet werden 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E8A61D2B-71E8-F7D2-4592-975F1307CDEE}"/>
              </a:ext>
            </a:extLst>
          </p:cNvPr>
          <p:cNvSpPr/>
          <p:nvPr/>
        </p:nvSpPr>
        <p:spPr>
          <a:xfrm>
            <a:off x="366324" y="2612774"/>
            <a:ext cx="1026046" cy="45966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63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DSI Einheiten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7003B4D7-801F-8FBF-723A-4E746DA883A4}"/>
              </a:ext>
            </a:extLst>
          </p:cNvPr>
          <p:cNvSpPr/>
          <p:nvPr/>
        </p:nvSpPr>
        <p:spPr>
          <a:xfrm>
            <a:off x="366324" y="3232020"/>
            <a:ext cx="1026046" cy="459667"/>
          </a:xfrm>
          <a:prstGeom prst="rect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Optional DCC </a:t>
            </a:r>
          </a:p>
          <a:p>
            <a:pPr algn="ctr"/>
            <a:r>
              <a:rPr lang="de-DE" sz="1200" dirty="0" err="1"/>
              <a:t>Ref</a:t>
            </a:r>
            <a:r>
              <a:rPr lang="de-DE" sz="1200" dirty="0"/>
              <a:t>-type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A28FFBB2-7D50-B3AA-BF30-B896A02258CA}"/>
              </a:ext>
            </a:extLst>
          </p:cNvPr>
          <p:cNvSpPr/>
          <p:nvPr/>
        </p:nvSpPr>
        <p:spPr>
          <a:xfrm>
            <a:off x="366324" y="4105344"/>
            <a:ext cx="1026046" cy="518207"/>
          </a:xfrm>
          <a:prstGeom prst="rect">
            <a:avLst/>
          </a:prstGeom>
          <a:solidFill>
            <a:srgbClr val="FAC090"/>
          </a:solidFill>
          <a:ln w="63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Namen Für DCC</a:t>
            </a:r>
          </a:p>
          <a:p>
            <a:pPr algn="ctr"/>
            <a:r>
              <a:rPr lang="de-DE" sz="1000" dirty="0">
                <a:solidFill>
                  <a:schemeClr val="tx1"/>
                </a:solidFill>
              </a:rPr>
              <a:t>Spalten (Mehrsprachig)</a:t>
            </a:r>
          </a:p>
        </p:txBody>
      </p: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D5F4FC09-F6A5-C15C-BB7C-9D68801D551A}"/>
              </a:ext>
            </a:extLst>
          </p:cNvPr>
          <p:cNvCxnSpPr>
            <a:cxnSpLocks/>
            <a:stCxn id="9" idx="3"/>
          </p:cNvCxnSpPr>
          <p:nvPr/>
        </p:nvCxnSpPr>
        <p:spPr>
          <a:xfrm flipV="1">
            <a:off x="1392370" y="2745827"/>
            <a:ext cx="947382" cy="96781"/>
          </a:xfrm>
          <a:prstGeom prst="straightConnector1">
            <a:avLst/>
          </a:prstGeom>
          <a:ln>
            <a:solidFill>
              <a:srgbClr val="77933C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9668273B-456F-CC99-BACE-D5B6D60614B7}"/>
              </a:ext>
            </a:extLst>
          </p:cNvPr>
          <p:cNvCxnSpPr>
            <a:cxnSpLocks/>
            <a:stCxn id="10" idx="3"/>
          </p:cNvCxnSpPr>
          <p:nvPr/>
        </p:nvCxnSpPr>
        <p:spPr>
          <a:xfrm flipV="1">
            <a:off x="1392370" y="3002187"/>
            <a:ext cx="947382" cy="459667"/>
          </a:xfrm>
          <a:prstGeom prst="straightConnector1">
            <a:avLst/>
          </a:prstGeom>
          <a:ln>
            <a:solidFill>
              <a:srgbClr val="953735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9D5A5494-1863-43DD-63A0-33F9B01CD711}"/>
              </a:ext>
            </a:extLst>
          </p:cNvPr>
          <p:cNvCxnSpPr>
            <a:cxnSpLocks/>
            <a:stCxn id="11" idx="3"/>
            <a:endCxn id="7" idx="1"/>
          </p:cNvCxnSpPr>
          <p:nvPr/>
        </p:nvCxnSpPr>
        <p:spPr>
          <a:xfrm flipV="1">
            <a:off x="1392370" y="3405592"/>
            <a:ext cx="947382" cy="958856"/>
          </a:xfrm>
          <a:prstGeom prst="straightConnector1">
            <a:avLst/>
          </a:prstGeom>
          <a:ln>
            <a:solidFill>
              <a:srgbClr val="FAC09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95480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Datei Hochladen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7624" b="62949"/>
          <a:stretch/>
        </p:blipFill>
        <p:spPr>
          <a:xfrm>
            <a:off x="1115616" y="695980"/>
            <a:ext cx="6691664" cy="223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7248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Datei Hochladen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7624" b="62949"/>
          <a:stretch/>
        </p:blipFill>
        <p:spPr>
          <a:xfrm>
            <a:off x="1115616" y="695980"/>
            <a:ext cx="6691664" cy="2235809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C0B343F0-9C8F-8CAB-8943-5A348223A2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99592" y="1491630"/>
            <a:ext cx="288032" cy="288032"/>
          </a:xfrm>
          <a:prstGeom prst="rect">
            <a:avLst/>
          </a:prstGeom>
        </p:spPr>
      </p:pic>
      <p:sp>
        <p:nvSpPr>
          <p:cNvPr id="16" name="Rechteck 15">
            <a:extLst>
              <a:ext uri="{FF2B5EF4-FFF2-40B4-BE49-F238E27FC236}">
                <a16:creationId xmlns:a16="http://schemas.microsoft.com/office/drawing/2014/main" id="{89851340-E4D8-A360-E41D-8102180FC2DD}"/>
              </a:ext>
            </a:extLst>
          </p:cNvPr>
          <p:cNvSpPr/>
          <p:nvPr/>
        </p:nvSpPr>
        <p:spPr>
          <a:xfrm>
            <a:off x="0" y="1685243"/>
            <a:ext cx="899592" cy="310443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/>
              <a:t>Daten Hochladen</a:t>
            </a:r>
          </a:p>
        </p:txBody>
      </p:sp>
    </p:spTree>
    <p:extLst>
      <p:ext uri="{BB962C8B-B14F-4D97-AF65-F5344CB8AC3E}">
        <p14:creationId xmlns:p14="http://schemas.microsoft.com/office/powerpoint/2010/main" val="23486389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Datei Hochladen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7624" b="62949"/>
          <a:stretch/>
        </p:blipFill>
        <p:spPr>
          <a:xfrm>
            <a:off x="1115616" y="695980"/>
            <a:ext cx="6691664" cy="2235809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06966386-5D35-917C-1F29-090EE65846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11120" y="2290101"/>
            <a:ext cx="288032" cy="288032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1A75E6FA-2A10-87EA-E749-8E5F356FB5B0}"/>
              </a:ext>
            </a:extLst>
          </p:cNvPr>
          <p:cNvSpPr/>
          <p:nvPr/>
        </p:nvSpPr>
        <p:spPr>
          <a:xfrm>
            <a:off x="5764" y="2451455"/>
            <a:ext cx="899592" cy="310443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/>
              <a:t>Optional Steuer-Datei</a:t>
            </a:r>
          </a:p>
        </p:txBody>
      </p:sp>
    </p:spTree>
    <p:extLst>
      <p:ext uri="{BB962C8B-B14F-4D97-AF65-F5344CB8AC3E}">
        <p14:creationId xmlns:p14="http://schemas.microsoft.com/office/powerpoint/2010/main" val="40877960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Datei Hochladen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0891" b="33026"/>
          <a:stretch/>
        </p:blipFill>
        <p:spPr>
          <a:xfrm>
            <a:off x="1115616" y="695979"/>
            <a:ext cx="7776864" cy="328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235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Datei Hochladen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4653" b="25985"/>
          <a:stretch/>
        </p:blipFill>
        <p:spPr>
          <a:xfrm>
            <a:off x="1115616" y="695980"/>
            <a:ext cx="5544616" cy="3532548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C0B343F0-9C8F-8CAB-8943-5A348223A2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05356" y="2228514"/>
            <a:ext cx="288032" cy="288032"/>
          </a:xfrm>
          <a:prstGeom prst="rect">
            <a:avLst/>
          </a:prstGeom>
        </p:spPr>
      </p:pic>
      <p:sp>
        <p:nvSpPr>
          <p:cNvPr id="16" name="Rechteck 15">
            <a:extLst>
              <a:ext uri="{FF2B5EF4-FFF2-40B4-BE49-F238E27FC236}">
                <a16:creationId xmlns:a16="http://schemas.microsoft.com/office/drawing/2014/main" id="{89851340-E4D8-A360-E41D-8102180FC2DD}"/>
              </a:ext>
            </a:extLst>
          </p:cNvPr>
          <p:cNvSpPr/>
          <p:nvPr/>
        </p:nvSpPr>
        <p:spPr>
          <a:xfrm>
            <a:off x="0" y="2499742"/>
            <a:ext cx="899592" cy="38245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/>
              <a:t>Sheet</a:t>
            </a:r>
          </a:p>
          <a:p>
            <a:pPr algn="ctr"/>
            <a:r>
              <a:rPr lang="de-DE" sz="1100" dirty="0"/>
              <a:t>Auswählen</a:t>
            </a:r>
          </a:p>
        </p:txBody>
      </p:sp>
    </p:spTree>
    <p:extLst>
      <p:ext uri="{BB962C8B-B14F-4D97-AF65-F5344CB8AC3E}">
        <p14:creationId xmlns:p14="http://schemas.microsoft.com/office/powerpoint/2010/main" val="3468143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Was ist Middleware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07.05.2018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dirty="0" err="1"/>
              <a:t>ppt</a:t>
            </a:r>
            <a:r>
              <a:rPr lang="de-DE" dirty="0"/>
              <a:t>-folie-vorlage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72A2CCE-0B99-002A-3627-C5A008E1815A}"/>
              </a:ext>
            </a:extLst>
          </p:cNvPr>
          <p:cNvSpPr txBox="1"/>
          <p:nvPr/>
        </p:nvSpPr>
        <p:spPr>
          <a:xfrm>
            <a:off x="395536" y="843558"/>
            <a:ext cx="83529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i="0" dirty="0">
                <a:solidFill>
                  <a:srgbClr val="151515"/>
                </a:solidFill>
                <a:effectLst/>
                <a:latin typeface="RedHatText"/>
              </a:rPr>
              <a:t>“</a:t>
            </a:r>
            <a:r>
              <a:rPr lang="en-US" sz="2400" b="1" i="0" dirty="0">
                <a:solidFill>
                  <a:srgbClr val="151515"/>
                </a:solidFill>
                <a:effectLst/>
                <a:latin typeface="RedHatText"/>
              </a:rPr>
              <a:t>Middleware</a:t>
            </a:r>
            <a:r>
              <a:rPr lang="en-US" sz="2400" b="0" i="0" dirty="0">
                <a:solidFill>
                  <a:srgbClr val="151515"/>
                </a:solidFill>
                <a:effectLst/>
                <a:latin typeface="RedHatText"/>
              </a:rPr>
              <a:t> is software and cloud services that provide </a:t>
            </a:r>
            <a:r>
              <a:rPr lang="en-US" sz="2400" b="1" i="0" dirty="0">
                <a:solidFill>
                  <a:srgbClr val="151515"/>
                </a:solidFill>
                <a:effectLst/>
                <a:latin typeface="RedHatText"/>
              </a:rPr>
              <a:t>common services</a:t>
            </a:r>
            <a:r>
              <a:rPr lang="en-US" sz="2400" b="0" i="0" dirty="0">
                <a:solidFill>
                  <a:srgbClr val="151515"/>
                </a:solidFill>
                <a:effectLst/>
                <a:latin typeface="RedHatText"/>
              </a:rPr>
              <a:t> and capabilities to applications and help </a:t>
            </a:r>
            <a:r>
              <a:rPr lang="en-US" sz="2400" b="1" i="0" dirty="0">
                <a:solidFill>
                  <a:srgbClr val="151515"/>
                </a:solidFill>
                <a:effectLst/>
                <a:latin typeface="RedHatText"/>
              </a:rPr>
              <a:t>developers</a:t>
            </a:r>
            <a:r>
              <a:rPr lang="en-US" sz="2400" b="0" i="0" dirty="0">
                <a:solidFill>
                  <a:srgbClr val="151515"/>
                </a:solidFill>
                <a:effectLst/>
                <a:latin typeface="RedHatText"/>
              </a:rPr>
              <a:t> and </a:t>
            </a:r>
            <a:r>
              <a:rPr lang="en-US" sz="2400" b="1" i="0" dirty="0">
                <a:solidFill>
                  <a:srgbClr val="151515"/>
                </a:solidFill>
                <a:effectLst/>
                <a:latin typeface="RedHatText"/>
              </a:rPr>
              <a:t>operators</a:t>
            </a:r>
            <a:r>
              <a:rPr lang="en-US" sz="2400" b="0" i="0" dirty="0">
                <a:solidFill>
                  <a:srgbClr val="151515"/>
                </a:solidFill>
                <a:effectLst/>
                <a:latin typeface="RedHatText"/>
              </a:rPr>
              <a:t> build and deploy applications more efficiently.</a:t>
            </a:r>
          </a:p>
          <a:p>
            <a:r>
              <a:rPr lang="en-US" sz="2400" b="0" i="0" dirty="0">
                <a:solidFill>
                  <a:srgbClr val="151515"/>
                </a:solidFill>
                <a:effectLst/>
                <a:latin typeface="RedHatText"/>
              </a:rPr>
              <a:t>Middleware acts like the </a:t>
            </a:r>
            <a:r>
              <a:rPr lang="en-US" sz="2400" b="1" i="0" dirty="0">
                <a:solidFill>
                  <a:srgbClr val="151515"/>
                </a:solidFill>
                <a:effectLst/>
                <a:latin typeface="RedHatText"/>
              </a:rPr>
              <a:t>connective tissue between</a:t>
            </a:r>
            <a:r>
              <a:rPr lang="en-US" sz="2400" b="0" i="0" dirty="0">
                <a:solidFill>
                  <a:srgbClr val="151515"/>
                </a:solidFill>
                <a:effectLst/>
                <a:latin typeface="RedHatText"/>
              </a:rPr>
              <a:t> applications, </a:t>
            </a:r>
            <a:r>
              <a:rPr lang="en-US" sz="2400" b="1" i="0" dirty="0">
                <a:solidFill>
                  <a:srgbClr val="151515"/>
                </a:solidFill>
                <a:effectLst/>
                <a:latin typeface="RedHatText"/>
              </a:rPr>
              <a:t>data</a:t>
            </a:r>
            <a:r>
              <a:rPr lang="en-US" sz="2400" b="0" i="0" dirty="0">
                <a:solidFill>
                  <a:srgbClr val="151515"/>
                </a:solidFill>
                <a:effectLst/>
                <a:latin typeface="RedHatText"/>
              </a:rPr>
              <a:t>, and </a:t>
            </a:r>
            <a:r>
              <a:rPr lang="en-US" sz="2400" b="1" i="0" dirty="0">
                <a:solidFill>
                  <a:srgbClr val="151515"/>
                </a:solidFill>
                <a:effectLst/>
                <a:latin typeface="RedHatText"/>
              </a:rPr>
              <a:t>users</a:t>
            </a:r>
            <a:r>
              <a:rPr lang="en-US" sz="2400" b="0" i="0" dirty="0">
                <a:solidFill>
                  <a:srgbClr val="151515"/>
                </a:solidFill>
                <a:effectLst/>
                <a:latin typeface="RedHatText"/>
              </a:rPr>
              <a:t>.”</a:t>
            </a:r>
            <a:endParaRPr lang="de-D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FE58A87-2918-B1B9-B143-A66412623D75}"/>
              </a:ext>
            </a:extLst>
          </p:cNvPr>
          <p:cNvSpPr txBox="1"/>
          <p:nvPr/>
        </p:nvSpPr>
        <p:spPr>
          <a:xfrm>
            <a:off x="331231" y="3122337"/>
            <a:ext cx="50405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>
                <a:hlinkClick r:id="rId2"/>
              </a:rPr>
              <a:t>https://www.redhat.com/en/topics/middleware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711314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Datei Hochladen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4653" b="25985"/>
          <a:stretch/>
        </p:blipFill>
        <p:spPr>
          <a:xfrm>
            <a:off x="1115616" y="695980"/>
            <a:ext cx="5544616" cy="3532548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C0B343F0-9C8F-8CAB-8943-5A348223A2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05356" y="2228514"/>
            <a:ext cx="288032" cy="288032"/>
          </a:xfrm>
          <a:prstGeom prst="rect">
            <a:avLst/>
          </a:prstGeom>
        </p:spPr>
      </p:pic>
      <p:sp>
        <p:nvSpPr>
          <p:cNvPr id="16" name="Rechteck 15">
            <a:extLst>
              <a:ext uri="{FF2B5EF4-FFF2-40B4-BE49-F238E27FC236}">
                <a16:creationId xmlns:a16="http://schemas.microsoft.com/office/drawing/2014/main" id="{89851340-E4D8-A360-E41D-8102180FC2DD}"/>
              </a:ext>
            </a:extLst>
          </p:cNvPr>
          <p:cNvSpPr/>
          <p:nvPr/>
        </p:nvSpPr>
        <p:spPr>
          <a:xfrm>
            <a:off x="0" y="2499742"/>
            <a:ext cx="899592" cy="38245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/>
              <a:t>Sheet</a:t>
            </a:r>
          </a:p>
          <a:p>
            <a:pPr algn="ctr"/>
            <a:r>
              <a:rPr lang="de-DE" sz="1100" dirty="0"/>
              <a:t>Auswählen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A368792-D2A6-2524-2ABC-05E34EF237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8484" y="3579862"/>
            <a:ext cx="6048672" cy="593084"/>
          </a:xfrm>
          <a:prstGeom prst="rect">
            <a:avLst/>
          </a:prstGeom>
        </p:spPr>
      </p:pic>
      <p:sp>
        <p:nvSpPr>
          <p:cNvPr id="9" name="Pfeil: nach unten 8">
            <a:extLst>
              <a:ext uri="{FF2B5EF4-FFF2-40B4-BE49-F238E27FC236}">
                <a16:creationId xmlns:a16="http://schemas.microsoft.com/office/drawing/2014/main" id="{EED8D799-1F3A-0DF8-7581-A94948F05AA8}"/>
              </a:ext>
            </a:extLst>
          </p:cNvPr>
          <p:cNvSpPr/>
          <p:nvPr/>
        </p:nvSpPr>
        <p:spPr>
          <a:xfrm>
            <a:off x="3887924" y="3524280"/>
            <a:ext cx="360040" cy="432048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1213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Daten Ansicht 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6" y="695980"/>
            <a:ext cx="7272808" cy="4090954"/>
          </a:xfrm>
          <a:prstGeom prst="rect">
            <a:avLst/>
          </a:prstGeom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8A9F75CC-1F2B-0756-4363-B3751D67BC25}"/>
              </a:ext>
            </a:extLst>
          </p:cNvPr>
          <p:cNvSpPr/>
          <p:nvPr/>
        </p:nvSpPr>
        <p:spPr>
          <a:xfrm>
            <a:off x="1115616" y="1347614"/>
            <a:ext cx="7272808" cy="583200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0CFFF8D9-B29B-8C03-05A3-593E8951B4E4}"/>
              </a:ext>
            </a:extLst>
          </p:cNvPr>
          <p:cNvSpPr/>
          <p:nvPr/>
        </p:nvSpPr>
        <p:spPr>
          <a:xfrm>
            <a:off x="35496" y="1279173"/>
            <a:ext cx="1008112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Tabellen </a:t>
            </a:r>
          </a:p>
          <a:p>
            <a:pPr algn="ctr"/>
            <a:r>
              <a:rPr lang="de-DE" dirty="0"/>
              <a:t>Header</a:t>
            </a:r>
          </a:p>
        </p:txBody>
      </p:sp>
    </p:spTree>
    <p:extLst>
      <p:ext uri="{BB962C8B-B14F-4D97-AF65-F5344CB8AC3E}">
        <p14:creationId xmlns:p14="http://schemas.microsoft.com/office/powerpoint/2010/main" val="16457242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Daten Ansicht 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6" y="695980"/>
            <a:ext cx="7272808" cy="4090954"/>
          </a:xfrm>
          <a:prstGeom prst="rect">
            <a:avLst/>
          </a:prstGeom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8A9F75CC-1F2B-0756-4363-B3751D67BC25}"/>
              </a:ext>
            </a:extLst>
          </p:cNvPr>
          <p:cNvSpPr/>
          <p:nvPr/>
        </p:nvSpPr>
        <p:spPr>
          <a:xfrm>
            <a:off x="1115616" y="1347614"/>
            <a:ext cx="7272808" cy="583200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0CFFF8D9-B29B-8C03-05A3-593E8951B4E4}"/>
              </a:ext>
            </a:extLst>
          </p:cNvPr>
          <p:cNvSpPr/>
          <p:nvPr/>
        </p:nvSpPr>
        <p:spPr>
          <a:xfrm>
            <a:off x="35496" y="1279173"/>
            <a:ext cx="1008112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Tabellen </a:t>
            </a:r>
          </a:p>
          <a:p>
            <a:pPr algn="ctr"/>
            <a:r>
              <a:rPr lang="de-DE" dirty="0"/>
              <a:t>Header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71E4409B-387A-0067-32CD-628779B2C7F7}"/>
              </a:ext>
            </a:extLst>
          </p:cNvPr>
          <p:cNvSpPr/>
          <p:nvPr/>
        </p:nvSpPr>
        <p:spPr>
          <a:xfrm>
            <a:off x="1115616" y="1979930"/>
            <a:ext cx="7272808" cy="1311899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319D475F-B780-6E4F-B619-06497CA884F9}"/>
              </a:ext>
            </a:extLst>
          </p:cNvPr>
          <p:cNvSpPr/>
          <p:nvPr/>
        </p:nvSpPr>
        <p:spPr>
          <a:xfrm>
            <a:off x="31717" y="2275838"/>
            <a:ext cx="1008112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Daten Ansicht</a:t>
            </a:r>
          </a:p>
        </p:txBody>
      </p:sp>
    </p:spTree>
    <p:extLst>
      <p:ext uri="{BB962C8B-B14F-4D97-AF65-F5344CB8AC3E}">
        <p14:creationId xmlns:p14="http://schemas.microsoft.com/office/powerpoint/2010/main" val="21329543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Daten Ansicht 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6" y="695980"/>
            <a:ext cx="7272808" cy="4090954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53CB3C12-B333-49AD-973B-2FC080B15DCB}"/>
              </a:ext>
            </a:extLst>
          </p:cNvPr>
          <p:cNvSpPr/>
          <p:nvPr/>
        </p:nvSpPr>
        <p:spPr>
          <a:xfrm>
            <a:off x="1115616" y="1491630"/>
            <a:ext cx="7272808" cy="99628"/>
          </a:xfrm>
          <a:prstGeom prst="rect">
            <a:avLst/>
          </a:prstGeom>
          <a:noFill/>
          <a:ln w="63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42C63B38-EEB5-B7F4-A51A-39CC4DBD4ABF}"/>
              </a:ext>
            </a:extLst>
          </p:cNvPr>
          <p:cNvSpPr/>
          <p:nvPr/>
        </p:nvSpPr>
        <p:spPr>
          <a:xfrm>
            <a:off x="17512" y="771550"/>
            <a:ext cx="1026046" cy="45966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63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DSI Einheiten</a:t>
            </a:r>
          </a:p>
        </p:txBody>
      </p:sp>
    </p:spTree>
    <p:extLst>
      <p:ext uri="{BB962C8B-B14F-4D97-AF65-F5344CB8AC3E}">
        <p14:creationId xmlns:p14="http://schemas.microsoft.com/office/powerpoint/2010/main" val="13218545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Daten Ansicht 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6" y="695980"/>
            <a:ext cx="7272808" cy="4090954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53CB3C12-B333-49AD-973B-2FC080B15DCB}"/>
              </a:ext>
            </a:extLst>
          </p:cNvPr>
          <p:cNvSpPr/>
          <p:nvPr/>
        </p:nvSpPr>
        <p:spPr>
          <a:xfrm>
            <a:off x="1115616" y="1491630"/>
            <a:ext cx="7272808" cy="99628"/>
          </a:xfrm>
          <a:prstGeom prst="rect">
            <a:avLst/>
          </a:prstGeom>
          <a:noFill/>
          <a:ln w="63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4CB0B6E5-4D6C-08C5-65A7-7221A5873F6D}"/>
              </a:ext>
            </a:extLst>
          </p:cNvPr>
          <p:cNvSpPr/>
          <p:nvPr/>
        </p:nvSpPr>
        <p:spPr>
          <a:xfrm>
            <a:off x="1115616" y="1608026"/>
            <a:ext cx="7272808" cy="99628"/>
          </a:xfrm>
          <a:prstGeom prst="rect">
            <a:avLst/>
          </a:prstGeom>
          <a:noFill/>
          <a:ln w="63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42C63B38-EEB5-B7F4-A51A-39CC4DBD4ABF}"/>
              </a:ext>
            </a:extLst>
          </p:cNvPr>
          <p:cNvSpPr/>
          <p:nvPr/>
        </p:nvSpPr>
        <p:spPr>
          <a:xfrm>
            <a:off x="17512" y="771550"/>
            <a:ext cx="1026046" cy="45966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63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DSI Einheiten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73B761FE-5B84-9B6E-C1B9-B574915F37FC}"/>
              </a:ext>
            </a:extLst>
          </p:cNvPr>
          <p:cNvSpPr/>
          <p:nvPr/>
        </p:nvSpPr>
        <p:spPr>
          <a:xfrm>
            <a:off x="17562" y="1324237"/>
            <a:ext cx="1026046" cy="459667"/>
          </a:xfrm>
          <a:prstGeom prst="rect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DCC </a:t>
            </a:r>
          </a:p>
          <a:p>
            <a:pPr algn="ctr"/>
            <a:r>
              <a:rPr lang="de-DE" sz="1200" dirty="0" err="1"/>
              <a:t>Ref</a:t>
            </a:r>
            <a:r>
              <a:rPr lang="de-DE" sz="1200" dirty="0"/>
              <a:t>-type</a:t>
            </a:r>
          </a:p>
        </p:txBody>
      </p:sp>
    </p:spTree>
    <p:extLst>
      <p:ext uri="{BB962C8B-B14F-4D97-AF65-F5344CB8AC3E}">
        <p14:creationId xmlns:p14="http://schemas.microsoft.com/office/powerpoint/2010/main" val="12079007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6" y="695980"/>
            <a:ext cx="7272808" cy="4090954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A42364E0-7FA8-52D2-8D05-3B4D5DF7CC7D}"/>
              </a:ext>
            </a:extLst>
          </p:cNvPr>
          <p:cNvSpPr/>
          <p:nvPr/>
        </p:nvSpPr>
        <p:spPr>
          <a:xfrm>
            <a:off x="5868144" y="987575"/>
            <a:ext cx="2520280" cy="35099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63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>
                <a:solidFill>
                  <a:schemeClr val="tx1"/>
                </a:solidFill>
              </a:rPr>
              <a:t>Diese Bezeichnungen werden im DCC nicht Verwendet 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Daten Ansicht 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53CB3C12-B333-49AD-973B-2FC080B15DCB}"/>
              </a:ext>
            </a:extLst>
          </p:cNvPr>
          <p:cNvSpPr/>
          <p:nvPr/>
        </p:nvSpPr>
        <p:spPr>
          <a:xfrm>
            <a:off x="1115616" y="1491630"/>
            <a:ext cx="7272808" cy="99628"/>
          </a:xfrm>
          <a:prstGeom prst="rect">
            <a:avLst/>
          </a:prstGeom>
          <a:noFill/>
          <a:ln w="63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4CB0B6E5-4D6C-08C5-65A7-7221A5873F6D}"/>
              </a:ext>
            </a:extLst>
          </p:cNvPr>
          <p:cNvSpPr/>
          <p:nvPr/>
        </p:nvSpPr>
        <p:spPr>
          <a:xfrm>
            <a:off x="1115616" y="1608026"/>
            <a:ext cx="7272808" cy="99628"/>
          </a:xfrm>
          <a:prstGeom prst="rect">
            <a:avLst/>
          </a:prstGeom>
          <a:noFill/>
          <a:ln w="63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F35DCF6D-993C-49D4-0E30-433B54BB705E}"/>
              </a:ext>
            </a:extLst>
          </p:cNvPr>
          <p:cNvSpPr/>
          <p:nvPr/>
        </p:nvSpPr>
        <p:spPr>
          <a:xfrm>
            <a:off x="1115616" y="1725210"/>
            <a:ext cx="7272808" cy="99628"/>
          </a:xfrm>
          <a:prstGeom prst="rect">
            <a:avLst/>
          </a:prstGeom>
          <a:noFill/>
          <a:ln w="63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42C63B38-EEB5-B7F4-A51A-39CC4DBD4ABF}"/>
              </a:ext>
            </a:extLst>
          </p:cNvPr>
          <p:cNvSpPr/>
          <p:nvPr/>
        </p:nvSpPr>
        <p:spPr>
          <a:xfrm>
            <a:off x="17512" y="771550"/>
            <a:ext cx="1026046" cy="45966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63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DSI Einheiten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73B761FE-5B84-9B6E-C1B9-B574915F37FC}"/>
              </a:ext>
            </a:extLst>
          </p:cNvPr>
          <p:cNvSpPr/>
          <p:nvPr/>
        </p:nvSpPr>
        <p:spPr>
          <a:xfrm>
            <a:off x="17562" y="1324237"/>
            <a:ext cx="1026046" cy="459667"/>
          </a:xfrm>
          <a:prstGeom prst="rect">
            <a:avLst/>
          </a:prstGeom>
          <a:solidFill>
            <a:schemeClr val="accent2">
              <a:lumMod val="75000"/>
            </a:schemeClr>
          </a:solidFill>
          <a:ln w="63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DCC </a:t>
            </a:r>
          </a:p>
          <a:p>
            <a:pPr algn="ctr"/>
            <a:r>
              <a:rPr lang="de-DE" sz="1200" dirty="0" err="1"/>
              <a:t>Ref</a:t>
            </a:r>
            <a:r>
              <a:rPr lang="de-DE" sz="1200" dirty="0"/>
              <a:t>-type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2897C79C-6CD3-AFEF-7D35-EDFAF30BA5E5}"/>
              </a:ext>
            </a:extLst>
          </p:cNvPr>
          <p:cNvSpPr/>
          <p:nvPr/>
        </p:nvSpPr>
        <p:spPr>
          <a:xfrm>
            <a:off x="17562" y="1837519"/>
            <a:ext cx="1026046" cy="5182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Namen Für DCC</a:t>
            </a:r>
          </a:p>
          <a:p>
            <a:pPr algn="ctr"/>
            <a:r>
              <a:rPr lang="de-DE" sz="1000" dirty="0">
                <a:solidFill>
                  <a:schemeClr val="tx1"/>
                </a:solidFill>
              </a:rPr>
              <a:t>Spalten (Mehrsprachig)</a:t>
            </a:r>
          </a:p>
        </p:txBody>
      </p:sp>
      <p:pic>
        <p:nvPicPr>
          <p:cNvPr id="20" name="Grafik 19" descr="Informationen mit einfarbiger Füllung">
            <a:extLst>
              <a:ext uri="{FF2B5EF4-FFF2-40B4-BE49-F238E27FC236}">
                <a16:creationId xmlns:a16="http://schemas.microsoft.com/office/drawing/2014/main" id="{686A8416-A060-BB7F-A42F-33F6E4AC46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68144" y="1123205"/>
            <a:ext cx="216024" cy="216024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D9196F38-1BD5-A479-30AE-DFADC7C342BC}"/>
              </a:ext>
            </a:extLst>
          </p:cNvPr>
          <p:cNvSpPr/>
          <p:nvPr/>
        </p:nvSpPr>
        <p:spPr>
          <a:xfrm>
            <a:off x="1115616" y="1365287"/>
            <a:ext cx="7272808" cy="99628"/>
          </a:xfrm>
          <a:prstGeom prst="rect">
            <a:avLst/>
          </a:prstGeom>
          <a:noFill/>
          <a:ln w="63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78492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B673689B-8415-076E-FF59-CCCA026929D2}"/>
              </a:ext>
            </a:extLst>
          </p:cNvPr>
          <p:cNvSpPr/>
          <p:nvPr/>
        </p:nvSpPr>
        <p:spPr>
          <a:xfrm>
            <a:off x="0" y="3798696"/>
            <a:ext cx="1008112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Spalte erstellen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6" y="695980"/>
            <a:ext cx="7272807" cy="409095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C4975832-F2A4-DD73-7C4A-BFB2D03291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63122" y="3579862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6358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B673689B-8415-076E-FF59-CCCA026929D2}"/>
              </a:ext>
            </a:extLst>
          </p:cNvPr>
          <p:cNvSpPr/>
          <p:nvPr/>
        </p:nvSpPr>
        <p:spPr>
          <a:xfrm>
            <a:off x="0" y="3798696"/>
            <a:ext cx="1008112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Werte auswählen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6" y="695980"/>
            <a:ext cx="7272807" cy="409095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C4975832-F2A4-DD73-7C4A-BFB2D03291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71600" y="3654680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099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B673689B-8415-076E-FF59-CCCA026929D2}"/>
              </a:ext>
            </a:extLst>
          </p:cNvPr>
          <p:cNvSpPr/>
          <p:nvPr/>
        </p:nvSpPr>
        <p:spPr>
          <a:xfrm>
            <a:off x="0" y="3798696"/>
            <a:ext cx="1008112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Werte auswählen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7" y="695980"/>
            <a:ext cx="7272805" cy="409095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28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C4975832-F2A4-DD73-7C4A-BFB2D03291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71600" y="3654680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7923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B673689B-8415-076E-FF59-CCCA026929D2}"/>
              </a:ext>
            </a:extLst>
          </p:cNvPr>
          <p:cNvSpPr/>
          <p:nvPr/>
        </p:nvSpPr>
        <p:spPr>
          <a:xfrm>
            <a:off x="0" y="3798696"/>
            <a:ext cx="1008112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Werte auswählen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7" y="695980"/>
            <a:ext cx="7272805" cy="409095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29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C4975832-F2A4-DD73-7C4A-BFB2D03291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71600" y="3654680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541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AB0BA0-3C13-A833-80B1-14132ABEC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Server basierte Anwendungen 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7C2EDE9-A4F6-80ED-DB24-72D2EE5EA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F393ACF-2427-01B8-EE6B-16BA18A25F2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0CAE797-5B8C-26B4-41AB-4D633DAD293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7FA8C75-D2E1-E38A-E87C-99CECB2BB178}"/>
              </a:ext>
            </a:extLst>
          </p:cNvPr>
          <p:cNvSpPr txBox="1"/>
          <p:nvPr/>
        </p:nvSpPr>
        <p:spPr>
          <a:xfrm>
            <a:off x="224577" y="747351"/>
            <a:ext cx="8739911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Der Zugriff auf die Software erfolgt über einen Web-Browser.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Die Datenverarbeitung auf dem Server.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Beispiele in der PTB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IDM+ ,Zeus ,oder PPP.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Neben einem „grafischen User-Interface“ (GUI) existiert oft auch ein „</a:t>
            </a:r>
            <a:r>
              <a:rPr lang="de-DE" sz="2400" dirty="0" err="1">
                <a:latin typeface="Arial" panose="020B0604020202020204" pitchFamily="34" charset="0"/>
                <a:cs typeface="Arial" panose="020B0604020202020204" pitchFamily="34" charset="0"/>
              </a:rPr>
              <a:t>application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400" dirty="0" err="1">
                <a:latin typeface="Arial" panose="020B0604020202020204" pitchFamily="34" charset="0"/>
                <a:cs typeface="Arial" panose="020B0604020202020204" pitchFamily="34" charset="0"/>
              </a:rPr>
              <a:t>programming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 interface“ (API).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Dadurch können Programme direkt auf die Funktionen des Servers zugreifen.</a:t>
            </a:r>
          </a:p>
        </p:txBody>
      </p:sp>
    </p:spTree>
    <p:extLst>
      <p:ext uri="{BB962C8B-B14F-4D97-AF65-F5344CB8AC3E}">
        <p14:creationId xmlns:p14="http://schemas.microsoft.com/office/powerpoint/2010/main" val="30936573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B673689B-8415-076E-FF59-CCCA026929D2}"/>
              </a:ext>
            </a:extLst>
          </p:cNvPr>
          <p:cNvSpPr/>
          <p:nvPr/>
        </p:nvSpPr>
        <p:spPr>
          <a:xfrm>
            <a:off x="0" y="3798696"/>
            <a:ext cx="1043608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Unsicherheits- Daten auswählen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7" y="695980"/>
            <a:ext cx="7272805" cy="409095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C4975832-F2A4-DD73-7C4A-BFB2D03291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83768" y="3682094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9344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B673689B-8415-076E-FF59-CCCA026929D2}"/>
              </a:ext>
            </a:extLst>
          </p:cNvPr>
          <p:cNvSpPr/>
          <p:nvPr/>
        </p:nvSpPr>
        <p:spPr>
          <a:xfrm>
            <a:off x="0" y="3798696"/>
            <a:ext cx="1043608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Unsicherheits- Daten auswählen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8" y="695980"/>
            <a:ext cx="7272803" cy="409095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C4975832-F2A4-DD73-7C4A-BFB2D03291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83768" y="3682094"/>
            <a:ext cx="288032" cy="288032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06B1593F-5E2C-765C-30FF-32C0C58B8EB1}"/>
              </a:ext>
            </a:extLst>
          </p:cNvPr>
          <p:cNvSpPr/>
          <p:nvPr/>
        </p:nvSpPr>
        <p:spPr>
          <a:xfrm>
            <a:off x="5364086" y="3561156"/>
            <a:ext cx="2664296" cy="864096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Unsicherheit ist nicht zwingend nötig.</a:t>
            </a:r>
          </a:p>
        </p:txBody>
      </p:sp>
    </p:spTree>
    <p:extLst>
      <p:ext uri="{BB962C8B-B14F-4D97-AF65-F5344CB8AC3E}">
        <p14:creationId xmlns:p14="http://schemas.microsoft.com/office/powerpoint/2010/main" val="28886567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8" y="695980"/>
            <a:ext cx="7272803" cy="4090951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B673689B-8415-076E-FF59-CCCA026929D2}"/>
              </a:ext>
            </a:extLst>
          </p:cNvPr>
          <p:cNvSpPr/>
          <p:nvPr/>
        </p:nvSpPr>
        <p:spPr>
          <a:xfrm>
            <a:off x="5004048" y="3737651"/>
            <a:ext cx="1043608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DSI Spalte Erstellen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C4975832-F2A4-DD73-7C4A-BFB2D03291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3682094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8552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1" cy="409095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33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F6B859D9-D69D-FADB-87A7-4E6F88A9C4DF}"/>
              </a:ext>
            </a:extLst>
          </p:cNvPr>
          <p:cNvSpPr/>
          <p:nvPr/>
        </p:nvSpPr>
        <p:spPr>
          <a:xfrm>
            <a:off x="1331640" y="1347614"/>
            <a:ext cx="864096" cy="1944216"/>
          </a:xfrm>
          <a:prstGeom prst="rect">
            <a:avLst/>
          </a:prstGeom>
          <a:noFill/>
          <a:ln>
            <a:solidFill>
              <a:srgbClr val="7A92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F464F779-5EE7-0AF4-1CA5-FAAA9CBE87DC}"/>
              </a:ext>
            </a:extLst>
          </p:cNvPr>
          <p:cNvSpPr/>
          <p:nvPr/>
        </p:nvSpPr>
        <p:spPr>
          <a:xfrm flipV="1">
            <a:off x="1115619" y="3795886"/>
            <a:ext cx="2376261" cy="147578"/>
          </a:xfrm>
          <a:prstGeom prst="rect">
            <a:avLst/>
          </a:prstGeom>
          <a:noFill/>
          <a:ln>
            <a:solidFill>
              <a:srgbClr val="7A92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9098C6B7-033B-D6D1-BBD9-DC8331A27CC8}"/>
              </a:ext>
            </a:extLst>
          </p:cNvPr>
          <p:cNvSpPr/>
          <p:nvPr/>
        </p:nvSpPr>
        <p:spPr>
          <a:xfrm rot="10800000" flipV="1">
            <a:off x="1" y="2499742"/>
            <a:ext cx="1043608" cy="1261921"/>
          </a:xfrm>
          <a:prstGeom prst="rect">
            <a:avLst/>
          </a:prstGeom>
          <a:solidFill>
            <a:srgbClr val="7A92B6"/>
          </a:solidFill>
          <a:ln>
            <a:solidFill>
              <a:srgbClr val="7A92B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Verwendete Daten werden gefärbt</a:t>
            </a:r>
          </a:p>
        </p:txBody>
      </p:sp>
    </p:spTree>
    <p:extLst>
      <p:ext uri="{BB962C8B-B14F-4D97-AF65-F5344CB8AC3E}">
        <p14:creationId xmlns:p14="http://schemas.microsoft.com/office/powerpoint/2010/main" val="35593043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1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62D3B63B-376B-B3AC-7D93-BA97E1DBC3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5311" y="3795886"/>
            <a:ext cx="288032" cy="288032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46CB605E-5EE3-0CCB-856D-9630C5C61F7D}"/>
              </a:ext>
            </a:extLst>
          </p:cNvPr>
          <p:cNvSpPr/>
          <p:nvPr/>
        </p:nvSpPr>
        <p:spPr>
          <a:xfrm>
            <a:off x="4370406" y="4011910"/>
            <a:ext cx="1043608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Unsicherheits-Daten  auswählen</a:t>
            </a:r>
          </a:p>
        </p:txBody>
      </p:sp>
    </p:spTree>
    <p:extLst>
      <p:ext uri="{BB962C8B-B14F-4D97-AF65-F5344CB8AC3E}">
        <p14:creationId xmlns:p14="http://schemas.microsoft.com/office/powerpoint/2010/main" val="34794035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46CB605E-5EE3-0CCB-856D-9630C5C61F7D}"/>
              </a:ext>
            </a:extLst>
          </p:cNvPr>
          <p:cNvSpPr/>
          <p:nvPr/>
        </p:nvSpPr>
        <p:spPr>
          <a:xfrm>
            <a:off x="7440365" y="3973698"/>
            <a:ext cx="1043608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Unsicherheits-Parameter auswählen 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3B3EB12D-D1B5-596C-5DAC-E9CEEFFC488F}"/>
              </a:ext>
            </a:extLst>
          </p:cNvPr>
          <p:cNvSpPr/>
          <p:nvPr/>
        </p:nvSpPr>
        <p:spPr>
          <a:xfrm>
            <a:off x="4211960" y="3439161"/>
            <a:ext cx="3168351" cy="500742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17146588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46CB605E-5EE3-0CCB-856D-9630C5C61F7D}"/>
              </a:ext>
            </a:extLst>
          </p:cNvPr>
          <p:cNvSpPr/>
          <p:nvPr/>
        </p:nvSpPr>
        <p:spPr>
          <a:xfrm>
            <a:off x="7440365" y="3973698"/>
            <a:ext cx="1043608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Unsicherheits-Parameter auswählen 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3B3EB12D-D1B5-596C-5DAC-E9CEEFFC488F}"/>
              </a:ext>
            </a:extLst>
          </p:cNvPr>
          <p:cNvSpPr/>
          <p:nvPr/>
        </p:nvSpPr>
        <p:spPr>
          <a:xfrm>
            <a:off x="4211960" y="3439161"/>
            <a:ext cx="3168351" cy="500742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74D94CBA-A201-CB78-3C1C-CE896C270A35}"/>
              </a:ext>
            </a:extLst>
          </p:cNvPr>
          <p:cNvSpPr/>
          <p:nvPr/>
        </p:nvSpPr>
        <p:spPr>
          <a:xfrm>
            <a:off x="1835695" y="3973697"/>
            <a:ext cx="5544615" cy="72008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100" dirty="0">
                <a:solidFill>
                  <a:schemeClr val="tx1"/>
                </a:solidFill>
              </a:rPr>
              <a:t>Die Einheiten „\</a:t>
            </a:r>
            <a:r>
              <a:rPr lang="de-DE" sz="1100" dirty="0" err="1">
                <a:solidFill>
                  <a:schemeClr val="tx1"/>
                </a:solidFill>
              </a:rPr>
              <a:t>percent</a:t>
            </a:r>
            <a:r>
              <a:rPr lang="de-DE" sz="1100" dirty="0">
                <a:solidFill>
                  <a:schemeClr val="tx1"/>
                </a:solidFill>
              </a:rPr>
              <a:t>“ oder „\</a:t>
            </a:r>
            <a:r>
              <a:rPr lang="de-DE" sz="1100" dirty="0" err="1">
                <a:solidFill>
                  <a:schemeClr val="tx1"/>
                </a:solidFill>
              </a:rPr>
              <a:t>one</a:t>
            </a:r>
            <a:r>
              <a:rPr lang="de-DE" sz="1100" dirty="0">
                <a:solidFill>
                  <a:schemeClr val="tx1"/>
                </a:solidFill>
              </a:rPr>
              <a:t>“ führen automatisch zu relativen Unsicherheiten.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100" dirty="0">
                <a:solidFill>
                  <a:schemeClr val="tx1"/>
                </a:solidFill>
              </a:rPr>
              <a:t>Bei Absoluten Unsicherheiten werden die Einheiten auf Konsistenz (Gleichheit) geprüft. </a:t>
            </a:r>
          </a:p>
        </p:txBody>
      </p:sp>
      <p:pic>
        <p:nvPicPr>
          <p:cNvPr id="9" name="Grafik 8" descr="Informationen mit einfarbiger Füllung">
            <a:extLst>
              <a:ext uri="{FF2B5EF4-FFF2-40B4-BE49-F238E27FC236}">
                <a16:creationId xmlns:a16="http://schemas.microsoft.com/office/drawing/2014/main" id="{2816B821-AC08-9A43-9955-29AC28AEDA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30490" y="3973698"/>
            <a:ext cx="216024" cy="21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14783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62DEB157-34D2-9EF0-2769-A192C214C6AF}"/>
              </a:ext>
            </a:extLst>
          </p:cNvPr>
          <p:cNvSpPr/>
          <p:nvPr/>
        </p:nvSpPr>
        <p:spPr>
          <a:xfrm>
            <a:off x="8100392" y="3610085"/>
            <a:ext cx="1043608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DSI Spalte Erstellen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70291C5B-F613-23D7-414F-E616BAB4FA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607" y="3567920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142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38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62DEB157-34D2-9EF0-2769-A192C214C6AF}"/>
              </a:ext>
            </a:extLst>
          </p:cNvPr>
          <p:cNvSpPr/>
          <p:nvPr/>
        </p:nvSpPr>
        <p:spPr>
          <a:xfrm>
            <a:off x="8100392" y="3610085"/>
            <a:ext cx="1043608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DSI Spalte Erstellen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70291C5B-F613-23D7-414F-E616BAB4FA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607" y="3567920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58038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39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61271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CE1EAC-3A83-2F30-E03D-09A02AD5F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6174" y="51470"/>
            <a:ext cx="7626106" cy="583200"/>
          </a:xfrm>
        </p:spPr>
        <p:txBody>
          <a:bodyPr/>
          <a:lstStyle/>
          <a:p>
            <a:r>
              <a:rPr lang="de-DE" sz="2800" dirty="0" err="1">
                <a:latin typeface="Arial" panose="020B0604020202020204" pitchFamily="34" charset="0"/>
                <a:cs typeface="Arial" panose="020B0604020202020204" pitchFamily="34" charset="0"/>
              </a:rPr>
              <a:t>DCCTableTool</a:t>
            </a:r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A89EC87-F707-EF1D-8F44-23B2058BA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83FFA31-1C76-936D-EA26-E05E4C18D4E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3FAB30B-8E0E-83CF-F3C0-713D6174C07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6FA013F-44C4-075E-38A3-B23BD8E963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91" t="8001" r="914" b="5201"/>
          <a:stretch/>
        </p:blipFill>
        <p:spPr>
          <a:xfrm>
            <a:off x="1619672" y="126946"/>
            <a:ext cx="432048" cy="436142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5C200E12-F33C-A494-A492-AEBEA258DC56}"/>
              </a:ext>
            </a:extLst>
          </p:cNvPr>
          <p:cNvSpPr txBox="1"/>
          <p:nvPr/>
        </p:nvSpPr>
        <p:spPr>
          <a:xfrm>
            <a:off x="251520" y="722424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Web-Anwendung 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https://s18361.bs.ptb.de/DCCTableTool/</a:t>
            </a:r>
            <a:endParaRPr lang="de-D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C10E542-7328-1552-166C-FC46898AB9F9}"/>
              </a:ext>
            </a:extLst>
          </p:cNvPr>
          <p:cNvSpPr txBox="1"/>
          <p:nvPr/>
        </p:nvSpPr>
        <p:spPr>
          <a:xfrm>
            <a:off x="251520" y="1112592"/>
            <a:ext cx="8928992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Liest </a:t>
            </a:r>
            <a:r>
              <a:rPr lang="de-DE" sz="20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Excel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 Office Spreadsheets (ODS) 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und</a:t>
            </a:r>
            <a:r>
              <a:rPr lang="de-DE" sz="20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CSV 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ein.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Liest Einheiten, „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refTypes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“ und mehrsprachige Namen.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Führt Werte und Unsicherheiten zusammen.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Berechnet absolute aus relativen Unsicherheiten.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Rundet die Werte entsprechend den Unsicherheiten.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Erstellt eine JSON Struktur zur Verwendung in Datenbanken.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Erstellt DCC XML Fragmente &lt;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ddc:list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&gt;&lt;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dcc:quantity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Oder fügt die die Daten in einen DCC-XML Dokument ein.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Erzeugt eine Steuerdatei für die Automatisierung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4802293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Spalten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E43896C8-6C79-25AA-B97B-ED945B8D2E09}"/>
              </a:ext>
            </a:extLst>
          </p:cNvPr>
          <p:cNvSpPr/>
          <p:nvPr/>
        </p:nvSpPr>
        <p:spPr>
          <a:xfrm>
            <a:off x="2764758" y="2931791"/>
            <a:ext cx="4392487" cy="2880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de-DE" sz="1100" dirty="0">
                <a:solidFill>
                  <a:schemeClr val="tx1"/>
                </a:solidFill>
              </a:rPr>
              <a:t>Anhand der Farben die richtige Zuordnung überprüfen </a:t>
            </a:r>
          </a:p>
        </p:txBody>
      </p:sp>
      <p:pic>
        <p:nvPicPr>
          <p:cNvPr id="8" name="Grafik 7" descr="Informationen mit einfarbiger Füllung">
            <a:extLst>
              <a:ext uri="{FF2B5EF4-FFF2-40B4-BE49-F238E27FC236}">
                <a16:creationId xmlns:a16="http://schemas.microsoft.com/office/drawing/2014/main" id="{DAFEE77C-D30E-148F-278D-230B44DCCC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66595" y="2931791"/>
            <a:ext cx="216024" cy="21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93972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9B0BE9FD-E521-0060-8723-297E4E688F4F}"/>
              </a:ext>
            </a:extLst>
          </p:cNvPr>
          <p:cNvSpPr/>
          <p:nvPr/>
        </p:nvSpPr>
        <p:spPr>
          <a:xfrm>
            <a:off x="23249" y="3838051"/>
            <a:ext cx="1043608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Tabelle Erstellen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78E106AB-4143-3980-C003-E95BEE52D1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942964" y="4414116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781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9B0BE9FD-E521-0060-8723-297E4E688F4F}"/>
              </a:ext>
            </a:extLst>
          </p:cNvPr>
          <p:cNvSpPr/>
          <p:nvPr/>
        </p:nvSpPr>
        <p:spPr>
          <a:xfrm>
            <a:off x="23249" y="3425483"/>
            <a:ext cx="1043608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Index </a:t>
            </a:r>
          </a:p>
          <a:p>
            <a:pPr algn="ctr"/>
            <a:r>
              <a:rPr lang="de-DE" sz="1200" dirty="0"/>
              <a:t>(X-Werte)</a:t>
            </a:r>
          </a:p>
          <a:p>
            <a:pPr algn="ctr"/>
            <a:r>
              <a:rPr lang="de-DE" sz="1200" dirty="0"/>
              <a:t>Auswählen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78E106AB-4143-3980-C003-E95BEE52D1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942964" y="4001548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28414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43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9B0BE9FD-E521-0060-8723-297E4E688F4F}"/>
              </a:ext>
            </a:extLst>
          </p:cNvPr>
          <p:cNvSpPr/>
          <p:nvPr/>
        </p:nvSpPr>
        <p:spPr>
          <a:xfrm>
            <a:off x="23249" y="3425483"/>
            <a:ext cx="1043608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Index </a:t>
            </a:r>
          </a:p>
          <a:p>
            <a:pPr algn="ctr"/>
            <a:r>
              <a:rPr lang="de-DE" sz="1200" dirty="0"/>
              <a:t>(X-Werte)</a:t>
            </a:r>
          </a:p>
          <a:p>
            <a:pPr algn="ctr"/>
            <a:r>
              <a:rPr lang="de-DE" sz="1200" dirty="0"/>
              <a:t>Auswählen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78E106AB-4143-3980-C003-E95BEE52D1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942964" y="4001548"/>
            <a:ext cx="288032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88400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9B0BE9FD-E521-0060-8723-297E4E688F4F}"/>
              </a:ext>
            </a:extLst>
          </p:cNvPr>
          <p:cNvSpPr/>
          <p:nvPr/>
        </p:nvSpPr>
        <p:spPr>
          <a:xfrm>
            <a:off x="3823835" y="3363838"/>
            <a:ext cx="1043608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Daten-Spalten Auswählen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78E106AB-4143-3980-C003-E95BEE52D1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5802" y="3507854"/>
            <a:ext cx="288033" cy="288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86538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0778519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962158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CAB659B6-9D76-860D-8692-6B1D76FDB3A2}"/>
              </a:ext>
            </a:extLst>
          </p:cNvPr>
          <p:cNvSpPr/>
          <p:nvPr/>
        </p:nvSpPr>
        <p:spPr>
          <a:xfrm>
            <a:off x="7344811" y="4011910"/>
            <a:ext cx="1043608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Tabelle erstellen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E26D4F39-273E-2486-E666-1965A33C59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6778" y="4155926"/>
            <a:ext cx="288033" cy="288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10387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48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1241060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49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3BDBEFDB-20BD-791A-9C63-953966D95234}"/>
              </a:ext>
            </a:extLst>
          </p:cNvPr>
          <p:cNvSpPr/>
          <p:nvPr/>
        </p:nvSpPr>
        <p:spPr>
          <a:xfrm>
            <a:off x="7812360" y="4087479"/>
            <a:ext cx="1206116" cy="720081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XML Fragment kann jetzt erstellt werden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438BDBC-B0D2-CE66-5AB5-8A726B9BD6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327" y="4231495"/>
            <a:ext cx="288033" cy="288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345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B8439F0E-4D3F-749C-3FED-7CC9CB3D1893}"/>
              </a:ext>
            </a:extLst>
          </p:cNvPr>
          <p:cNvSpPr/>
          <p:nvPr/>
        </p:nvSpPr>
        <p:spPr>
          <a:xfrm>
            <a:off x="126162" y="843558"/>
            <a:ext cx="2285598" cy="2304098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F8541B1-B53B-6D42-C894-1473114B0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Bestehende Kalibrier-Systeme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A4B6FD4-8AAB-90D7-035D-310B84F8E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3ACF7AF-85E6-17C2-B7EB-43E30D2C9C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9778574-1DF9-E293-4038-57B0EF8D77B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B7800E30-A916-4D25-AEAA-22EAFD9E4435}"/>
              </a:ext>
            </a:extLst>
          </p:cNvPr>
          <p:cNvGrpSpPr/>
          <p:nvPr/>
        </p:nvGrpSpPr>
        <p:grpSpPr>
          <a:xfrm>
            <a:off x="1916143" y="1475872"/>
            <a:ext cx="426927" cy="1619223"/>
            <a:chOff x="1632313" y="1160748"/>
            <a:chExt cx="1355511" cy="5184576"/>
          </a:xfrm>
        </p:grpSpPr>
        <p:pic>
          <p:nvPicPr>
            <p:cNvPr id="7" name="Picture 5">
              <a:extLst>
                <a:ext uri="{FF2B5EF4-FFF2-40B4-BE49-F238E27FC236}">
                  <a16:creationId xmlns:a16="http://schemas.microsoft.com/office/drawing/2014/main" id="{E634DB09-62D1-4095-A4B3-DBB46296B5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1700" y="1160748"/>
              <a:ext cx="950080" cy="932773"/>
            </a:xfrm>
            <a:prstGeom prst="rect">
              <a:avLst/>
            </a:prstGeom>
          </p:spPr>
        </p:pic>
        <p:pic>
          <p:nvPicPr>
            <p:cNvPr id="8" name="Picture 6">
              <a:extLst>
                <a:ext uri="{FF2B5EF4-FFF2-40B4-BE49-F238E27FC236}">
                  <a16:creationId xmlns:a16="http://schemas.microsoft.com/office/drawing/2014/main" id="{845B9BFA-7812-4027-B49D-6A8FA6E47F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64789" y="2348880"/>
              <a:ext cx="1115023" cy="1350052"/>
            </a:xfrm>
            <a:prstGeom prst="rect">
              <a:avLst/>
            </a:prstGeom>
          </p:spPr>
        </p:pic>
        <p:pic>
          <p:nvPicPr>
            <p:cNvPr id="9" name="Picture 7">
              <a:extLst>
                <a:ext uri="{FF2B5EF4-FFF2-40B4-BE49-F238E27FC236}">
                  <a16:creationId xmlns:a16="http://schemas.microsoft.com/office/drawing/2014/main" id="{7CF4696F-8D7A-4878-B8E2-968697899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32313" y="3956907"/>
              <a:ext cx="1355511" cy="912253"/>
            </a:xfrm>
            <a:prstGeom prst="rect">
              <a:avLst/>
            </a:prstGeom>
          </p:spPr>
        </p:pic>
        <p:pic>
          <p:nvPicPr>
            <p:cNvPr id="10" name="Picture 8">
              <a:extLst>
                <a:ext uri="{FF2B5EF4-FFF2-40B4-BE49-F238E27FC236}">
                  <a16:creationId xmlns:a16="http://schemas.microsoft.com/office/drawing/2014/main" id="{1D0007A8-7AB3-4837-A94C-6646E5C617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43914" y="5197297"/>
              <a:ext cx="1177866" cy="1148027"/>
            </a:xfrm>
            <a:prstGeom prst="rect">
              <a:avLst/>
            </a:prstGeom>
          </p:spPr>
        </p:pic>
      </p:grpSp>
      <p:pic>
        <p:nvPicPr>
          <p:cNvPr id="1026" name="Picture 2" descr="Measuring tool related icons set on background for graphic and web design.  Simple illustration. Internet concept symbol for website button or mobile  Stock Vector Image &amp; Art - Alamy">
            <a:extLst>
              <a:ext uri="{FF2B5EF4-FFF2-40B4-BE49-F238E27FC236}">
                <a16:creationId xmlns:a16="http://schemas.microsoft.com/office/drawing/2014/main" id="{77A7229B-506B-A23F-906E-4A8C8E1CEC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26" y="1475873"/>
            <a:ext cx="1514272" cy="161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1D092D8A-5497-388D-251D-67559DEBCA20}"/>
              </a:ext>
            </a:extLst>
          </p:cNvPr>
          <p:cNvSpPr txBox="1"/>
          <p:nvPr/>
        </p:nvSpPr>
        <p:spPr>
          <a:xfrm>
            <a:off x="153734" y="883586"/>
            <a:ext cx="2291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Kalibriersystem</a:t>
            </a:r>
          </a:p>
        </p:txBody>
      </p:sp>
    </p:spTree>
    <p:extLst>
      <p:ext uri="{BB962C8B-B14F-4D97-AF65-F5344CB8AC3E}">
        <p14:creationId xmlns:p14="http://schemas.microsoft.com/office/powerpoint/2010/main" val="173901827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erstellen 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50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7E2D09B6-0BD8-B674-171E-EC6ED73C0F21}"/>
              </a:ext>
            </a:extLst>
          </p:cNvPr>
          <p:cNvSpPr/>
          <p:nvPr/>
        </p:nvSpPr>
        <p:spPr>
          <a:xfrm>
            <a:off x="6228184" y="2762509"/>
            <a:ext cx="2646277" cy="72008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de-DE" sz="1200" dirty="0">
                <a:solidFill>
                  <a:schemeClr val="tx1"/>
                </a:solidFill>
              </a:rPr>
              <a:t>Es wird automatisch auf 2 signifikante Stellen gerundet</a:t>
            </a:r>
          </a:p>
        </p:txBody>
      </p:sp>
      <p:pic>
        <p:nvPicPr>
          <p:cNvPr id="10" name="Grafik 9" descr="Informationen mit einfarbiger Füllung">
            <a:extLst>
              <a:ext uri="{FF2B5EF4-FFF2-40B4-BE49-F238E27FC236}">
                <a16:creationId xmlns:a16="http://schemas.microsoft.com/office/drawing/2014/main" id="{B637DE23-F648-4C73-1A50-66A8408D42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00192" y="3219822"/>
            <a:ext cx="216024" cy="21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92692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in DCC XML einfügen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51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13BC4E11-2845-6ADC-04F2-D1F27B78CF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53718" y="1419622"/>
            <a:ext cx="288033" cy="288033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DB735D4E-47A9-2068-C886-0C79333C9E39}"/>
              </a:ext>
            </a:extLst>
          </p:cNvPr>
          <p:cNvSpPr/>
          <p:nvPr/>
        </p:nvSpPr>
        <p:spPr>
          <a:xfrm>
            <a:off x="0" y="1779662"/>
            <a:ext cx="1206116" cy="936104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XML, in das die Tabelle eingefügt werden soll Hochladen</a:t>
            </a:r>
          </a:p>
        </p:txBody>
      </p:sp>
    </p:spTree>
    <p:extLst>
      <p:ext uri="{BB962C8B-B14F-4D97-AF65-F5344CB8AC3E}">
        <p14:creationId xmlns:p14="http://schemas.microsoft.com/office/powerpoint/2010/main" val="244876917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in DCC XML einfügen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52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13BC4E11-2845-6ADC-04F2-D1F27B78CF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17297" y="1866444"/>
            <a:ext cx="288033" cy="288033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DB735D4E-47A9-2068-C886-0C79333C9E39}"/>
              </a:ext>
            </a:extLst>
          </p:cNvPr>
          <p:cNvSpPr/>
          <p:nvPr/>
        </p:nvSpPr>
        <p:spPr>
          <a:xfrm>
            <a:off x="-786" y="2160806"/>
            <a:ext cx="1116405" cy="468052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Zum Ziel Pfad navigieren</a:t>
            </a:r>
          </a:p>
        </p:txBody>
      </p:sp>
    </p:spTree>
    <p:extLst>
      <p:ext uri="{BB962C8B-B14F-4D97-AF65-F5344CB8AC3E}">
        <p14:creationId xmlns:p14="http://schemas.microsoft.com/office/powerpoint/2010/main" val="380887201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in DCC XML einfügen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53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13BC4E11-2845-6ADC-04F2-D1F27B78CF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48374" y="1740970"/>
            <a:ext cx="288033" cy="288033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DB735D4E-47A9-2068-C886-0C79333C9E39}"/>
              </a:ext>
            </a:extLst>
          </p:cNvPr>
          <p:cNvSpPr/>
          <p:nvPr/>
        </p:nvSpPr>
        <p:spPr>
          <a:xfrm>
            <a:off x="-786" y="2029003"/>
            <a:ext cx="1116405" cy="468052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Zum Ziel Pfad navigieren</a:t>
            </a:r>
          </a:p>
        </p:txBody>
      </p:sp>
    </p:spTree>
    <p:extLst>
      <p:ext uri="{BB962C8B-B14F-4D97-AF65-F5344CB8AC3E}">
        <p14:creationId xmlns:p14="http://schemas.microsoft.com/office/powerpoint/2010/main" val="124589363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in DCC XML einfügen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54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13BC4E11-2845-6ADC-04F2-D1F27B78CF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48374" y="1740970"/>
            <a:ext cx="288033" cy="288033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DB735D4E-47A9-2068-C886-0C79333C9E39}"/>
              </a:ext>
            </a:extLst>
          </p:cNvPr>
          <p:cNvSpPr/>
          <p:nvPr/>
        </p:nvSpPr>
        <p:spPr>
          <a:xfrm>
            <a:off x="-786" y="2029003"/>
            <a:ext cx="1116405" cy="468052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Zum Ziel Pfad navigieren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277ADF92-B8BB-C51E-A6E2-5C1FA8FE9AB1}"/>
              </a:ext>
            </a:extLst>
          </p:cNvPr>
          <p:cNvSpPr/>
          <p:nvPr/>
        </p:nvSpPr>
        <p:spPr>
          <a:xfrm>
            <a:off x="1111096" y="1495202"/>
            <a:ext cx="2376261" cy="178591"/>
          </a:xfrm>
          <a:prstGeom prst="rect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257494472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in DCC XML einfügen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55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13BC4E11-2845-6ADC-04F2-D1F27B78CF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887" y="1742178"/>
            <a:ext cx="288033" cy="288033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DB735D4E-47A9-2068-C886-0C79333C9E39}"/>
              </a:ext>
            </a:extLst>
          </p:cNvPr>
          <p:cNvSpPr/>
          <p:nvPr/>
        </p:nvSpPr>
        <p:spPr>
          <a:xfrm>
            <a:off x="3851920" y="1884986"/>
            <a:ext cx="1703778" cy="468052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Ziel ist erreicht.</a:t>
            </a:r>
          </a:p>
          <a:p>
            <a:pPr algn="ctr"/>
            <a:r>
              <a:rPr lang="de-DE" sz="1200" dirty="0"/>
              <a:t>Tabelle wählen</a:t>
            </a:r>
          </a:p>
        </p:txBody>
      </p:sp>
    </p:spTree>
    <p:extLst>
      <p:ext uri="{BB962C8B-B14F-4D97-AF65-F5344CB8AC3E}">
        <p14:creationId xmlns:p14="http://schemas.microsoft.com/office/powerpoint/2010/main" val="133453851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in DCC XML einfügen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56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13BC4E11-2845-6ADC-04F2-D1F27B78CF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887" y="1742178"/>
            <a:ext cx="288033" cy="288033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DB735D4E-47A9-2068-C886-0C79333C9E39}"/>
              </a:ext>
            </a:extLst>
          </p:cNvPr>
          <p:cNvSpPr/>
          <p:nvPr/>
        </p:nvSpPr>
        <p:spPr>
          <a:xfrm>
            <a:off x="3851920" y="1884986"/>
            <a:ext cx="1703778" cy="468052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Ziel ist erreicht.</a:t>
            </a:r>
          </a:p>
          <a:p>
            <a:pPr algn="ctr"/>
            <a:r>
              <a:rPr lang="de-DE" sz="1200" dirty="0"/>
              <a:t>Tabelle wählen</a:t>
            </a:r>
          </a:p>
        </p:txBody>
      </p:sp>
    </p:spTree>
    <p:extLst>
      <p:ext uri="{BB962C8B-B14F-4D97-AF65-F5344CB8AC3E}">
        <p14:creationId xmlns:p14="http://schemas.microsoft.com/office/powerpoint/2010/main" val="135658704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in DCC XML einfügen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57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13BC4E11-2845-6ADC-04F2-D1F27B78CF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2145" y="1806632"/>
            <a:ext cx="288033" cy="288033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DB735D4E-47A9-2068-C886-0C79333C9E39}"/>
              </a:ext>
            </a:extLst>
          </p:cNvPr>
          <p:cNvSpPr/>
          <p:nvPr/>
        </p:nvSpPr>
        <p:spPr>
          <a:xfrm>
            <a:off x="4284002" y="1950648"/>
            <a:ext cx="1703778" cy="468052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Tabelle Einfügen</a:t>
            </a:r>
          </a:p>
        </p:txBody>
      </p:sp>
    </p:spTree>
    <p:extLst>
      <p:ext uri="{BB962C8B-B14F-4D97-AF65-F5344CB8AC3E}">
        <p14:creationId xmlns:p14="http://schemas.microsoft.com/office/powerpoint/2010/main" val="165826386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in DCC XML einfügen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58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dirty="0" err="1"/>
              <a:t>ppt</a:t>
            </a:r>
            <a:r>
              <a:rPr lang="de-DE" dirty="0"/>
              <a:t>-folie-vorlage</a:t>
            </a:r>
          </a:p>
        </p:txBody>
      </p:sp>
    </p:spTree>
    <p:extLst>
      <p:ext uri="{BB962C8B-B14F-4D97-AF65-F5344CB8AC3E}">
        <p14:creationId xmlns:p14="http://schemas.microsoft.com/office/powerpoint/2010/main" val="101762922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1A451B4-E47E-42A0-3B06-EF8F5A84D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15619" y="695980"/>
            <a:ext cx="7272800" cy="40909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DSI Tabelle in DCC XML einfügen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59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10E3AA7-3BF5-52B7-ADE3-90F341E087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5847" y="1806632"/>
            <a:ext cx="288033" cy="288033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9927BF28-EA5E-0949-BFBA-20C11B59C602}"/>
              </a:ext>
            </a:extLst>
          </p:cNvPr>
          <p:cNvSpPr/>
          <p:nvPr/>
        </p:nvSpPr>
        <p:spPr>
          <a:xfrm>
            <a:off x="1907704" y="1950648"/>
            <a:ext cx="2448272" cy="468052"/>
          </a:xfrm>
          <a:prstGeom prst="rect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/>
              <a:t>XMl</a:t>
            </a:r>
            <a:r>
              <a:rPr lang="de-DE" sz="1200" dirty="0"/>
              <a:t> und/oder Steuerdatei  herunterladen</a:t>
            </a:r>
          </a:p>
        </p:txBody>
      </p:sp>
    </p:spTree>
    <p:extLst>
      <p:ext uri="{BB962C8B-B14F-4D97-AF65-F5344CB8AC3E}">
        <p14:creationId xmlns:p14="http://schemas.microsoft.com/office/powerpoint/2010/main" val="3803216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B8439F0E-4D3F-749C-3FED-7CC9CB3D1893}"/>
              </a:ext>
            </a:extLst>
          </p:cNvPr>
          <p:cNvSpPr/>
          <p:nvPr/>
        </p:nvSpPr>
        <p:spPr>
          <a:xfrm>
            <a:off x="126162" y="843558"/>
            <a:ext cx="2285598" cy="2304098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F8541B1-B53B-6D42-C894-1473114B0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Bestehende Kalibrier-Systeme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A4B6FD4-8AAB-90D7-035D-310B84F8E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3ACF7AF-85E6-17C2-B7EB-43E30D2C9C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9778574-1DF9-E293-4038-57B0EF8D77B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B7800E30-A916-4D25-AEAA-22EAFD9E4435}"/>
              </a:ext>
            </a:extLst>
          </p:cNvPr>
          <p:cNvGrpSpPr/>
          <p:nvPr/>
        </p:nvGrpSpPr>
        <p:grpSpPr>
          <a:xfrm>
            <a:off x="1916143" y="1475872"/>
            <a:ext cx="426927" cy="1619223"/>
            <a:chOff x="1632313" y="1160748"/>
            <a:chExt cx="1355511" cy="5184576"/>
          </a:xfrm>
        </p:grpSpPr>
        <p:pic>
          <p:nvPicPr>
            <p:cNvPr id="7" name="Picture 5">
              <a:extLst>
                <a:ext uri="{FF2B5EF4-FFF2-40B4-BE49-F238E27FC236}">
                  <a16:creationId xmlns:a16="http://schemas.microsoft.com/office/drawing/2014/main" id="{E634DB09-62D1-4095-A4B3-DBB46296B5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1700" y="1160748"/>
              <a:ext cx="950080" cy="932773"/>
            </a:xfrm>
            <a:prstGeom prst="rect">
              <a:avLst/>
            </a:prstGeom>
          </p:spPr>
        </p:pic>
        <p:pic>
          <p:nvPicPr>
            <p:cNvPr id="8" name="Picture 6">
              <a:extLst>
                <a:ext uri="{FF2B5EF4-FFF2-40B4-BE49-F238E27FC236}">
                  <a16:creationId xmlns:a16="http://schemas.microsoft.com/office/drawing/2014/main" id="{845B9BFA-7812-4027-B49D-6A8FA6E47F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64789" y="2348880"/>
              <a:ext cx="1115023" cy="1350052"/>
            </a:xfrm>
            <a:prstGeom prst="rect">
              <a:avLst/>
            </a:prstGeom>
          </p:spPr>
        </p:pic>
        <p:pic>
          <p:nvPicPr>
            <p:cNvPr id="9" name="Picture 7">
              <a:extLst>
                <a:ext uri="{FF2B5EF4-FFF2-40B4-BE49-F238E27FC236}">
                  <a16:creationId xmlns:a16="http://schemas.microsoft.com/office/drawing/2014/main" id="{7CF4696F-8D7A-4878-B8E2-968697899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32313" y="3956907"/>
              <a:ext cx="1355511" cy="912253"/>
            </a:xfrm>
            <a:prstGeom prst="rect">
              <a:avLst/>
            </a:prstGeom>
          </p:spPr>
        </p:pic>
        <p:pic>
          <p:nvPicPr>
            <p:cNvPr id="10" name="Picture 8">
              <a:extLst>
                <a:ext uri="{FF2B5EF4-FFF2-40B4-BE49-F238E27FC236}">
                  <a16:creationId xmlns:a16="http://schemas.microsoft.com/office/drawing/2014/main" id="{1D0007A8-7AB3-4837-A94C-6646E5C617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43914" y="5197297"/>
              <a:ext cx="1177866" cy="1148027"/>
            </a:xfrm>
            <a:prstGeom prst="rect">
              <a:avLst/>
            </a:prstGeom>
          </p:spPr>
        </p:pic>
      </p:grpSp>
      <p:pic>
        <p:nvPicPr>
          <p:cNvPr id="1026" name="Picture 2" descr="Measuring tool related icons set on background for graphic and web design.  Simple illustration. Internet concept symbol for website button or mobile  Stock Vector Image &amp; Art - Alamy">
            <a:extLst>
              <a:ext uri="{FF2B5EF4-FFF2-40B4-BE49-F238E27FC236}">
                <a16:creationId xmlns:a16="http://schemas.microsoft.com/office/drawing/2014/main" id="{77A7229B-506B-A23F-906E-4A8C8E1CEC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26" y="1475873"/>
            <a:ext cx="1514272" cy="161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1D092D8A-5497-388D-251D-67559DEBCA20}"/>
              </a:ext>
            </a:extLst>
          </p:cNvPr>
          <p:cNvSpPr txBox="1"/>
          <p:nvPr/>
        </p:nvSpPr>
        <p:spPr>
          <a:xfrm>
            <a:off x="153734" y="883586"/>
            <a:ext cx="2291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Kalibriersystem</a:t>
            </a:r>
          </a:p>
        </p:txBody>
      </p: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B77A0638-1077-0DD1-EB4F-9F8F80810F9F}"/>
              </a:ext>
            </a:extLst>
          </p:cNvPr>
          <p:cNvGrpSpPr/>
          <p:nvPr/>
        </p:nvGrpSpPr>
        <p:grpSpPr>
          <a:xfrm>
            <a:off x="3046133" y="1219569"/>
            <a:ext cx="1741891" cy="1208165"/>
            <a:chOff x="3046133" y="1219569"/>
            <a:chExt cx="1741891" cy="1208165"/>
          </a:xfrm>
        </p:grpSpPr>
        <p:pic>
          <p:nvPicPr>
            <p:cNvPr id="14" name="Picture 4" descr="Ods-dateiformat symbol | Kostenlose Icon">
              <a:extLst>
                <a:ext uri="{FF2B5EF4-FFF2-40B4-BE49-F238E27FC236}">
                  <a16:creationId xmlns:a16="http://schemas.microsoft.com/office/drawing/2014/main" id="{480C30A8-4FF5-C20B-6EE3-577F7E9464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3483" y="1772929"/>
              <a:ext cx="495657" cy="4956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6" descr="CSV file format extension - Free interface icons">
              <a:extLst>
                <a:ext uri="{FF2B5EF4-FFF2-40B4-BE49-F238E27FC236}">
                  <a16:creationId xmlns:a16="http://schemas.microsoft.com/office/drawing/2014/main" id="{6C7435E8-8ECF-FDDE-FC60-38420C9A4C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3424" y="1772928"/>
              <a:ext cx="495658" cy="4956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8">
              <a:extLst>
                <a:ext uri="{FF2B5EF4-FFF2-40B4-BE49-F238E27FC236}">
                  <a16:creationId xmlns:a16="http://schemas.microsoft.com/office/drawing/2014/main" id="{1329108B-F25D-21AF-F14F-45880ADC9B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6133" y="1742082"/>
              <a:ext cx="557350" cy="557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5848711F-9CB6-68EC-DCAE-923BA70DC5A5}"/>
                </a:ext>
              </a:extLst>
            </p:cNvPr>
            <p:cNvSpPr/>
            <p:nvPr/>
          </p:nvSpPr>
          <p:spPr>
            <a:xfrm>
              <a:off x="3046133" y="1219569"/>
              <a:ext cx="1741891" cy="1208165"/>
            </a:xfrm>
            <a:prstGeom prst="rect">
              <a:avLst/>
            </a:prstGeom>
            <a:noFill/>
            <a:ln w="28575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3" name="Pfeil: nach rechts 12">
            <a:extLst>
              <a:ext uri="{FF2B5EF4-FFF2-40B4-BE49-F238E27FC236}">
                <a16:creationId xmlns:a16="http://schemas.microsoft.com/office/drawing/2014/main" id="{03CEE08E-B560-3D2C-06A4-1F37553BCB5B}"/>
              </a:ext>
            </a:extLst>
          </p:cNvPr>
          <p:cNvSpPr/>
          <p:nvPr/>
        </p:nvSpPr>
        <p:spPr>
          <a:xfrm>
            <a:off x="2326053" y="1750346"/>
            <a:ext cx="720080" cy="362701"/>
          </a:xfrm>
          <a:prstGeom prst="rightArrow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b="1" dirty="0"/>
              <a:t>erzeugt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01023098-D6FF-B5FF-7C44-49379CE750B5}"/>
              </a:ext>
            </a:extLst>
          </p:cNvPr>
          <p:cNvSpPr txBox="1"/>
          <p:nvPr/>
        </p:nvSpPr>
        <p:spPr>
          <a:xfrm>
            <a:off x="2962880" y="1273611"/>
            <a:ext cx="18971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Tabellen Daten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354D5F27-F807-BDEE-403E-FE161D8E6AB5}"/>
              </a:ext>
            </a:extLst>
          </p:cNvPr>
          <p:cNvSpPr txBox="1"/>
          <p:nvPr/>
        </p:nvSpPr>
        <p:spPr>
          <a:xfrm>
            <a:off x="41208" y="3302427"/>
            <a:ext cx="438678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Aufgabe:</a:t>
            </a: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Diese Daten im DCC und Datenbanken unterbringen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Ohne große Änderungen der Kal.-Sys-Software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Auch manuell durchführbar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Automatisierbar  </a:t>
            </a:r>
          </a:p>
        </p:txBody>
      </p:sp>
    </p:spTree>
    <p:extLst>
      <p:ext uri="{BB962C8B-B14F-4D97-AF65-F5344CB8AC3E}">
        <p14:creationId xmlns:p14="http://schemas.microsoft.com/office/powerpoint/2010/main" val="8206476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264222" y="2354470"/>
            <a:ext cx="6912000" cy="253438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2000" b="1" dirty="0">
                <a:latin typeface="Arial"/>
                <a:cs typeface="Arial"/>
              </a:rPr>
              <a:t>Physikalisch-Technische Bundesanstalt</a:t>
            </a:r>
          </a:p>
          <a:p>
            <a:r>
              <a:rPr lang="de-DE" sz="2000" b="1" dirty="0">
                <a:latin typeface="Arial"/>
                <a:cs typeface="Arial"/>
              </a:rPr>
              <a:t>Braunschweig und Berlin</a:t>
            </a:r>
          </a:p>
          <a:p>
            <a:r>
              <a:rPr lang="de-DE" sz="2000" dirty="0">
                <a:latin typeface="Arial"/>
                <a:cs typeface="Arial"/>
              </a:rPr>
              <a:t>Bundesallee 100</a:t>
            </a:r>
          </a:p>
          <a:p>
            <a:pPr>
              <a:spcAft>
                <a:spcPts val="500"/>
              </a:spcAft>
            </a:pPr>
            <a:r>
              <a:rPr lang="de-DE" sz="2000" dirty="0">
                <a:latin typeface="Arial"/>
                <a:cs typeface="Arial"/>
              </a:rPr>
              <a:t>38116 Braunschweig</a:t>
            </a:r>
          </a:p>
          <a:p>
            <a:r>
              <a:rPr lang="de-DE" sz="2000" dirty="0">
                <a:latin typeface="Arial"/>
                <a:cs typeface="Arial"/>
              </a:rPr>
              <a:t>Max Mustermann</a:t>
            </a:r>
          </a:p>
          <a:p>
            <a:pPr>
              <a:tabLst>
                <a:tab pos="630238" algn="l"/>
              </a:tabLst>
            </a:pPr>
            <a:r>
              <a:rPr lang="de-DE" sz="2000" dirty="0">
                <a:latin typeface="Arial"/>
                <a:cs typeface="Arial"/>
              </a:rPr>
              <a:t>Telefon:	0531 592-1223</a:t>
            </a:r>
          </a:p>
          <a:p>
            <a:pPr>
              <a:tabLst>
                <a:tab pos="630238" algn="l"/>
              </a:tabLst>
            </a:pPr>
            <a:r>
              <a:rPr lang="de-DE" sz="2000" dirty="0">
                <a:latin typeface="Arial"/>
                <a:cs typeface="Arial"/>
              </a:rPr>
              <a:t>E-Mail: 	benedikt.seeger@ptb.de</a:t>
            </a:r>
          </a:p>
          <a:p>
            <a:pPr>
              <a:lnSpc>
                <a:spcPts val="2200"/>
              </a:lnSpc>
            </a:pPr>
            <a:r>
              <a:rPr lang="de-DE" sz="2000" dirty="0">
                <a:latin typeface="Arial"/>
                <a:cs typeface="Arial"/>
                <a:hlinkClick r:id="rId2"/>
              </a:rPr>
              <a:t>www.ptb.de</a:t>
            </a:r>
            <a:endParaRPr lang="de-DE" sz="2000" dirty="0">
              <a:latin typeface="Arial"/>
              <a:cs typeface="Arial"/>
            </a:endParaRPr>
          </a:p>
          <a:p>
            <a:pPr>
              <a:lnSpc>
                <a:spcPts val="2200"/>
              </a:lnSpc>
            </a:pPr>
            <a:endParaRPr lang="de-DE" sz="2000" dirty="0">
              <a:latin typeface="Arial"/>
              <a:cs typeface="Arial"/>
            </a:endParaRPr>
          </a:p>
          <a:p>
            <a:pPr>
              <a:lnSpc>
                <a:spcPts val="2200"/>
              </a:lnSpc>
            </a:pPr>
            <a:r>
              <a:rPr lang="de-DE" sz="2000" dirty="0">
                <a:latin typeface="Arial"/>
                <a:cs typeface="Arial"/>
              </a:rPr>
              <a:t>Stand: 10/13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4B96B45-1E95-2A64-4F1E-1288EF2957F5}"/>
              </a:ext>
            </a:extLst>
          </p:cNvPr>
          <p:cNvSpPr txBox="1"/>
          <p:nvPr/>
        </p:nvSpPr>
        <p:spPr>
          <a:xfrm>
            <a:off x="35496" y="123478"/>
            <a:ext cx="9145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Web-Anwendung 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https://s18361.bs.ptb.de/DCCTableTool/</a:t>
            </a:r>
            <a:endParaRPr lang="de-DE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Repo				</a:t>
            </a: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https://gitlab1.ptb.de/Seeger/pydccanddbtools</a:t>
            </a:r>
            <a:endParaRPr lang="de-DE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B8439F0E-4D3F-749C-3FED-7CC9CB3D1893}"/>
              </a:ext>
            </a:extLst>
          </p:cNvPr>
          <p:cNvSpPr/>
          <p:nvPr/>
        </p:nvSpPr>
        <p:spPr>
          <a:xfrm>
            <a:off x="126162" y="843558"/>
            <a:ext cx="2285598" cy="2304098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F8541B1-B53B-6D42-C894-1473114B0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Integration in Kalibrier-Systeme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A4B6FD4-8AAB-90D7-035D-310B84F8E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3ACF7AF-85E6-17C2-B7EB-43E30D2C9C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9778574-1DF9-E293-4038-57B0EF8D77B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B7800E30-A916-4D25-AEAA-22EAFD9E4435}"/>
              </a:ext>
            </a:extLst>
          </p:cNvPr>
          <p:cNvGrpSpPr/>
          <p:nvPr/>
        </p:nvGrpSpPr>
        <p:grpSpPr>
          <a:xfrm>
            <a:off x="1916143" y="1475872"/>
            <a:ext cx="426927" cy="1619223"/>
            <a:chOff x="1632313" y="1160748"/>
            <a:chExt cx="1355511" cy="5184576"/>
          </a:xfrm>
        </p:grpSpPr>
        <p:pic>
          <p:nvPicPr>
            <p:cNvPr id="7" name="Picture 5">
              <a:extLst>
                <a:ext uri="{FF2B5EF4-FFF2-40B4-BE49-F238E27FC236}">
                  <a16:creationId xmlns:a16="http://schemas.microsoft.com/office/drawing/2014/main" id="{E634DB09-62D1-4095-A4B3-DBB46296B5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1700" y="1160748"/>
              <a:ext cx="950080" cy="932773"/>
            </a:xfrm>
            <a:prstGeom prst="rect">
              <a:avLst/>
            </a:prstGeom>
          </p:spPr>
        </p:pic>
        <p:pic>
          <p:nvPicPr>
            <p:cNvPr id="8" name="Picture 6">
              <a:extLst>
                <a:ext uri="{FF2B5EF4-FFF2-40B4-BE49-F238E27FC236}">
                  <a16:creationId xmlns:a16="http://schemas.microsoft.com/office/drawing/2014/main" id="{845B9BFA-7812-4027-B49D-6A8FA6E47F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64789" y="2348880"/>
              <a:ext cx="1115023" cy="1350052"/>
            </a:xfrm>
            <a:prstGeom prst="rect">
              <a:avLst/>
            </a:prstGeom>
          </p:spPr>
        </p:pic>
        <p:pic>
          <p:nvPicPr>
            <p:cNvPr id="9" name="Picture 7">
              <a:extLst>
                <a:ext uri="{FF2B5EF4-FFF2-40B4-BE49-F238E27FC236}">
                  <a16:creationId xmlns:a16="http://schemas.microsoft.com/office/drawing/2014/main" id="{7CF4696F-8D7A-4878-B8E2-968697899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32313" y="3956907"/>
              <a:ext cx="1355511" cy="912253"/>
            </a:xfrm>
            <a:prstGeom prst="rect">
              <a:avLst/>
            </a:prstGeom>
          </p:spPr>
        </p:pic>
        <p:pic>
          <p:nvPicPr>
            <p:cNvPr id="10" name="Picture 8">
              <a:extLst>
                <a:ext uri="{FF2B5EF4-FFF2-40B4-BE49-F238E27FC236}">
                  <a16:creationId xmlns:a16="http://schemas.microsoft.com/office/drawing/2014/main" id="{1D0007A8-7AB3-4837-A94C-6646E5C617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43914" y="5197297"/>
              <a:ext cx="1177866" cy="1148027"/>
            </a:xfrm>
            <a:prstGeom prst="rect">
              <a:avLst/>
            </a:prstGeom>
          </p:spPr>
        </p:pic>
      </p:grpSp>
      <p:pic>
        <p:nvPicPr>
          <p:cNvPr id="1026" name="Picture 2" descr="Measuring tool related icons set on background for graphic and web design.  Simple illustration. Internet concept symbol for website button or mobile  Stock Vector Image &amp; Art - Alamy">
            <a:extLst>
              <a:ext uri="{FF2B5EF4-FFF2-40B4-BE49-F238E27FC236}">
                <a16:creationId xmlns:a16="http://schemas.microsoft.com/office/drawing/2014/main" id="{77A7229B-506B-A23F-906E-4A8C8E1CEC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26" y="1475873"/>
            <a:ext cx="1514272" cy="161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1D092D8A-5497-388D-251D-67559DEBCA20}"/>
              </a:ext>
            </a:extLst>
          </p:cNvPr>
          <p:cNvSpPr txBox="1"/>
          <p:nvPr/>
        </p:nvSpPr>
        <p:spPr>
          <a:xfrm>
            <a:off x="153734" y="883586"/>
            <a:ext cx="2291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Kalibriersystem</a:t>
            </a:r>
          </a:p>
        </p:txBody>
      </p: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B77A0638-1077-0DD1-EB4F-9F8F80810F9F}"/>
              </a:ext>
            </a:extLst>
          </p:cNvPr>
          <p:cNvGrpSpPr/>
          <p:nvPr/>
        </p:nvGrpSpPr>
        <p:grpSpPr>
          <a:xfrm>
            <a:off x="3046133" y="1219569"/>
            <a:ext cx="1741891" cy="1208165"/>
            <a:chOff x="3046133" y="1219569"/>
            <a:chExt cx="1741891" cy="1208165"/>
          </a:xfrm>
        </p:grpSpPr>
        <p:pic>
          <p:nvPicPr>
            <p:cNvPr id="14" name="Picture 4" descr="Ods-dateiformat symbol | Kostenlose Icon">
              <a:extLst>
                <a:ext uri="{FF2B5EF4-FFF2-40B4-BE49-F238E27FC236}">
                  <a16:creationId xmlns:a16="http://schemas.microsoft.com/office/drawing/2014/main" id="{480C30A8-4FF5-C20B-6EE3-577F7E9464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3483" y="1772929"/>
              <a:ext cx="495657" cy="4956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6" descr="CSV file format extension - Free interface icons">
              <a:extLst>
                <a:ext uri="{FF2B5EF4-FFF2-40B4-BE49-F238E27FC236}">
                  <a16:creationId xmlns:a16="http://schemas.microsoft.com/office/drawing/2014/main" id="{6C7435E8-8ECF-FDDE-FC60-38420C9A4C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3424" y="1772928"/>
              <a:ext cx="495658" cy="4956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8">
              <a:extLst>
                <a:ext uri="{FF2B5EF4-FFF2-40B4-BE49-F238E27FC236}">
                  <a16:creationId xmlns:a16="http://schemas.microsoft.com/office/drawing/2014/main" id="{1329108B-F25D-21AF-F14F-45880ADC9B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6133" y="1742082"/>
              <a:ext cx="557350" cy="557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5848711F-9CB6-68EC-DCAE-923BA70DC5A5}"/>
                </a:ext>
              </a:extLst>
            </p:cNvPr>
            <p:cNvSpPr/>
            <p:nvPr/>
          </p:nvSpPr>
          <p:spPr>
            <a:xfrm>
              <a:off x="3046133" y="1219569"/>
              <a:ext cx="1741891" cy="1208165"/>
            </a:xfrm>
            <a:prstGeom prst="rect">
              <a:avLst/>
            </a:prstGeom>
            <a:noFill/>
            <a:ln w="28575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3" name="Pfeil: nach rechts 12">
            <a:extLst>
              <a:ext uri="{FF2B5EF4-FFF2-40B4-BE49-F238E27FC236}">
                <a16:creationId xmlns:a16="http://schemas.microsoft.com/office/drawing/2014/main" id="{03CEE08E-B560-3D2C-06A4-1F37553BCB5B}"/>
              </a:ext>
            </a:extLst>
          </p:cNvPr>
          <p:cNvSpPr/>
          <p:nvPr/>
        </p:nvSpPr>
        <p:spPr>
          <a:xfrm>
            <a:off x="2326053" y="1750346"/>
            <a:ext cx="720080" cy="362701"/>
          </a:xfrm>
          <a:prstGeom prst="rightArrow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b="1" dirty="0"/>
              <a:t>erzeugt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01023098-D6FF-B5FF-7C44-49379CE750B5}"/>
              </a:ext>
            </a:extLst>
          </p:cNvPr>
          <p:cNvSpPr txBox="1"/>
          <p:nvPr/>
        </p:nvSpPr>
        <p:spPr>
          <a:xfrm>
            <a:off x="2962880" y="1273611"/>
            <a:ext cx="18971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Tabellen Daten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354D5F27-F807-BDEE-403E-FE161D8E6AB5}"/>
              </a:ext>
            </a:extLst>
          </p:cNvPr>
          <p:cNvSpPr txBox="1"/>
          <p:nvPr/>
        </p:nvSpPr>
        <p:spPr>
          <a:xfrm>
            <a:off x="41208" y="3302427"/>
            <a:ext cx="438678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Aufgabe:</a:t>
            </a: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Diese Daten im DCC und Datenbanken unterbringen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Ohne große Änderungen der Kal.-Sys-Software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Auch manuell durchführbar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Automatisierbar  </a:t>
            </a:r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6553064F-4EC8-AA1A-135B-660B0B297F5B}"/>
              </a:ext>
            </a:extLst>
          </p:cNvPr>
          <p:cNvGrpSpPr/>
          <p:nvPr/>
        </p:nvGrpSpPr>
        <p:grpSpPr>
          <a:xfrm>
            <a:off x="5628107" y="1219569"/>
            <a:ext cx="1858739" cy="1227539"/>
            <a:chOff x="5047156" y="1219569"/>
            <a:chExt cx="1858739" cy="1227539"/>
          </a:xfrm>
        </p:grpSpPr>
        <p:pic>
          <p:nvPicPr>
            <p:cNvPr id="29" name="Grafik 28">
              <a:extLst>
                <a:ext uri="{FF2B5EF4-FFF2-40B4-BE49-F238E27FC236}">
                  <a16:creationId xmlns:a16="http://schemas.microsoft.com/office/drawing/2014/main" id="{F350BB2A-A150-56B1-1CF5-7498DC63E4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1691" t="8001" r="914" b="5201"/>
            <a:stretch/>
          </p:blipFill>
          <p:spPr>
            <a:xfrm>
              <a:off x="5079023" y="1349973"/>
              <a:ext cx="849476" cy="857526"/>
            </a:xfrm>
            <a:prstGeom prst="rect">
              <a:avLst/>
            </a:prstGeom>
          </p:spPr>
        </p:pic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A632DDFB-758D-D884-2602-4C96E48D2013}"/>
                </a:ext>
              </a:extLst>
            </p:cNvPr>
            <p:cNvSpPr/>
            <p:nvPr/>
          </p:nvSpPr>
          <p:spPr>
            <a:xfrm>
              <a:off x="5047156" y="1219569"/>
              <a:ext cx="1858739" cy="1208165"/>
            </a:xfrm>
            <a:prstGeom prst="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E2E250F8-2C3C-2AB7-AA58-CCEEDD3F7910}"/>
                </a:ext>
              </a:extLst>
            </p:cNvPr>
            <p:cNvSpPr txBox="1"/>
            <p:nvPr/>
          </p:nvSpPr>
          <p:spPr>
            <a:xfrm>
              <a:off x="5984296" y="1246779"/>
              <a:ext cx="92159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>
                  <a:latin typeface="Arial" panose="020B0604020202020204" pitchFamily="34" charset="0"/>
                  <a:cs typeface="Arial" panose="020B0604020202020204" pitchFamily="34" charset="0"/>
                </a:rPr>
                <a:t>DCC</a:t>
              </a:r>
            </a:p>
            <a:p>
              <a:r>
                <a:rPr lang="de-DE" sz="2400" dirty="0">
                  <a:latin typeface="Arial" panose="020B0604020202020204" pitchFamily="34" charset="0"/>
                  <a:cs typeface="Arial" panose="020B0604020202020204" pitchFamily="34" charset="0"/>
                </a:rPr>
                <a:t>Table</a:t>
              </a:r>
            </a:p>
            <a:p>
              <a:r>
                <a:rPr lang="de-DE" sz="2400" dirty="0">
                  <a:latin typeface="Arial" panose="020B0604020202020204" pitchFamily="34" charset="0"/>
                  <a:cs typeface="Arial" panose="020B0604020202020204" pitchFamily="34" charset="0"/>
                </a:rPr>
                <a:t>Tool</a:t>
              </a:r>
            </a:p>
          </p:txBody>
        </p:sp>
      </p:grpSp>
      <p:sp>
        <p:nvSpPr>
          <p:cNvPr id="1024" name="Pfeil: nach links 1023">
            <a:extLst>
              <a:ext uri="{FF2B5EF4-FFF2-40B4-BE49-F238E27FC236}">
                <a16:creationId xmlns:a16="http://schemas.microsoft.com/office/drawing/2014/main" id="{677E8D18-7D76-270C-7CE8-4952BAE01E3D}"/>
              </a:ext>
            </a:extLst>
          </p:cNvPr>
          <p:cNvSpPr/>
          <p:nvPr/>
        </p:nvSpPr>
        <p:spPr>
          <a:xfrm flipH="1">
            <a:off x="4788024" y="1657570"/>
            <a:ext cx="840083" cy="378748"/>
          </a:xfrm>
          <a:prstGeom prst="leftArrow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err="1"/>
              <a:t>upload</a:t>
            </a:r>
            <a:endParaRPr lang="de-DE" sz="1200" b="1" dirty="0"/>
          </a:p>
        </p:txBody>
      </p:sp>
    </p:spTree>
    <p:extLst>
      <p:ext uri="{BB962C8B-B14F-4D97-AF65-F5344CB8AC3E}">
        <p14:creationId xmlns:p14="http://schemas.microsoft.com/office/powerpoint/2010/main" val="36296080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B8439F0E-4D3F-749C-3FED-7CC9CB3D1893}"/>
              </a:ext>
            </a:extLst>
          </p:cNvPr>
          <p:cNvSpPr/>
          <p:nvPr/>
        </p:nvSpPr>
        <p:spPr>
          <a:xfrm>
            <a:off x="126162" y="843558"/>
            <a:ext cx="2285598" cy="2304098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F8541B1-B53B-6D42-C894-1473114B0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Integration in Kalibrier-Systeme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A4B6FD4-8AAB-90D7-035D-310B84F8E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3ACF7AF-85E6-17C2-B7EB-43E30D2C9C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9778574-1DF9-E293-4038-57B0EF8D77B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B7800E30-A916-4D25-AEAA-22EAFD9E4435}"/>
              </a:ext>
            </a:extLst>
          </p:cNvPr>
          <p:cNvGrpSpPr/>
          <p:nvPr/>
        </p:nvGrpSpPr>
        <p:grpSpPr>
          <a:xfrm>
            <a:off x="1916143" y="1475872"/>
            <a:ext cx="426927" cy="1619223"/>
            <a:chOff x="1632313" y="1160748"/>
            <a:chExt cx="1355511" cy="5184576"/>
          </a:xfrm>
        </p:grpSpPr>
        <p:pic>
          <p:nvPicPr>
            <p:cNvPr id="7" name="Picture 5">
              <a:extLst>
                <a:ext uri="{FF2B5EF4-FFF2-40B4-BE49-F238E27FC236}">
                  <a16:creationId xmlns:a16="http://schemas.microsoft.com/office/drawing/2014/main" id="{E634DB09-62D1-4095-A4B3-DBB46296B5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1700" y="1160748"/>
              <a:ext cx="950080" cy="932773"/>
            </a:xfrm>
            <a:prstGeom prst="rect">
              <a:avLst/>
            </a:prstGeom>
          </p:spPr>
        </p:pic>
        <p:pic>
          <p:nvPicPr>
            <p:cNvPr id="8" name="Picture 6">
              <a:extLst>
                <a:ext uri="{FF2B5EF4-FFF2-40B4-BE49-F238E27FC236}">
                  <a16:creationId xmlns:a16="http://schemas.microsoft.com/office/drawing/2014/main" id="{845B9BFA-7812-4027-B49D-6A8FA6E47F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64789" y="2348880"/>
              <a:ext cx="1115023" cy="1350052"/>
            </a:xfrm>
            <a:prstGeom prst="rect">
              <a:avLst/>
            </a:prstGeom>
          </p:spPr>
        </p:pic>
        <p:pic>
          <p:nvPicPr>
            <p:cNvPr id="9" name="Picture 7">
              <a:extLst>
                <a:ext uri="{FF2B5EF4-FFF2-40B4-BE49-F238E27FC236}">
                  <a16:creationId xmlns:a16="http://schemas.microsoft.com/office/drawing/2014/main" id="{7CF4696F-8D7A-4878-B8E2-968697899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32313" y="3956907"/>
              <a:ext cx="1355511" cy="912253"/>
            </a:xfrm>
            <a:prstGeom prst="rect">
              <a:avLst/>
            </a:prstGeom>
          </p:spPr>
        </p:pic>
        <p:pic>
          <p:nvPicPr>
            <p:cNvPr id="10" name="Picture 8">
              <a:extLst>
                <a:ext uri="{FF2B5EF4-FFF2-40B4-BE49-F238E27FC236}">
                  <a16:creationId xmlns:a16="http://schemas.microsoft.com/office/drawing/2014/main" id="{1D0007A8-7AB3-4837-A94C-6646E5C617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43914" y="5197297"/>
              <a:ext cx="1177866" cy="1148027"/>
            </a:xfrm>
            <a:prstGeom prst="rect">
              <a:avLst/>
            </a:prstGeom>
          </p:spPr>
        </p:pic>
      </p:grpSp>
      <p:pic>
        <p:nvPicPr>
          <p:cNvPr id="1026" name="Picture 2" descr="Measuring tool related icons set on background for graphic and web design.  Simple illustration. Internet concept symbol for website button or mobile  Stock Vector Image &amp; Art - Alamy">
            <a:extLst>
              <a:ext uri="{FF2B5EF4-FFF2-40B4-BE49-F238E27FC236}">
                <a16:creationId xmlns:a16="http://schemas.microsoft.com/office/drawing/2014/main" id="{77A7229B-506B-A23F-906E-4A8C8E1CEC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26" y="1475873"/>
            <a:ext cx="1514272" cy="161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1D092D8A-5497-388D-251D-67559DEBCA20}"/>
              </a:ext>
            </a:extLst>
          </p:cNvPr>
          <p:cNvSpPr txBox="1"/>
          <p:nvPr/>
        </p:nvSpPr>
        <p:spPr>
          <a:xfrm>
            <a:off x="153734" y="883586"/>
            <a:ext cx="2291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Kalibriersystem</a:t>
            </a:r>
          </a:p>
        </p:txBody>
      </p: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B77A0638-1077-0DD1-EB4F-9F8F80810F9F}"/>
              </a:ext>
            </a:extLst>
          </p:cNvPr>
          <p:cNvGrpSpPr/>
          <p:nvPr/>
        </p:nvGrpSpPr>
        <p:grpSpPr>
          <a:xfrm>
            <a:off x="3046133" y="1219569"/>
            <a:ext cx="1741891" cy="1208165"/>
            <a:chOff x="3046133" y="1219569"/>
            <a:chExt cx="1741891" cy="1208165"/>
          </a:xfrm>
        </p:grpSpPr>
        <p:pic>
          <p:nvPicPr>
            <p:cNvPr id="14" name="Picture 4" descr="Ods-dateiformat symbol | Kostenlose Icon">
              <a:extLst>
                <a:ext uri="{FF2B5EF4-FFF2-40B4-BE49-F238E27FC236}">
                  <a16:creationId xmlns:a16="http://schemas.microsoft.com/office/drawing/2014/main" id="{480C30A8-4FF5-C20B-6EE3-577F7E9464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3483" y="1772929"/>
              <a:ext cx="495657" cy="4956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6" descr="CSV file format extension - Free interface icons">
              <a:extLst>
                <a:ext uri="{FF2B5EF4-FFF2-40B4-BE49-F238E27FC236}">
                  <a16:creationId xmlns:a16="http://schemas.microsoft.com/office/drawing/2014/main" id="{6C7435E8-8ECF-FDDE-FC60-38420C9A4C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3424" y="1772928"/>
              <a:ext cx="495658" cy="4956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8">
              <a:extLst>
                <a:ext uri="{FF2B5EF4-FFF2-40B4-BE49-F238E27FC236}">
                  <a16:creationId xmlns:a16="http://schemas.microsoft.com/office/drawing/2014/main" id="{1329108B-F25D-21AF-F14F-45880ADC9B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6133" y="1742082"/>
              <a:ext cx="557350" cy="557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5848711F-9CB6-68EC-DCAE-923BA70DC5A5}"/>
                </a:ext>
              </a:extLst>
            </p:cNvPr>
            <p:cNvSpPr/>
            <p:nvPr/>
          </p:nvSpPr>
          <p:spPr>
            <a:xfrm>
              <a:off x="3046133" y="1219569"/>
              <a:ext cx="1741891" cy="1208165"/>
            </a:xfrm>
            <a:prstGeom prst="rect">
              <a:avLst/>
            </a:prstGeom>
            <a:noFill/>
            <a:ln w="28575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3" name="Pfeil: nach rechts 12">
            <a:extLst>
              <a:ext uri="{FF2B5EF4-FFF2-40B4-BE49-F238E27FC236}">
                <a16:creationId xmlns:a16="http://schemas.microsoft.com/office/drawing/2014/main" id="{03CEE08E-B560-3D2C-06A4-1F37553BCB5B}"/>
              </a:ext>
            </a:extLst>
          </p:cNvPr>
          <p:cNvSpPr/>
          <p:nvPr/>
        </p:nvSpPr>
        <p:spPr>
          <a:xfrm>
            <a:off x="2326053" y="1750346"/>
            <a:ext cx="720080" cy="362701"/>
          </a:xfrm>
          <a:prstGeom prst="rightArrow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b="1" dirty="0"/>
              <a:t>erzeugt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01023098-D6FF-B5FF-7C44-49379CE750B5}"/>
              </a:ext>
            </a:extLst>
          </p:cNvPr>
          <p:cNvSpPr txBox="1"/>
          <p:nvPr/>
        </p:nvSpPr>
        <p:spPr>
          <a:xfrm>
            <a:off x="2962880" y="1273611"/>
            <a:ext cx="18971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Tabellen Daten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354D5F27-F807-BDEE-403E-FE161D8E6AB5}"/>
              </a:ext>
            </a:extLst>
          </p:cNvPr>
          <p:cNvSpPr txBox="1"/>
          <p:nvPr/>
        </p:nvSpPr>
        <p:spPr>
          <a:xfrm>
            <a:off x="41208" y="3302427"/>
            <a:ext cx="438678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Aufgabe:</a:t>
            </a: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Diese Daten im DCC und Datenbanken unterbringen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Ohne große Änderungen der Kal.-Sys-Software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Auch manuell durchführbar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Automatisierbar  </a:t>
            </a:r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6553064F-4EC8-AA1A-135B-660B0B297F5B}"/>
              </a:ext>
            </a:extLst>
          </p:cNvPr>
          <p:cNvGrpSpPr/>
          <p:nvPr/>
        </p:nvGrpSpPr>
        <p:grpSpPr>
          <a:xfrm>
            <a:off x="5628107" y="1219569"/>
            <a:ext cx="1858739" cy="1227539"/>
            <a:chOff x="5047156" y="1219569"/>
            <a:chExt cx="1858739" cy="1227539"/>
          </a:xfrm>
        </p:grpSpPr>
        <p:pic>
          <p:nvPicPr>
            <p:cNvPr id="29" name="Grafik 28">
              <a:extLst>
                <a:ext uri="{FF2B5EF4-FFF2-40B4-BE49-F238E27FC236}">
                  <a16:creationId xmlns:a16="http://schemas.microsoft.com/office/drawing/2014/main" id="{F350BB2A-A150-56B1-1CF5-7498DC63E4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1691" t="8001" r="914" b="5201"/>
            <a:stretch/>
          </p:blipFill>
          <p:spPr>
            <a:xfrm>
              <a:off x="5079023" y="1349973"/>
              <a:ext cx="849476" cy="857526"/>
            </a:xfrm>
            <a:prstGeom prst="rect">
              <a:avLst/>
            </a:prstGeom>
          </p:spPr>
        </p:pic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A632DDFB-758D-D884-2602-4C96E48D2013}"/>
                </a:ext>
              </a:extLst>
            </p:cNvPr>
            <p:cNvSpPr/>
            <p:nvPr/>
          </p:nvSpPr>
          <p:spPr>
            <a:xfrm>
              <a:off x="5047156" y="1219569"/>
              <a:ext cx="1858739" cy="1208165"/>
            </a:xfrm>
            <a:prstGeom prst="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E2E250F8-2C3C-2AB7-AA58-CCEEDD3F7910}"/>
                </a:ext>
              </a:extLst>
            </p:cNvPr>
            <p:cNvSpPr txBox="1"/>
            <p:nvPr/>
          </p:nvSpPr>
          <p:spPr>
            <a:xfrm>
              <a:off x="5984296" y="1246779"/>
              <a:ext cx="92159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>
                  <a:latin typeface="Arial" panose="020B0604020202020204" pitchFamily="34" charset="0"/>
                  <a:cs typeface="Arial" panose="020B0604020202020204" pitchFamily="34" charset="0"/>
                </a:rPr>
                <a:t>DCC</a:t>
              </a:r>
            </a:p>
            <a:p>
              <a:r>
                <a:rPr lang="de-DE" sz="2400" dirty="0">
                  <a:latin typeface="Arial" panose="020B0604020202020204" pitchFamily="34" charset="0"/>
                  <a:cs typeface="Arial" panose="020B0604020202020204" pitchFamily="34" charset="0"/>
                </a:rPr>
                <a:t>Table</a:t>
              </a:r>
            </a:p>
            <a:p>
              <a:r>
                <a:rPr lang="de-DE" sz="2400" dirty="0">
                  <a:latin typeface="Arial" panose="020B0604020202020204" pitchFamily="34" charset="0"/>
                  <a:cs typeface="Arial" panose="020B0604020202020204" pitchFamily="34" charset="0"/>
                </a:rPr>
                <a:t>Tool</a:t>
              </a:r>
            </a:p>
          </p:txBody>
        </p:sp>
      </p:grpSp>
      <p:sp>
        <p:nvSpPr>
          <p:cNvPr id="1024" name="Pfeil: nach links 1023">
            <a:extLst>
              <a:ext uri="{FF2B5EF4-FFF2-40B4-BE49-F238E27FC236}">
                <a16:creationId xmlns:a16="http://schemas.microsoft.com/office/drawing/2014/main" id="{677E8D18-7D76-270C-7CE8-4952BAE01E3D}"/>
              </a:ext>
            </a:extLst>
          </p:cNvPr>
          <p:cNvSpPr/>
          <p:nvPr/>
        </p:nvSpPr>
        <p:spPr>
          <a:xfrm flipH="1">
            <a:off x="4788024" y="1657570"/>
            <a:ext cx="840083" cy="378748"/>
          </a:xfrm>
          <a:prstGeom prst="leftArrow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err="1"/>
              <a:t>upload</a:t>
            </a:r>
            <a:endParaRPr lang="de-DE" sz="1200" b="1" dirty="0"/>
          </a:p>
        </p:txBody>
      </p:sp>
      <p:grpSp>
        <p:nvGrpSpPr>
          <p:cNvPr id="1031" name="Gruppieren 1030">
            <a:extLst>
              <a:ext uri="{FF2B5EF4-FFF2-40B4-BE49-F238E27FC236}">
                <a16:creationId xmlns:a16="http://schemas.microsoft.com/office/drawing/2014/main" id="{2B175BFA-43FF-EF56-4A3C-6ED814737689}"/>
              </a:ext>
            </a:extLst>
          </p:cNvPr>
          <p:cNvGrpSpPr/>
          <p:nvPr/>
        </p:nvGrpSpPr>
        <p:grpSpPr>
          <a:xfrm>
            <a:off x="7596336" y="2682540"/>
            <a:ext cx="1407638" cy="1239773"/>
            <a:chOff x="7596336" y="1228936"/>
            <a:chExt cx="1407638" cy="1239773"/>
          </a:xfrm>
        </p:grpSpPr>
        <p:sp>
          <p:nvSpPr>
            <p:cNvPr id="1028" name="Rechteck 1027">
              <a:extLst>
                <a:ext uri="{FF2B5EF4-FFF2-40B4-BE49-F238E27FC236}">
                  <a16:creationId xmlns:a16="http://schemas.microsoft.com/office/drawing/2014/main" id="{DA6B1600-74AA-10AA-0D33-DF164CF573A9}"/>
                </a:ext>
              </a:extLst>
            </p:cNvPr>
            <p:cNvSpPr/>
            <p:nvPr/>
          </p:nvSpPr>
          <p:spPr>
            <a:xfrm>
              <a:off x="7596336" y="1238942"/>
              <a:ext cx="1407638" cy="1208165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027" name="Grafik 1026">
              <a:extLst>
                <a:ext uri="{FF2B5EF4-FFF2-40B4-BE49-F238E27FC236}">
                  <a16:creationId xmlns:a16="http://schemas.microsoft.com/office/drawing/2014/main" id="{D7949952-A67B-248F-CF74-3A0D4223D34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16200000">
              <a:off x="7683284" y="1722759"/>
              <a:ext cx="614508" cy="266209"/>
            </a:xfrm>
            <a:prstGeom prst="rect">
              <a:avLst/>
            </a:prstGeom>
          </p:spPr>
        </p:pic>
        <p:pic>
          <p:nvPicPr>
            <p:cNvPr id="2052" name="Picture 4" descr="XML file format symbol - Free interface icons">
              <a:extLst>
                <a:ext uri="{FF2B5EF4-FFF2-40B4-BE49-F238E27FC236}">
                  <a16:creationId xmlns:a16="http://schemas.microsoft.com/office/drawing/2014/main" id="{81C951D6-3358-2954-9EC9-D2D33BE5B5C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6473" y="1503064"/>
              <a:ext cx="641173" cy="6411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9" name="Textfeld 1028">
              <a:extLst>
                <a:ext uri="{FF2B5EF4-FFF2-40B4-BE49-F238E27FC236}">
                  <a16:creationId xmlns:a16="http://schemas.microsoft.com/office/drawing/2014/main" id="{2B376269-E863-0A88-98E5-CCA65EF1E52E}"/>
                </a:ext>
              </a:extLst>
            </p:cNvPr>
            <p:cNvSpPr txBox="1"/>
            <p:nvPr/>
          </p:nvSpPr>
          <p:spPr>
            <a:xfrm>
              <a:off x="7692781" y="1228936"/>
              <a:ext cx="11448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&lt;</a:t>
              </a:r>
              <a:r>
                <a:rPr lang="de-DE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dcc:list</a:t>
              </a:r>
              <a:r>
                <a:rPr lang="de-DE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&gt;</a:t>
              </a:r>
            </a:p>
          </p:txBody>
        </p:sp>
        <p:sp>
          <p:nvSpPr>
            <p:cNvPr id="1030" name="Textfeld 1029">
              <a:extLst>
                <a:ext uri="{FF2B5EF4-FFF2-40B4-BE49-F238E27FC236}">
                  <a16:creationId xmlns:a16="http://schemas.microsoft.com/office/drawing/2014/main" id="{2F9AE4E9-A9F9-0B05-7B36-C4719FD5967E}"/>
                </a:ext>
              </a:extLst>
            </p:cNvPr>
            <p:cNvSpPr txBox="1"/>
            <p:nvPr/>
          </p:nvSpPr>
          <p:spPr>
            <a:xfrm>
              <a:off x="7727722" y="2130155"/>
              <a:ext cx="12025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&lt;/</a:t>
              </a:r>
              <a:r>
                <a:rPr lang="de-DE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dcc:list</a:t>
              </a:r>
              <a:r>
                <a:rPr lang="de-DE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&gt;</a:t>
              </a:r>
            </a:p>
          </p:txBody>
        </p:sp>
      </p:grpSp>
      <p:sp>
        <p:nvSpPr>
          <p:cNvPr id="1032" name="Pfeil: gebogen 1031">
            <a:extLst>
              <a:ext uri="{FF2B5EF4-FFF2-40B4-BE49-F238E27FC236}">
                <a16:creationId xmlns:a16="http://schemas.microsoft.com/office/drawing/2014/main" id="{002BDD56-EBE8-6282-2DB1-2F1AD10D8145}"/>
              </a:ext>
            </a:extLst>
          </p:cNvPr>
          <p:cNvSpPr/>
          <p:nvPr/>
        </p:nvSpPr>
        <p:spPr>
          <a:xfrm rot="5400000">
            <a:off x="7461328" y="1721196"/>
            <a:ext cx="1001089" cy="921600"/>
          </a:xfrm>
          <a:prstGeom prst="bentArrow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033" name="Textfeld 1032">
            <a:extLst>
              <a:ext uri="{FF2B5EF4-FFF2-40B4-BE49-F238E27FC236}">
                <a16:creationId xmlns:a16="http://schemas.microsoft.com/office/drawing/2014/main" id="{19D0C519-19FB-6C35-1B22-53780A6E1CDF}"/>
              </a:ext>
            </a:extLst>
          </p:cNvPr>
          <p:cNvSpPr txBox="1"/>
          <p:nvPr/>
        </p:nvSpPr>
        <p:spPr>
          <a:xfrm>
            <a:off x="7559539" y="1096675"/>
            <a:ext cx="15347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Erzeugt </a:t>
            </a:r>
          </a:p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XML Fragment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C062CDD9-0E8C-07B0-9A02-6FFB4D725A76}"/>
              </a:ext>
            </a:extLst>
          </p:cNvPr>
          <p:cNvSpPr txBox="1"/>
          <p:nvPr/>
        </p:nvSpPr>
        <p:spPr>
          <a:xfrm>
            <a:off x="5536247" y="1683903"/>
            <a:ext cx="457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b="1" dirty="0" err="1">
                <a:solidFill>
                  <a:schemeClr val="bg1"/>
                </a:solidFill>
              </a:rPr>
              <a:t>download</a:t>
            </a:r>
            <a:endParaRPr lang="de-DE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3018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B8439F0E-4D3F-749C-3FED-7CC9CB3D1893}"/>
              </a:ext>
            </a:extLst>
          </p:cNvPr>
          <p:cNvSpPr/>
          <p:nvPr/>
        </p:nvSpPr>
        <p:spPr>
          <a:xfrm>
            <a:off x="126162" y="843558"/>
            <a:ext cx="2285598" cy="2304098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F8541B1-B53B-6D42-C894-1473114B0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Integration in Kalibrier-Systeme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A4B6FD4-8AAB-90D7-035D-310B84F8E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07.05.2018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3ACF7AF-85E6-17C2-B7EB-43E30D2C9C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73A770-1660-45DE-B946-DFFC7041C5FD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9778574-1DF9-E293-4038-57B0EF8D77B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ppt-folie-vorlage</a:t>
            </a:r>
            <a:endParaRPr lang="de-DE" dirty="0"/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B7800E30-A916-4D25-AEAA-22EAFD9E4435}"/>
              </a:ext>
            </a:extLst>
          </p:cNvPr>
          <p:cNvGrpSpPr/>
          <p:nvPr/>
        </p:nvGrpSpPr>
        <p:grpSpPr>
          <a:xfrm>
            <a:off x="1916143" y="1475872"/>
            <a:ext cx="426927" cy="1619223"/>
            <a:chOff x="1632313" y="1160748"/>
            <a:chExt cx="1355511" cy="5184576"/>
          </a:xfrm>
        </p:grpSpPr>
        <p:pic>
          <p:nvPicPr>
            <p:cNvPr id="7" name="Picture 5">
              <a:extLst>
                <a:ext uri="{FF2B5EF4-FFF2-40B4-BE49-F238E27FC236}">
                  <a16:creationId xmlns:a16="http://schemas.microsoft.com/office/drawing/2014/main" id="{E634DB09-62D1-4095-A4B3-DBB46296B5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1700" y="1160748"/>
              <a:ext cx="950080" cy="932773"/>
            </a:xfrm>
            <a:prstGeom prst="rect">
              <a:avLst/>
            </a:prstGeom>
          </p:spPr>
        </p:pic>
        <p:pic>
          <p:nvPicPr>
            <p:cNvPr id="8" name="Picture 6">
              <a:extLst>
                <a:ext uri="{FF2B5EF4-FFF2-40B4-BE49-F238E27FC236}">
                  <a16:creationId xmlns:a16="http://schemas.microsoft.com/office/drawing/2014/main" id="{845B9BFA-7812-4027-B49D-6A8FA6E47F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64789" y="2348880"/>
              <a:ext cx="1115023" cy="1350052"/>
            </a:xfrm>
            <a:prstGeom prst="rect">
              <a:avLst/>
            </a:prstGeom>
          </p:spPr>
        </p:pic>
        <p:pic>
          <p:nvPicPr>
            <p:cNvPr id="9" name="Picture 7">
              <a:extLst>
                <a:ext uri="{FF2B5EF4-FFF2-40B4-BE49-F238E27FC236}">
                  <a16:creationId xmlns:a16="http://schemas.microsoft.com/office/drawing/2014/main" id="{7CF4696F-8D7A-4878-B8E2-968697899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32313" y="3956907"/>
              <a:ext cx="1355511" cy="912253"/>
            </a:xfrm>
            <a:prstGeom prst="rect">
              <a:avLst/>
            </a:prstGeom>
          </p:spPr>
        </p:pic>
        <p:pic>
          <p:nvPicPr>
            <p:cNvPr id="10" name="Picture 8">
              <a:extLst>
                <a:ext uri="{FF2B5EF4-FFF2-40B4-BE49-F238E27FC236}">
                  <a16:creationId xmlns:a16="http://schemas.microsoft.com/office/drawing/2014/main" id="{1D0007A8-7AB3-4837-A94C-6646E5C617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43914" y="5197297"/>
              <a:ext cx="1177866" cy="1148027"/>
            </a:xfrm>
            <a:prstGeom prst="rect">
              <a:avLst/>
            </a:prstGeom>
          </p:spPr>
        </p:pic>
      </p:grpSp>
      <p:pic>
        <p:nvPicPr>
          <p:cNvPr id="1026" name="Picture 2" descr="Measuring tool related icons set on background for graphic and web design.  Simple illustration. Internet concept symbol for website button or mobile  Stock Vector Image &amp; Art - Alamy">
            <a:extLst>
              <a:ext uri="{FF2B5EF4-FFF2-40B4-BE49-F238E27FC236}">
                <a16:creationId xmlns:a16="http://schemas.microsoft.com/office/drawing/2014/main" id="{77A7229B-506B-A23F-906E-4A8C8E1CEC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26" y="1475873"/>
            <a:ext cx="1514272" cy="161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1D092D8A-5497-388D-251D-67559DEBCA20}"/>
              </a:ext>
            </a:extLst>
          </p:cNvPr>
          <p:cNvSpPr txBox="1"/>
          <p:nvPr/>
        </p:nvSpPr>
        <p:spPr>
          <a:xfrm>
            <a:off x="153734" y="883586"/>
            <a:ext cx="2291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Kalibriersystem</a:t>
            </a:r>
          </a:p>
        </p:txBody>
      </p: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B77A0638-1077-0DD1-EB4F-9F8F80810F9F}"/>
              </a:ext>
            </a:extLst>
          </p:cNvPr>
          <p:cNvGrpSpPr/>
          <p:nvPr/>
        </p:nvGrpSpPr>
        <p:grpSpPr>
          <a:xfrm>
            <a:off x="3046133" y="1219569"/>
            <a:ext cx="1741891" cy="1208165"/>
            <a:chOff x="3046133" y="1219569"/>
            <a:chExt cx="1741891" cy="1208165"/>
          </a:xfrm>
        </p:grpSpPr>
        <p:pic>
          <p:nvPicPr>
            <p:cNvPr id="14" name="Picture 4" descr="Ods-dateiformat symbol | Kostenlose Icon">
              <a:extLst>
                <a:ext uri="{FF2B5EF4-FFF2-40B4-BE49-F238E27FC236}">
                  <a16:creationId xmlns:a16="http://schemas.microsoft.com/office/drawing/2014/main" id="{480C30A8-4FF5-C20B-6EE3-577F7E9464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3483" y="1772929"/>
              <a:ext cx="495657" cy="4956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6" descr="CSV file format extension - Free interface icons">
              <a:extLst>
                <a:ext uri="{FF2B5EF4-FFF2-40B4-BE49-F238E27FC236}">
                  <a16:creationId xmlns:a16="http://schemas.microsoft.com/office/drawing/2014/main" id="{6C7435E8-8ECF-FDDE-FC60-38420C9A4C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3424" y="1772928"/>
              <a:ext cx="495658" cy="4956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8">
              <a:extLst>
                <a:ext uri="{FF2B5EF4-FFF2-40B4-BE49-F238E27FC236}">
                  <a16:creationId xmlns:a16="http://schemas.microsoft.com/office/drawing/2014/main" id="{1329108B-F25D-21AF-F14F-45880ADC9B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6133" y="1742082"/>
              <a:ext cx="557350" cy="557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5848711F-9CB6-68EC-DCAE-923BA70DC5A5}"/>
                </a:ext>
              </a:extLst>
            </p:cNvPr>
            <p:cNvSpPr/>
            <p:nvPr/>
          </p:nvSpPr>
          <p:spPr>
            <a:xfrm>
              <a:off x="3046133" y="1219569"/>
              <a:ext cx="1741891" cy="1208165"/>
            </a:xfrm>
            <a:prstGeom prst="rect">
              <a:avLst/>
            </a:prstGeom>
            <a:noFill/>
            <a:ln w="28575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3" name="Pfeil: nach rechts 12">
            <a:extLst>
              <a:ext uri="{FF2B5EF4-FFF2-40B4-BE49-F238E27FC236}">
                <a16:creationId xmlns:a16="http://schemas.microsoft.com/office/drawing/2014/main" id="{03CEE08E-B560-3D2C-06A4-1F37553BCB5B}"/>
              </a:ext>
            </a:extLst>
          </p:cNvPr>
          <p:cNvSpPr/>
          <p:nvPr/>
        </p:nvSpPr>
        <p:spPr>
          <a:xfrm>
            <a:off x="2326053" y="1750346"/>
            <a:ext cx="720080" cy="362701"/>
          </a:xfrm>
          <a:prstGeom prst="rightArrow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b="1" dirty="0"/>
              <a:t>erzeugt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01023098-D6FF-B5FF-7C44-49379CE750B5}"/>
              </a:ext>
            </a:extLst>
          </p:cNvPr>
          <p:cNvSpPr txBox="1"/>
          <p:nvPr/>
        </p:nvSpPr>
        <p:spPr>
          <a:xfrm>
            <a:off x="2962880" y="1273611"/>
            <a:ext cx="18971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Tabellen Daten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354D5F27-F807-BDEE-403E-FE161D8E6AB5}"/>
              </a:ext>
            </a:extLst>
          </p:cNvPr>
          <p:cNvSpPr txBox="1"/>
          <p:nvPr/>
        </p:nvSpPr>
        <p:spPr>
          <a:xfrm>
            <a:off x="41208" y="3302427"/>
            <a:ext cx="438678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Aufgabe:</a:t>
            </a:r>
          </a:p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Diese Daten im DCC und Datenbanken unterbringen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Ohne große Änderungen der Kal.-Sys-Software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Auch manuell durchführbar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Automatisierbar  </a:t>
            </a:r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6553064F-4EC8-AA1A-135B-660B0B297F5B}"/>
              </a:ext>
            </a:extLst>
          </p:cNvPr>
          <p:cNvGrpSpPr/>
          <p:nvPr/>
        </p:nvGrpSpPr>
        <p:grpSpPr>
          <a:xfrm>
            <a:off x="5628107" y="1219569"/>
            <a:ext cx="1858739" cy="1227539"/>
            <a:chOff x="5047156" y="1219569"/>
            <a:chExt cx="1858739" cy="1227539"/>
          </a:xfrm>
        </p:grpSpPr>
        <p:pic>
          <p:nvPicPr>
            <p:cNvPr id="29" name="Grafik 28">
              <a:extLst>
                <a:ext uri="{FF2B5EF4-FFF2-40B4-BE49-F238E27FC236}">
                  <a16:creationId xmlns:a16="http://schemas.microsoft.com/office/drawing/2014/main" id="{F350BB2A-A150-56B1-1CF5-7498DC63E4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1691" t="8001" r="914" b="5201"/>
            <a:stretch/>
          </p:blipFill>
          <p:spPr>
            <a:xfrm>
              <a:off x="5079023" y="1349973"/>
              <a:ext cx="849476" cy="857526"/>
            </a:xfrm>
            <a:prstGeom prst="rect">
              <a:avLst/>
            </a:prstGeom>
          </p:spPr>
        </p:pic>
        <p:sp>
          <p:nvSpPr>
            <p:cNvPr id="30" name="Rechteck 29">
              <a:extLst>
                <a:ext uri="{FF2B5EF4-FFF2-40B4-BE49-F238E27FC236}">
                  <a16:creationId xmlns:a16="http://schemas.microsoft.com/office/drawing/2014/main" id="{A632DDFB-758D-D884-2602-4C96E48D2013}"/>
                </a:ext>
              </a:extLst>
            </p:cNvPr>
            <p:cNvSpPr/>
            <p:nvPr/>
          </p:nvSpPr>
          <p:spPr>
            <a:xfrm>
              <a:off x="5047156" y="1219569"/>
              <a:ext cx="1858739" cy="1208165"/>
            </a:xfrm>
            <a:prstGeom prst="rect">
              <a:avLst/>
            </a:prstGeom>
            <a:noFill/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E2E250F8-2C3C-2AB7-AA58-CCEEDD3F7910}"/>
                </a:ext>
              </a:extLst>
            </p:cNvPr>
            <p:cNvSpPr txBox="1"/>
            <p:nvPr/>
          </p:nvSpPr>
          <p:spPr>
            <a:xfrm>
              <a:off x="5984296" y="1246779"/>
              <a:ext cx="92159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>
                  <a:latin typeface="Arial" panose="020B0604020202020204" pitchFamily="34" charset="0"/>
                  <a:cs typeface="Arial" panose="020B0604020202020204" pitchFamily="34" charset="0"/>
                </a:rPr>
                <a:t>DCC</a:t>
              </a:r>
            </a:p>
            <a:p>
              <a:r>
                <a:rPr lang="de-DE" sz="2400" dirty="0">
                  <a:latin typeface="Arial" panose="020B0604020202020204" pitchFamily="34" charset="0"/>
                  <a:cs typeface="Arial" panose="020B0604020202020204" pitchFamily="34" charset="0"/>
                </a:rPr>
                <a:t>Table</a:t>
              </a:r>
            </a:p>
            <a:p>
              <a:r>
                <a:rPr lang="de-DE" sz="2400" dirty="0">
                  <a:latin typeface="Arial" panose="020B0604020202020204" pitchFamily="34" charset="0"/>
                  <a:cs typeface="Arial" panose="020B0604020202020204" pitchFamily="34" charset="0"/>
                </a:rPr>
                <a:t>Tool</a:t>
              </a:r>
            </a:p>
          </p:txBody>
        </p:sp>
      </p:grpSp>
      <p:sp>
        <p:nvSpPr>
          <p:cNvPr id="1024" name="Pfeil: nach links 1023">
            <a:extLst>
              <a:ext uri="{FF2B5EF4-FFF2-40B4-BE49-F238E27FC236}">
                <a16:creationId xmlns:a16="http://schemas.microsoft.com/office/drawing/2014/main" id="{677E8D18-7D76-270C-7CE8-4952BAE01E3D}"/>
              </a:ext>
            </a:extLst>
          </p:cNvPr>
          <p:cNvSpPr/>
          <p:nvPr/>
        </p:nvSpPr>
        <p:spPr>
          <a:xfrm flipH="1">
            <a:off x="4788024" y="1657570"/>
            <a:ext cx="840083" cy="378748"/>
          </a:xfrm>
          <a:prstGeom prst="leftArrow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 err="1"/>
              <a:t>upload</a:t>
            </a:r>
            <a:endParaRPr lang="de-DE" sz="1200" b="1" dirty="0"/>
          </a:p>
        </p:txBody>
      </p:sp>
      <p:sp>
        <p:nvSpPr>
          <p:cNvPr id="1032" name="Pfeil: gebogen 1031">
            <a:extLst>
              <a:ext uri="{FF2B5EF4-FFF2-40B4-BE49-F238E27FC236}">
                <a16:creationId xmlns:a16="http://schemas.microsoft.com/office/drawing/2014/main" id="{002BDD56-EBE8-6282-2DB1-2F1AD10D8145}"/>
              </a:ext>
            </a:extLst>
          </p:cNvPr>
          <p:cNvSpPr/>
          <p:nvPr/>
        </p:nvSpPr>
        <p:spPr>
          <a:xfrm rot="5400000">
            <a:off x="7461328" y="1721196"/>
            <a:ext cx="1001089" cy="921600"/>
          </a:xfrm>
          <a:prstGeom prst="bentArrow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033" name="Textfeld 1032">
            <a:extLst>
              <a:ext uri="{FF2B5EF4-FFF2-40B4-BE49-F238E27FC236}">
                <a16:creationId xmlns:a16="http://schemas.microsoft.com/office/drawing/2014/main" id="{19D0C519-19FB-6C35-1B22-53780A6E1CDF}"/>
              </a:ext>
            </a:extLst>
          </p:cNvPr>
          <p:cNvSpPr txBox="1"/>
          <p:nvPr/>
        </p:nvSpPr>
        <p:spPr>
          <a:xfrm>
            <a:off x="7559539" y="1096675"/>
            <a:ext cx="1369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Fügt in DCC </a:t>
            </a:r>
          </a:p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ein</a:t>
            </a:r>
          </a:p>
        </p:txBody>
      </p: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11785442-7FCC-03F6-38BC-0D67AE491400}"/>
              </a:ext>
            </a:extLst>
          </p:cNvPr>
          <p:cNvGrpSpPr/>
          <p:nvPr/>
        </p:nvGrpSpPr>
        <p:grpSpPr>
          <a:xfrm>
            <a:off x="4504036" y="2703260"/>
            <a:ext cx="1407638" cy="1218171"/>
            <a:chOff x="7596336" y="1228936"/>
            <a:chExt cx="1407638" cy="1218171"/>
          </a:xfrm>
        </p:grpSpPr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D53F904F-3581-D567-EBE1-29D2D80A6B30}"/>
                </a:ext>
              </a:extLst>
            </p:cNvPr>
            <p:cNvSpPr/>
            <p:nvPr/>
          </p:nvSpPr>
          <p:spPr>
            <a:xfrm>
              <a:off x="7596336" y="1238942"/>
              <a:ext cx="1407638" cy="1208165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22" name="Grafik 21">
              <a:extLst>
                <a:ext uri="{FF2B5EF4-FFF2-40B4-BE49-F238E27FC236}">
                  <a16:creationId xmlns:a16="http://schemas.microsoft.com/office/drawing/2014/main" id="{2C22049D-3793-0828-70C6-5C81EACBCD5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16200000">
              <a:off x="7680074" y="1811608"/>
              <a:ext cx="614508" cy="266209"/>
            </a:xfrm>
            <a:prstGeom prst="rect">
              <a:avLst/>
            </a:prstGeom>
          </p:spPr>
        </p:pic>
        <p:pic>
          <p:nvPicPr>
            <p:cNvPr id="23" name="Picture 4" descr="XML file format symbol - Free interface icons">
              <a:extLst>
                <a:ext uri="{FF2B5EF4-FFF2-40B4-BE49-F238E27FC236}">
                  <a16:creationId xmlns:a16="http://schemas.microsoft.com/office/drawing/2014/main" id="{B5D5630A-D0EC-ACC5-47FB-41025CB05B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6473" y="1605684"/>
              <a:ext cx="641173" cy="6411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A825A2B9-A947-EFF4-5560-71E160F43B71}"/>
                </a:ext>
              </a:extLst>
            </p:cNvPr>
            <p:cNvSpPr txBox="1"/>
            <p:nvPr/>
          </p:nvSpPr>
          <p:spPr>
            <a:xfrm>
              <a:off x="7765008" y="1228936"/>
              <a:ext cx="10702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Template</a:t>
              </a:r>
            </a:p>
          </p:txBody>
        </p:sp>
      </p:grpSp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6BD24A3E-C4CC-FC71-716A-4092135EB8B2}"/>
              </a:ext>
            </a:extLst>
          </p:cNvPr>
          <p:cNvGrpSpPr/>
          <p:nvPr/>
        </p:nvGrpSpPr>
        <p:grpSpPr>
          <a:xfrm>
            <a:off x="7512484" y="2703347"/>
            <a:ext cx="1407638" cy="1208165"/>
            <a:chOff x="7596336" y="1238942"/>
            <a:chExt cx="1407638" cy="1208165"/>
          </a:xfrm>
        </p:grpSpPr>
        <p:sp>
          <p:nvSpPr>
            <p:cNvPr id="2048" name="Rechteck 2047">
              <a:extLst>
                <a:ext uri="{FF2B5EF4-FFF2-40B4-BE49-F238E27FC236}">
                  <a16:creationId xmlns:a16="http://schemas.microsoft.com/office/drawing/2014/main" id="{3BB8148C-51E1-7842-7A23-31FC3F8CFA0C}"/>
                </a:ext>
              </a:extLst>
            </p:cNvPr>
            <p:cNvSpPr/>
            <p:nvPr/>
          </p:nvSpPr>
          <p:spPr>
            <a:xfrm>
              <a:off x="7596336" y="1238942"/>
              <a:ext cx="1407638" cy="1208165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2049" name="Grafik 2048">
              <a:extLst>
                <a:ext uri="{FF2B5EF4-FFF2-40B4-BE49-F238E27FC236}">
                  <a16:creationId xmlns:a16="http://schemas.microsoft.com/office/drawing/2014/main" id="{D93096A7-E361-6B60-F1CB-DEE83C707D5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16200000">
              <a:off x="7680074" y="1811608"/>
              <a:ext cx="614508" cy="266209"/>
            </a:xfrm>
            <a:prstGeom prst="rect">
              <a:avLst/>
            </a:prstGeom>
          </p:spPr>
        </p:pic>
        <p:pic>
          <p:nvPicPr>
            <p:cNvPr id="2050" name="Picture 4" descr="XML file format symbol - Free interface icons">
              <a:extLst>
                <a:ext uri="{FF2B5EF4-FFF2-40B4-BE49-F238E27FC236}">
                  <a16:creationId xmlns:a16="http://schemas.microsoft.com/office/drawing/2014/main" id="{18918E63-5B59-AE8C-C515-D9BE20258A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6473" y="1605684"/>
              <a:ext cx="641173" cy="6411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53" name="Pfeil: gebogen 2052">
            <a:extLst>
              <a:ext uri="{FF2B5EF4-FFF2-40B4-BE49-F238E27FC236}">
                <a16:creationId xmlns:a16="http://schemas.microsoft.com/office/drawing/2014/main" id="{8A532FFB-F0C6-DBD5-34E3-DBBAD1AB6CF0}"/>
              </a:ext>
            </a:extLst>
          </p:cNvPr>
          <p:cNvSpPr/>
          <p:nvPr/>
        </p:nvSpPr>
        <p:spPr>
          <a:xfrm>
            <a:off x="4880094" y="1995685"/>
            <a:ext cx="762239" cy="693105"/>
          </a:xfrm>
          <a:prstGeom prst="bentArrow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55" name="Textfeld 2054">
            <a:extLst>
              <a:ext uri="{FF2B5EF4-FFF2-40B4-BE49-F238E27FC236}">
                <a16:creationId xmlns:a16="http://schemas.microsoft.com/office/drawing/2014/main" id="{24D687DA-0AEC-7DF2-4005-B51D0A227790}"/>
              </a:ext>
            </a:extLst>
          </p:cNvPr>
          <p:cNvSpPr txBox="1"/>
          <p:nvPr/>
        </p:nvSpPr>
        <p:spPr>
          <a:xfrm>
            <a:off x="4940509" y="2031333"/>
            <a:ext cx="70182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b="1" dirty="0" err="1">
                <a:solidFill>
                  <a:schemeClr val="bg1"/>
                </a:solidFill>
              </a:rPr>
              <a:t>upload</a:t>
            </a:r>
            <a:endParaRPr lang="de-DE" sz="1200" b="1" dirty="0">
              <a:solidFill>
                <a:schemeClr val="bg1"/>
              </a:solidFill>
            </a:endParaRPr>
          </a:p>
        </p:txBody>
      </p:sp>
      <p:sp>
        <p:nvSpPr>
          <p:cNvPr id="2057" name="Textfeld 2056">
            <a:extLst>
              <a:ext uri="{FF2B5EF4-FFF2-40B4-BE49-F238E27FC236}">
                <a16:creationId xmlns:a16="http://schemas.microsoft.com/office/drawing/2014/main" id="{3C18E12A-A048-97EC-0A82-02173C3E0B23}"/>
              </a:ext>
            </a:extLst>
          </p:cNvPr>
          <p:cNvSpPr txBox="1"/>
          <p:nvPr/>
        </p:nvSpPr>
        <p:spPr>
          <a:xfrm>
            <a:off x="5536247" y="1683903"/>
            <a:ext cx="4572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200" b="1" dirty="0" err="1">
                <a:solidFill>
                  <a:schemeClr val="bg1"/>
                </a:solidFill>
              </a:rPr>
              <a:t>download</a:t>
            </a:r>
            <a:endParaRPr lang="de-DE" sz="1200" b="1" dirty="0">
              <a:solidFill>
                <a:schemeClr val="bg1"/>
              </a:solidFill>
            </a:endParaRPr>
          </a:p>
        </p:txBody>
      </p:sp>
      <p:grpSp>
        <p:nvGrpSpPr>
          <p:cNvPr id="2061" name="Gruppieren 2060">
            <a:extLst>
              <a:ext uri="{FF2B5EF4-FFF2-40B4-BE49-F238E27FC236}">
                <a16:creationId xmlns:a16="http://schemas.microsoft.com/office/drawing/2014/main" id="{98D28F27-9136-0239-43BF-C2851634E29C}"/>
              </a:ext>
            </a:extLst>
          </p:cNvPr>
          <p:cNvGrpSpPr/>
          <p:nvPr/>
        </p:nvGrpSpPr>
        <p:grpSpPr>
          <a:xfrm>
            <a:off x="4024082" y="4076202"/>
            <a:ext cx="2564142" cy="715976"/>
            <a:chOff x="4024082" y="4076202"/>
            <a:chExt cx="2564142" cy="715976"/>
          </a:xfrm>
        </p:grpSpPr>
        <p:pic>
          <p:nvPicPr>
            <p:cNvPr id="2052" name="Grafik 2051">
              <a:extLst>
                <a:ext uri="{FF2B5EF4-FFF2-40B4-BE49-F238E27FC236}">
                  <a16:creationId xmlns:a16="http://schemas.microsoft.com/office/drawing/2014/main" id="{F92FD6FE-42FB-C4EF-6A5F-6CDA9F58C9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042207" y="4108736"/>
              <a:ext cx="2498428" cy="652552"/>
            </a:xfrm>
            <a:prstGeom prst="rect">
              <a:avLst/>
            </a:prstGeom>
          </p:spPr>
        </p:pic>
        <p:sp>
          <p:nvSpPr>
            <p:cNvPr id="2060" name="Rechteck 2059">
              <a:extLst>
                <a:ext uri="{FF2B5EF4-FFF2-40B4-BE49-F238E27FC236}">
                  <a16:creationId xmlns:a16="http://schemas.microsoft.com/office/drawing/2014/main" id="{44E9FB44-4081-A9FC-4C3B-A15E8EAA23BA}"/>
                </a:ext>
              </a:extLst>
            </p:cNvPr>
            <p:cNvSpPr/>
            <p:nvPr/>
          </p:nvSpPr>
          <p:spPr>
            <a:xfrm>
              <a:off x="4024082" y="4076202"/>
              <a:ext cx="2564142" cy="715976"/>
            </a:xfrm>
            <a:prstGeom prst="rect">
              <a:avLst/>
            </a:prstGeom>
            <a:noFill/>
            <a:ln w="28575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063" name="Pfeil: nach rechts 2062">
            <a:extLst>
              <a:ext uri="{FF2B5EF4-FFF2-40B4-BE49-F238E27FC236}">
                <a16:creationId xmlns:a16="http://schemas.microsoft.com/office/drawing/2014/main" id="{6C72794C-9354-8545-2E3D-19608F921C0E}"/>
              </a:ext>
            </a:extLst>
          </p:cNvPr>
          <p:cNvSpPr/>
          <p:nvPr/>
        </p:nvSpPr>
        <p:spPr>
          <a:xfrm rot="16200000">
            <a:off x="5194191" y="3872619"/>
            <a:ext cx="114890" cy="244503"/>
          </a:xfrm>
          <a:prstGeom prst="rightArrow">
            <a:avLst/>
          </a:prstGeom>
          <a:solidFill>
            <a:srgbClr val="009BC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050" b="1" dirty="0"/>
          </a:p>
        </p:txBody>
      </p:sp>
    </p:spTree>
    <p:extLst>
      <p:ext uri="{BB962C8B-B14F-4D97-AF65-F5344CB8AC3E}">
        <p14:creationId xmlns:p14="http://schemas.microsoft.com/office/powerpoint/2010/main" val="2215743842"/>
      </p:ext>
    </p:extLst>
  </p:cSld>
  <p:clrMapOvr>
    <a:masterClrMapping/>
  </p:clrMapOvr>
</p:sld>
</file>

<file path=ppt/theme/theme1.xml><?xml version="1.0" encoding="utf-8"?>
<a:theme xmlns:a="http://schemas.openxmlformats.org/drawingml/2006/main" name="60007_16zu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9BCE"/>
        </a:solidFill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400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60007_16zu9</Template>
  <TotalTime>0</TotalTime>
  <Words>1259</Words>
  <Application>Microsoft Office PowerPoint</Application>
  <PresentationFormat>Bildschirmpräsentation (16:9)</PresentationFormat>
  <Paragraphs>468</Paragraphs>
  <Slides>60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60</vt:i4>
      </vt:variant>
    </vt:vector>
  </HeadingPairs>
  <TitlesOfParts>
    <vt:vector size="67" baseType="lpstr">
      <vt:lpstr>Arial</vt:lpstr>
      <vt:lpstr>Calibri</vt:lpstr>
      <vt:lpstr>RedHatText</vt:lpstr>
      <vt:lpstr>Times New Roman</vt:lpstr>
      <vt:lpstr>Wingdings</vt:lpstr>
      <vt:lpstr>60007_16zu9</vt:lpstr>
      <vt:lpstr>Presentation</vt:lpstr>
      <vt:lpstr>PowerPoint-Präsentation</vt:lpstr>
      <vt:lpstr>Was ist Middleware</vt:lpstr>
      <vt:lpstr>Server basierte Anwendungen </vt:lpstr>
      <vt:lpstr>DCCTableTool</vt:lpstr>
      <vt:lpstr>Bestehende Kalibrier-Systeme</vt:lpstr>
      <vt:lpstr>Bestehende Kalibrier-Systeme</vt:lpstr>
      <vt:lpstr>Integration in Kalibrier-Systeme</vt:lpstr>
      <vt:lpstr>Integration in Kalibrier-Systeme</vt:lpstr>
      <vt:lpstr>Integration in Kalibrier-Systeme</vt:lpstr>
      <vt:lpstr>Integration in Kalibrier-Systeme</vt:lpstr>
      <vt:lpstr>Integration in Kalibrier-Systeme</vt:lpstr>
      <vt:lpstr>Integration in Kalibrier-Systeme</vt:lpstr>
      <vt:lpstr>Automatisierung des DCCTableTools</vt:lpstr>
      <vt:lpstr>Tabellen Layout für das DCCTableTool</vt:lpstr>
      <vt:lpstr>Datei Hochladen </vt:lpstr>
      <vt:lpstr>Datei Hochladen </vt:lpstr>
      <vt:lpstr>Datei Hochladen </vt:lpstr>
      <vt:lpstr>Datei Hochladen </vt:lpstr>
      <vt:lpstr>Datei Hochladen </vt:lpstr>
      <vt:lpstr>Datei Hochladen </vt:lpstr>
      <vt:lpstr>Daten Ansicht  </vt:lpstr>
      <vt:lpstr>Daten Ansicht  </vt:lpstr>
      <vt:lpstr>Daten Ansicht  </vt:lpstr>
      <vt:lpstr>Daten Ansicht  </vt:lpstr>
      <vt:lpstr>Daten Ansicht  </vt:lpstr>
      <vt:lpstr>DSI Spalten erstellen </vt:lpstr>
      <vt:lpstr>DSI Spalten erstellen </vt:lpstr>
      <vt:lpstr>DSI Spalten erstellen </vt:lpstr>
      <vt:lpstr>DSI Spalten erstellen </vt:lpstr>
      <vt:lpstr>DSI Spalten erstellen </vt:lpstr>
      <vt:lpstr>DSI Spalten erstellen </vt:lpstr>
      <vt:lpstr>DSI Spalten erstellen </vt:lpstr>
      <vt:lpstr>DSI Spalten erstellen </vt:lpstr>
      <vt:lpstr>DSI Spalten erstellen </vt:lpstr>
      <vt:lpstr>DSI Spalten erstellen </vt:lpstr>
      <vt:lpstr>DSI Spalten erstellen </vt:lpstr>
      <vt:lpstr>DSI Spalten erstellen </vt:lpstr>
      <vt:lpstr>DSI Spalten erstellen </vt:lpstr>
      <vt:lpstr>DSI Spalten erstellen </vt:lpstr>
      <vt:lpstr>DSI Spalten erstellen </vt:lpstr>
      <vt:lpstr>DSI Tabelle erstellen </vt:lpstr>
      <vt:lpstr>DSI Tabelle erstellen </vt:lpstr>
      <vt:lpstr>DSI Tabelle erstellen </vt:lpstr>
      <vt:lpstr>DSI Tabelle erstellen </vt:lpstr>
      <vt:lpstr>DSI Tabelle erstellen </vt:lpstr>
      <vt:lpstr>DSI Tabelle erstellen </vt:lpstr>
      <vt:lpstr>DSI Tabelle erstellen </vt:lpstr>
      <vt:lpstr>DSI Tabelle erstellen </vt:lpstr>
      <vt:lpstr>DSI Tabelle erstellen </vt:lpstr>
      <vt:lpstr>DSI Tabelle erstellen </vt:lpstr>
      <vt:lpstr>DSI Tabelle in DCC XML einfügen</vt:lpstr>
      <vt:lpstr>DSI Tabelle in DCC XML einfügen</vt:lpstr>
      <vt:lpstr>DSI Tabelle in DCC XML einfügen</vt:lpstr>
      <vt:lpstr>DSI Tabelle in DCC XML einfügen</vt:lpstr>
      <vt:lpstr>DSI Tabelle in DCC XML einfügen</vt:lpstr>
      <vt:lpstr>DSI Tabelle in DCC XML einfügen</vt:lpstr>
      <vt:lpstr>DSI Tabelle in DCC XML einfügen</vt:lpstr>
      <vt:lpstr>DSI Tabelle in DCC XML einfügen</vt:lpstr>
      <vt:lpstr>DSI Tabelle in DCC XML einfügen</vt:lpstr>
      <vt:lpstr>PowerPoint-Präsentation</vt:lpstr>
    </vt:vector>
  </TitlesOfParts>
  <Company>Physikalisch Technische Bundesanstalt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futter01</dc:creator>
  <dc:description>600 07 b</dc:description>
  <cp:lastModifiedBy>Benedikt  Seeger</cp:lastModifiedBy>
  <cp:revision>58</cp:revision>
  <cp:lastPrinted>2018-05-16T08:25:45Z</cp:lastPrinted>
  <dcterms:created xsi:type="dcterms:W3CDTF">2014-12-22T13:31:17Z</dcterms:created>
  <dcterms:modified xsi:type="dcterms:W3CDTF">2023-02-15T07:57:06Z</dcterms:modified>
  <cp:category>alle</cp:category>
</cp:coreProperties>
</file>