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2"/>
  </p:sldMasterIdLst>
  <p:notesMasterIdLst>
    <p:notesMasterId r:id="rId43"/>
  </p:notesMasterIdLst>
  <p:handoutMasterIdLst>
    <p:handoutMasterId r:id="rId44"/>
  </p:handoutMasterIdLst>
  <p:sldIdLst>
    <p:sldId id="256" r:id="rId3"/>
    <p:sldId id="327" r:id="rId4"/>
    <p:sldId id="276" r:id="rId5"/>
    <p:sldId id="325" r:id="rId6"/>
    <p:sldId id="266" r:id="rId7"/>
    <p:sldId id="267" r:id="rId8"/>
    <p:sldId id="302" r:id="rId9"/>
    <p:sldId id="284" r:id="rId10"/>
    <p:sldId id="314" r:id="rId11"/>
    <p:sldId id="303" r:id="rId12"/>
    <p:sldId id="291" r:id="rId13"/>
    <p:sldId id="304" r:id="rId14"/>
    <p:sldId id="315" r:id="rId15"/>
    <p:sldId id="316" r:id="rId16"/>
    <p:sldId id="317" r:id="rId17"/>
    <p:sldId id="307" r:id="rId18"/>
    <p:sldId id="297" r:id="rId19"/>
    <p:sldId id="308" r:id="rId20"/>
    <p:sldId id="293" r:id="rId21"/>
    <p:sldId id="313" r:id="rId22"/>
    <p:sldId id="301" r:id="rId23"/>
    <p:sldId id="299" r:id="rId24"/>
    <p:sldId id="295" r:id="rId25"/>
    <p:sldId id="300" r:id="rId26"/>
    <p:sldId id="306" r:id="rId27"/>
    <p:sldId id="318" r:id="rId28"/>
    <p:sldId id="305" r:id="rId29"/>
    <p:sldId id="312" r:id="rId30"/>
    <p:sldId id="298" r:id="rId31"/>
    <p:sldId id="311" r:id="rId32"/>
    <p:sldId id="309" r:id="rId33"/>
    <p:sldId id="319" r:id="rId34"/>
    <p:sldId id="320" r:id="rId35"/>
    <p:sldId id="322" r:id="rId36"/>
    <p:sldId id="321" r:id="rId37"/>
    <p:sldId id="310" r:id="rId38"/>
    <p:sldId id="323" r:id="rId39"/>
    <p:sldId id="324" r:id="rId40"/>
    <p:sldId id="281" r:id="rId41"/>
    <p:sldId id="326" r:id="rId42"/>
  </p:sldIdLst>
  <p:sldSz cx="9144000" cy="5143500" type="screen16x9"/>
  <p:notesSz cx="6797675" cy="9928225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49">
          <p15:clr>
            <a:srgbClr val="A4A3A4"/>
          </p15:clr>
        </p15:guide>
        <p15:guide id="2" pos="24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BCE"/>
    <a:srgbClr val="0099FF"/>
    <a:srgbClr val="FFFF00"/>
    <a:srgbClr val="0073AA"/>
    <a:srgbClr val="00869C"/>
    <a:srgbClr val="B2B2B2"/>
    <a:srgbClr val="008CA5"/>
    <a:srgbClr val="007E9C"/>
    <a:srgbClr val="009DD9"/>
    <a:srgbClr val="008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89" autoAdjust="0"/>
    <p:restoredTop sz="85615" autoAdjust="0"/>
  </p:normalViewPr>
  <p:slideViewPr>
    <p:cSldViewPr snapToObjects="1">
      <p:cViewPr varScale="1">
        <p:scale>
          <a:sx n="92" d="100"/>
          <a:sy n="92" d="100"/>
        </p:scale>
        <p:origin x="826" y="67"/>
      </p:cViewPr>
      <p:guideLst>
        <p:guide orient="horz" pos="3049"/>
        <p:guide pos="248"/>
      </p:guideLst>
    </p:cSldViewPr>
  </p:slideViewPr>
  <p:outlineViewPr>
    <p:cViewPr>
      <p:scale>
        <a:sx n="33" d="100"/>
        <a:sy n="33" d="100"/>
      </p:scale>
      <p:origin x="0" y="319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69" d="100"/>
          <a:sy n="69" d="100"/>
        </p:scale>
        <p:origin x="-2676" y="-76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3B0A1D-AB0D-4DC7-A906-F8CC6CF68B61}" type="datetimeFigureOut">
              <a:rPr lang="de-DE" smtClean="0"/>
              <a:pPr/>
              <a:t>30.08.2023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88DB93-4CD4-4D02-9C92-AA62B06EC506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1FE86-69F7-453F-A2B2-C640B3969CBD}" type="datetimeFigureOut">
              <a:rPr lang="de-DE" smtClean="0"/>
              <a:pPr/>
              <a:t>30.08.2023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5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511F6-9D2B-487B-BA54-A818DD3AB5AA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3369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 very small set of variants supporting the necessary functions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Redundancy avoided where possible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Fostering direct use of data without need for conversion</a:t>
            </a: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511F6-9D2B-487B-BA54-A818DD3AB5AA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8605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Der XML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Datentyp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stellt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URL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Bereit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mit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Metadaten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zu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Größe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QUDT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abgerufen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warden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können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XML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Umsetzung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ist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so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konzipert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dass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später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auch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andere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Bezeichner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zum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Beispiel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von ISO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eingesetzt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warden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könnten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511F6-9D2B-487B-BA54-A818DD3AB5AA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4303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Der XML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Datentyp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stellt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URL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Bereit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mit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Metadaten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zu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Größe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QUDT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abgerufen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warden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können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XML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Umsetzung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ist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so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konzipert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dass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später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auch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andere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Bezeichner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zum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Beispiel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von ISO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eingesetzt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warden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könnten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511F6-9D2B-487B-BA54-A818DD3AB5AA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9106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1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18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11" Type="http://schemas.openxmlformats.org/officeDocument/2006/relationships/image" Target="../media/image15.png"/><Relationship Id="rId5" Type="http://schemas.openxmlformats.org/officeDocument/2006/relationships/image" Target="../media/image8.png"/><Relationship Id="rId10" Type="http://schemas.openxmlformats.org/officeDocument/2006/relationships/image" Target="../media/image14.png"/><Relationship Id="rId4" Type="http://schemas.openxmlformats.org/officeDocument/2006/relationships/image" Target="../media/image7.jpeg"/><Relationship Id="rId9" Type="http://schemas.openxmlformats.org/officeDocument/2006/relationships/image" Target="../media/image13.png"/><Relationship Id="rId14" Type="http://schemas.openxmlformats.org/officeDocument/2006/relationships/image" Target="../media/image11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1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1.jpeg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tif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4.jpe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1.jpe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1.jpe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1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0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1.jpe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ck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111603" y="1275738"/>
            <a:ext cx="8820001" cy="151203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FontTx/>
              <a:buNone/>
              <a:defRPr sz="4400" b="1">
                <a:latin typeface="Arial" pitchFamily="34" charset="0"/>
                <a:cs typeface="Arial" pitchFamily="34" charset="0"/>
              </a:defRPr>
            </a:lvl1pPr>
            <a:lvl2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2pPr>
            <a:lvl3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3pPr>
            <a:lvl4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4pPr>
            <a:lvl5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108057" y="2893504"/>
            <a:ext cx="8820001" cy="81237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>
                <a:latin typeface="Arial" pitchFamily="34" charset="0"/>
                <a:cs typeface="Arial" pitchFamily="34" charset="0"/>
              </a:defRPr>
            </a:lvl1pPr>
            <a:lvl2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2pPr>
            <a:lvl3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3pPr>
            <a:lvl4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4pPr>
            <a:lvl5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Unterüberschrift</a:t>
            </a:r>
          </a:p>
        </p:txBody>
      </p:sp>
      <p:cxnSp>
        <p:nvCxnSpPr>
          <p:cNvPr id="29" name="Gerade Verbindung 28"/>
          <p:cNvCxnSpPr/>
          <p:nvPr userDrawn="1"/>
        </p:nvCxnSpPr>
        <p:spPr>
          <a:xfrm>
            <a:off x="214499" y="897564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Grafik 12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2572" y="141480"/>
            <a:ext cx="4986928" cy="720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Gerade Verbindung 7"/>
          <p:cNvCxnSpPr/>
          <p:nvPr userDrawn="1"/>
        </p:nvCxnSpPr>
        <p:spPr>
          <a:xfrm>
            <a:off x="214499" y="4816427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Grafik 8" descr="kacheln_PPoint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88716" y="3276404"/>
            <a:ext cx="1437783" cy="144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links+Lini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392370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99B3A-56CE-4ECD-AFF7-2A53398B9283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5" name="Grafik 14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5648" y="162000"/>
            <a:ext cx="1188000" cy="431183"/>
          </a:xfrm>
          <a:prstGeom prst="rect">
            <a:avLst/>
          </a:prstGeom>
        </p:spPr>
      </p:pic>
      <p:grpSp>
        <p:nvGrpSpPr>
          <p:cNvPr id="13" name="Gruppieren 12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19" name="Gerade Verbindung 18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1" name="Grafik 20" descr="Schriftzug 1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Grafik 21" descr="Schriftzug 2.jpg"/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links+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392370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>
          <a:xfrm>
            <a:off x="107944" y="4970700"/>
            <a:ext cx="3960000" cy="172800"/>
          </a:xfrm>
        </p:spPr>
        <p:txBody>
          <a:bodyPr/>
          <a:lstStyle/>
          <a:p>
            <a:fld id="{37CAE302-D7B0-4EE1-A1DA-4F187141F3DF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Grafik 18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5648" y="162000"/>
            <a:ext cx="1188000" cy="431183"/>
          </a:xfrm>
          <a:prstGeom prst="rect">
            <a:avLst/>
          </a:prstGeom>
        </p:spPr>
      </p:pic>
      <p:grpSp>
        <p:nvGrpSpPr>
          <p:cNvPr id="13" name="Gruppieren 12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0" name="Gerade Verbindung 19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2" name="Grafik 21" descr="Schriftzug 1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" name="Grafik 22" descr="Schriftzug 2.jpg"/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4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6A2647F-D439-42EF-8624-CB70F656EC30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184002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3" name="Foliennummernplatzhalter 6"/>
          <p:cNvSpPr>
            <a:spLocks noGrp="1"/>
          </p:cNvSpPr>
          <p:nvPr>
            <p:ph type="sldNum" sz="quarter" idx="4"/>
          </p:nvPr>
        </p:nvSpPr>
        <p:spPr>
          <a:xfrm>
            <a:off x="4284002" y="4970700"/>
            <a:ext cx="576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folie+Logo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4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40722101-476B-42D6-93FB-B9E444EA2539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184002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3" name="Foliennummernplatzhalter 6"/>
          <p:cNvSpPr>
            <a:spLocks noGrp="1"/>
          </p:cNvSpPr>
          <p:nvPr>
            <p:ph type="sldNum" sz="quarter" idx="4"/>
          </p:nvPr>
        </p:nvSpPr>
        <p:spPr>
          <a:xfrm>
            <a:off x="4284002" y="4970700"/>
            <a:ext cx="576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7" name="Grafik 6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folie+Logo rechts+Lini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4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6931FB7-3EEE-42A2-89B5-C3F3CAF88A1B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184002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3" name="Foliennummernplatzhalter 6"/>
          <p:cNvSpPr>
            <a:spLocks noGrp="1"/>
          </p:cNvSpPr>
          <p:nvPr>
            <p:ph type="sldNum" sz="quarter" idx="4"/>
          </p:nvPr>
        </p:nvSpPr>
        <p:spPr>
          <a:xfrm>
            <a:off x="4284002" y="4970700"/>
            <a:ext cx="576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6" name="Gerade Verbindung 5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Grafik 6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Leerfolie+Logo links+Lini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CCE1-CBD2-404A-8A2E-EE0C2D6CA422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  <p:cxnSp>
        <p:nvCxnSpPr>
          <p:cNvPr id="6" name="Gerade Verbindung 5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Grafik 6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5648" y="162000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9CC2ABA4-1594-4BA2-8E88-9BD3293D7F62}"/>
              </a:ext>
            </a:extLst>
          </p:cNvPr>
          <p:cNvCxnSpPr/>
          <p:nvPr userDrawn="1"/>
        </p:nvCxnSpPr>
        <p:spPr>
          <a:xfrm>
            <a:off x="334769" y="1381625"/>
            <a:ext cx="0" cy="3329959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DA6B6938-30B2-4714-A451-1AEEBB29EF9A}"/>
              </a:ext>
            </a:extLst>
          </p:cNvPr>
          <p:cNvCxnSpPr/>
          <p:nvPr userDrawn="1"/>
        </p:nvCxnSpPr>
        <p:spPr>
          <a:xfrm>
            <a:off x="4323195" y="1391785"/>
            <a:ext cx="0" cy="27360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107944" y="4991238"/>
            <a:ext cx="3960000" cy="172800"/>
          </a:xfrm>
        </p:spPr>
        <p:txBody>
          <a:bodyPr/>
          <a:lstStyle>
            <a:lvl1pPr>
              <a:defRPr sz="800"/>
            </a:lvl1pPr>
          </a:lstStyle>
          <a:p>
            <a:fld id="{370B3658-E1A4-4710-9F1F-9E3C62130468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057006" y="4991238"/>
            <a:ext cx="3960000" cy="172800"/>
          </a:xfrm>
        </p:spPr>
        <p:txBody>
          <a:bodyPr/>
          <a:lstStyle>
            <a:lvl1pPr>
              <a:defRPr sz="8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4284002" y="4991238"/>
            <a:ext cx="576000" cy="172800"/>
          </a:xfrm>
        </p:spPr>
        <p:txBody>
          <a:bodyPr/>
          <a:lstStyle>
            <a:lvl1pPr>
              <a:defRPr sz="800"/>
            </a:lvl1pPr>
          </a:lstStyle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820D2AD-E4BD-44FB-951B-514E87A3EDCB}"/>
              </a:ext>
            </a:extLst>
          </p:cNvPr>
          <p:cNvSpPr txBox="1"/>
          <p:nvPr userDrawn="1"/>
        </p:nvSpPr>
        <p:spPr>
          <a:xfrm>
            <a:off x="4673079" y="819733"/>
            <a:ext cx="1249944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algn="ctr">
              <a:lnSpc>
                <a:spcPts val="1800"/>
              </a:lnSpc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Presidential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Staff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Office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802419F-6E05-49E4-9192-EFDFA1BF77AF}"/>
              </a:ext>
            </a:extLst>
          </p:cNvPr>
          <p:cNvSpPr txBox="1"/>
          <p:nvPr userDrawn="1"/>
        </p:nvSpPr>
        <p:spPr>
          <a:xfrm>
            <a:off x="5967592" y="819733"/>
            <a:ext cx="1728192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algn="ctr">
              <a:lnSpc>
                <a:spcPts val="1800"/>
              </a:lnSpc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Press- and </a:t>
            </a:r>
          </a:p>
          <a:p>
            <a:pPr algn="ctr">
              <a:lnSpc>
                <a:spcPts val="1800"/>
              </a:lnSpc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Information Office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F9773FA-AE3A-4A48-98C3-B68A8C37CC29}"/>
              </a:ext>
            </a:extLst>
          </p:cNvPr>
          <p:cNvSpPr txBox="1"/>
          <p:nvPr userDrawn="1"/>
        </p:nvSpPr>
        <p:spPr>
          <a:xfrm>
            <a:off x="7740352" y="819733"/>
            <a:ext cx="1278802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algn="ctr">
              <a:lnSpc>
                <a:spcPts val="1800"/>
              </a:lnSpc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Conformity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Assessment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E243957-8E98-42A7-9AD3-15B9F86199C2}"/>
              </a:ext>
            </a:extLst>
          </p:cNvPr>
          <p:cNvSpPr txBox="1"/>
          <p:nvPr userDrawn="1"/>
        </p:nvSpPr>
        <p:spPr>
          <a:xfrm>
            <a:off x="652986" y="1531452"/>
            <a:ext cx="2708144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>
            <a:defPPr>
              <a:defRPr lang="de-DE"/>
            </a:defPPr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z="1600" dirty="0" err="1"/>
              <a:t>Mechanics</a:t>
            </a:r>
            <a:r>
              <a:rPr lang="de-DE" sz="1600" dirty="0"/>
              <a:t> and </a:t>
            </a:r>
            <a:r>
              <a:rPr lang="de-DE" sz="1600" dirty="0" err="1"/>
              <a:t>Acoustics</a:t>
            </a:r>
            <a:endParaRPr lang="de-DE" sz="160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A333A42-B154-42FB-9520-7BA17AF84F82}"/>
              </a:ext>
            </a:extLst>
          </p:cNvPr>
          <p:cNvSpPr txBox="1"/>
          <p:nvPr userDrawn="1"/>
        </p:nvSpPr>
        <p:spPr>
          <a:xfrm>
            <a:off x="652986" y="2124461"/>
            <a:ext cx="2709072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Electricity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F3BB6F2-AB88-4797-90C0-83A5576C1A1B}"/>
              </a:ext>
            </a:extLst>
          </p:cNvPr>
          <p:cNvSpPr txBox="1"/>
          <p:nvPr userDrawn="1"/>
        </p:nvSpPr>
        <p:spPr>
          <a:xfrm>
            <a:off x="652986" y="2725364"/>
            <a:ext cx="2709072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/>
          <a:p>
            <a:pPr>
              <a:lnSpc>
                <a:spcPts val="1800"/>
              </a:lnSpc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Chemical Physics and Explosion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Protection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83B8A6C-9FD4-4089-B43D-AD02CBF14D05}"/>
              </a:ext>
            </a:extLst>
          </p:cNvPr>
          <p:cNvSpPr txBox="1"/>
          <p:nvPr userDrawn="1"/>
        </p:nvSpPr>
        <p:spPr>
          <a:xfrm>
            <a:off x="652986" y="3317726"/>
            <a:ext cx="2709072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Optics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6CDB4B3-5913-4D72-87BD-701194D8B598}"/>
              </a:ext>
            </a:extLst>
          </p:cNvPr>
          <p:cNvSpPr txBox="1"/>
          <p:nvPr userDrawn="1"/>
        </p:nvSpPr>
        <p:spPr>
          <a:xfrm>
            <a:off x="652986" y="3914801"/>
            <a:ext cx="2709072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Precision Engineering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9CDFCCC-B397-47ED-89DD-D5A0E9B375C3}"/>
              </a:ext>
            </a:extLst>
          </p:cNvPr>
          <p:cNvSpPr txBox="1"/>
          <p:nvPr userDrawn="1"/>
        </p:nvSpPr>
        <p:spPr>
          <a:xfrm>
            <a:off x="652986" y="4502737"/>
            <a:ext cx="2709072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Ionizing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Radiation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26247C0-CFAB-4AAD-9432-31B2291D0678}"/>
              </a:ext>
            </a:extLst>
          </p:cNvPr>
          <p:cNvSpPr txBox="1"/>
          <p:nvPr userDrawn="1"/>
        </p:nvSpPr>
        <p:spPr>
          <a:xfrm>
            <a:off x="4644008" y="2122778"/>
            <a:ext cx="3269910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/>
          <a:p>
            <a:pPr>
              <a:lnSpc>
                <a:spcPts val="1800"/>
              </a:lnSpc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Medical Physics and Metrological Information Technology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E200573-A2B8-4BE7-97F8-B713F4C0076E}"/>
              </a:ext>
            </a:extLst>
          </p:cNvPr>
          <p:cNvSpPr txBox="1"/>
          <p:nvPr userDrawn="1"/>
        </p:nvSpPr>
        <p:spPr>
          <a:xfrm>
            <a:off x="4644008" y="2721440"/>
            <a:ext cx="3269910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/>
          <a:p>
            <a:pPr>
              <a:lnSpc>
                <a:spcPts val="2267"/>
              </a:lnSpc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Legal and International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Metrology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5849A98D-1014-4EAA-B9DD-8B450FF9C7E3}"/>
              </a:ext>
            </a:extLst>
          </p:cNvPr>
          <p:cNvSpPr txBox="1"/>
          <p:nvPr userDrawn="1"/>
        </p:nvSpPr>
        <p:spPr>
          <a:xfrm>
            <a:off x="4644008" y="3307565"/>
            <a:ext cx="3269910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Cross-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sectional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Services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070F33B5-1870-471C-9775-23B35AD9345D}"/>
              </a:ext>
            </a:extLst>
          </p:cNvPr>
          <p:cNvSpPr txBox="1"/>
          <p:nvPr userDrawn="1"/>
        </p:nvSpPr>
        <p:spPr>
          <a:xfrm>
            <a:off x="4644008" y="3885149"/>
            <a:ext cx="3269910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Administrative Services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FFB5834A-EFAE-401C-A504-CF07ABEDA302}"/>
              </a:ext>
            </a:extLst>
          </p:cNvPr>
          <p:cNvSpPr txBox="1"/>
          <p:nvPr userDrawn="1"/>
        </p:nvSpPr>
        <p:spPr>
          <a:xfrm>
            <a:off x="4158571" y="4480014"/>
            <a:ext cx="1616357" cy="468000"/>
          </a:xfrm>
          <a:prstGeom prst="rect">
            <a:avLst/>
          </a:prstGeom>
          <a:noFill/>
          <a:ln w="25400">
            <a:solidFill>
              <a:srgbClr val="0073AA"/>
            </a:solidFill>
            <a:prstDash val="sysDot"/>
          </a:ln>
        </p:spPr>
        <p:txBody>
          <a:bodyPr wrap="square" rtlCol="0" anchor="ctr" anchorCtr="0">
            <a:noAutofit/>
          </a:bodyPr>
          <a:lstStyle>
            <a:defPPr>
              <a:defRPr lang="de-DE"/>
            </a:defPPr>
            <a:lvl1pPr algn="ctr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lnSpc>
                <a:spcPts val="1733"/>
              </a:lnSpc>
            </a:pPr>
            <a:r>
              <a:rPr lang="de-DE" sz="1600" dirty="0"/>
              <a:t>QUEST</a:t>
            </a:r>
            <a:br>
              <a:rPr lang="de-DE" sz="1600" dirty="0"/>
            </a:br>
            <a:r>
              <a:rPr lang="de-DE" sz="1600" dirty="0"/>
              <a:t>Institute at PTB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F06C9D5C-9EE2-4F73-A2E0-BE0E089959E4}"/>
              </a:ext>
            </a:extLst>
          </p:cNvPr>
          <p:cNvSpPr txBox="1"/>
          <p:nvPr userDrawn="1"/>
        </p:nvSpPr>
        <p:spPr>
          <a:xfrm>
            <a:off x="6879990" y="4480014"/>
            <a:ext cx="2151426" cy="468000"/>
          </a:xfrm>
          <a:prstGeom prst="rect">
            <a:avLst/>
          </a:prstGeom>
          <a:noFill/>
          <a:ln w="25400">
            <a:solidFill>
              <a:srgbClr val="0073AA"/>
            </a:solidFill>
            <a:prstDash val="sysDot"/>
          </a:ln>
        </p:spPr>
        <p:txBody>
          <a:bodyPr wrap="square" rtlCol="0" anchor="ctr" anchorCtr="0">
            <a:noAutofit/>
          </a:bodyPr>
          <a:lstStyle>
            <a:defPPr>
              <a:defRPr lang="de-DE"/>
            </a:defPPr>
            <a:lvl1pPr algn="ctr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lnSpc>
                <a:spcPts val="1733"/>
              </a:lnSpc>
            </a:pPr>
            <a:r>
              <a:rPr lang="de-DE" sz="1600" dirty="0"/>
              <a:t>Fundamental Physics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Metrology</a:t>
            </a:r>
            <a:endParaRPr lang="de-DE" sz="1600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0FBB92B4-6F67-4367-A3DA-DD7FFB20D389}"/>
              </a:ext>
            </a:extLst>
          </p:cNvPr>
          <p:cNvSpPr txBox="1"/>
          <p:nvPr userDrawn="1"/>
        </p:nvSpPr>
        <p:spPr>
          <a:xfrm>
            <a:off x="4644008" y="1529946"/>
            <a:ext cx="3268791" cy="468000"/>
          </a:xfrm>
          <a:prstGeom prst="rect">
            <a:avLst/>
          </a:prstGeom>
          <a:noFill/>
          <a:ln w="25400">
            <a:solidFill>
              <a:srgbClr val="0073AA"/>
            </a:solidFill>
          </a:ln>
        </p:spPr>
        <p:txBody>
          <a:bodyPr wrap="square" rtlCol="0" anchor="ctr" anchorCtr="0">
            <a:noAutofit/>
          </a:bodyPr>
          <a:lstStyle>
            <a:defPPr>
              <a:defRPr lang="de-DE"/>
            </a:defPPr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lnSpc>
                <a:spcPts val="1800"/>
              </a:lnSpc>
            </a:pPr>
            <a:r>
              <a:rPr lang="de-DE" sz="1600" dirty="0" err="1"/>
              <a:t>Temperature</a:t>
            </a:r>
            <a:r>
              <a:rPr lang="de-DE" sz="1600" dirty="0"/>
              <a:t> and Synchrotron Radiation</a:t>
            </a:r>
          </a:p>
        </p:txBody>
      </p:sp>
      <p:cxnSp>
        <p:nvCxnSpPr>
          <p:cNvPr id="22" name="Verbinder: gewinkelt 21">
            <a:extLst>
              <a:ext uri="{FF2B5EF4-FFF2-40B4-BE49-F238E27FC236}">
                <a16:creationId xmlns:a16="http://schemas.microsoft.com/office/drawing/2014/main" id="{248B80D7-330F-44B3-861F-AA6BEEA79D3D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967881" y="275363"/>
            <a:ext cx="479587" cy="1764000"/>
          </a:xfrm>
          <a:prstGeom prst="bentConnector2">
            <a:avLst/>
          </a:prstGeom>
          <a:ln w="31750"/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Verbinder: gewinkelt 22">
            <a:extLst>
              <a:ext uri="{FF2B5EF4-FFF2-40B4-BE49-F238E27FC236}">
                <a16:creationId xmlns:a16="http://schemas.microsoft.com/office/drawing/2014/main" id="{499D9056-FB5D-40A2-90F2-2DA4AF61DED6}"/>
              </a:ext>
            </a:extLst>
          </p:cNvPr>
          <p:cNvCxnSpPr>
            <a:cxnSpLocks/>
          </p:cNvCxnSpPr>
          <p:nvPr userDrawn="1"/>
        </p:nvCxnSpPr>
        <p:spPr>
          <a:xfrm>
            <a:off x="1777545" y="910486"/>
            <a:ext cx="2556000" cy="486465"/>
          </a:xfrm>
          <a:prstGeom prst="bentConnector3">
            <a:avLst>
              <a:gd name="adj1" fmla="val 12038"/>
            </a:avLst>
          </a:prstGeom>
          <a:ln w="31750"/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Rechteck 23">
            <a:extLst>
              <a:ext uri="{FF2B5EF4-FFF2-40B4-BE49-F238E27FC236}">
                <a16:creationId xmlns:a16="http://schemas.microsoft.com/office/drawing/2014/main" id="{D987DD19-0690-48DE-AC60-5C7096424CCB}"/>
              </a:ext>
            </a:extLst>
          </p:cNvPr>
          <p:cNvSpPr/>
          <p:nvPr userDrawn="1"/>
        </p:nvSpPr>
        <p:spPr>
          <a:xfrm>
            <a:off x="4007539" y="1471310"/>
            <a:ext cx="5023218" cy="1174786"/>
          </a:xfrm>
          <a:prstGeom prst="rect">
            <a:avLst/>
          </a:prstGeom>
          <a:noFill/>
          <a:ln w="12700">
            <a:solidFill>
              <a:srgbClr val="0073AA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34915D0F-B989-485B-8BE5-5A142399721B}"/>
              </a:ext>
            </a:extLst>
          </p:cNvPr>
          <p:cNvSpPr txBox="1"/>
          <p:nvPr userDrawn="1"/>
        </p:nvSpPr>
        <p:spPr>
          <a:xfrm>
            <a:off x="8188032" y="1831349"/>
            <a:ext cx="856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Berlin</a:t>
            </a: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2838A3C3-298A-44CE-8E45-C6E5CCA0329E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282" y="1531452"/>
            <a:ext cx="468000" cy="468000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7E132515-8A69-4B26-A77F-5A3757F50107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282" y="2118555"/>
            <a:ext cx="468000" cy="468000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29130BBE-AA6B-48E5-9008-D9607702A8C1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282" y="2720845"/>
            <a:ext cx="468000" cy="468000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EAABD2F5-C824-4FD4-A094-7B83547C67E9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2282" y="4495645"/>
            <a:ext cx="468000" cy="46800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69EC5C72-8B7D-49ED-A18B-799AE50AB596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282" y="3914801"/>
            <a:ext cx="468000" cy="468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07092719-F099-4B38-806F-161B91215673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92282" y="3317725"/>
            <a:ext cx="468000" cy="468000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27C5585F-9304-4768-A68E-FF6969DAF069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88632" y="1529942"/>
            <a:ext cx="468000" cy="468000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C713AEF1-FE91-462A-9CAF-EFB8BF4234B3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3635896" y="4480014"/>
            <a:ext cx="468000" cy="468000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BE957B96-32BA-4BDF-BECA-1674729542A9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339982" y="4480014"/>
            <a:ext cx="468000" cy="468000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2540868C-14E7-4966-9731-2D6E971A2A75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4088632" y="3887320"/>
            <a:ext cx="468000" cy="468000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728EEC3D-A876-4567-8F49-889EACED49BB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4088632" y="2721490"/>
            <a:ext cx="468000" cy="468000"/>
          </a:xfrm>
          <a:prstGeom prst="rect">
            <a:avLst/>
          </a:prstGeom>
        </p:spPr>
      </p:pic>
      <p:sp>
        <p:nvSpPr>
          <p:cNvPr id="37" name="Textfeld 36">
            <a:extLst>
              <a:ext uri="{FF2B5EF4-FFF2-40B4-BE49-F238E27FC236}">
                <a16:creationId xmlns:a16="http://schemas.microsoft.com/office/drawing/2014/main" id="{C32F0A1E-7E29-4B03-A525-C52372363BDD}"/>
              </a:ext>
            </a:extLst>
          </p:cNvPr>
          <p:cNvSpPr txBox="1"/>
          <p:nvPr userDrawn="1"/>
        </p:nvSpPr>
        <p:spPr>
          <a:xfrm>
            <a:off x="92006" y="819733"/>
            <a:ext cx="4536504" cy="468000"/>
          </a:xfrm>
          <a:prstGeom prst="rect">
            <a:avLst/>
          </a:prstGeom>
          <a:solidFill>
            <a:schemeClr val="bg1"/>
          </a:solidFill>
          <a:ln w="25400">
            <a:solidFill>
              <a:srgbClr val="0073AA"/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algn="ctr">
              <a:lnSpc>
                <a:spcPts val="1800"/>
              </a:lnSpc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Presidential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Board</a:t>
            </a:r>
          </a:p>
          <a:p>
            <a:pPr algn="ctr">
              <a:lnSpc>
                <a:spcPts val="1800"/>
              </a:lnSpc>
            </a:pPr>
            <a:r>
              <a:rPr lang="de-DE" sz="1600" dirty="0" err="1">
                <a:latin typeface="Arial Narrow" panose="020B0606020202030204" pitchFamily="34" charset="0"/>
                <a:cs typeface="Arial" panose="020B0604020202020204" pitchFamily="34" charset="0"/>
              </a:rPr>
              <a:t>President</a:t>
            </a:r>
            <a:r>
              <a:rPr lang="de-DE" sz="1600" dirty="0"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de-DE" sz="1600" dirty="0" err="1">
                <a:latin typeface="Arial Narrow" panose="020B0606020202030204" pitchFamily="34" charset="0"/>
                <a:cs typeface="Arial" panose="020B0604020202020204" pitchFamily="34" charset="0"/>
              </a:rPr>
              <a:t>Vice</a:t>
            </a:r>
            <a:r>
              <a:rPr lang="de-DE" sz="16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 Narrow" panose="020B0606020202030204" pitchFamily="34" charset="0"/>
                <a:cs typeface="Arial" panose="020B0604020202020204" pitchFamily="34" charset="0"/>
              </a:rPr>
              <a:t>President</a:t>
            </a:r>
            <a:r>
              <a:rPr lang="de-DE" sz="1600" dirty="0">
                <a:latin typeface="Arial Narrow" panose="020B0606020202030204" pitchFamily="34" charset="0"/>
                <a:cs typeface="Arial" panose="020B0604020202020204" pitchFamily="34" charset="0"/>
              </a:rPr>
              <a:t>, Member </a:t>
            </a:r>
            <a:r>
              <a:rPr lang="de-DE" sz="1600" dirty="0" err="1">
                <a:latin typeface="Arial Narrow" panose="020B060602020203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 Narrow" panose="020B060602020203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 Narrow" panose="020B0606020202030204" pitchFamily="34" charset="0"/>
                <a:cs typeface="Arial" panose="020B0604020202020204" pitchFamily="34" charset="0"/>
              </a:rPr>
              <a:t>Presidential</a:t>
            </a:r>
            <a:r>
              <a:rPr lang="de-DE" sz="1600" dirty="0">
                <a:latin typeface="Arial Narrow" panose="020B0606020202030204" pitchFamily="34" charset="0"/>
                <a:cs typeface="Arial" panose="020B0604020202020204" pitchFamily="34" charset="0"/>
              </a:rPr>
              <a:t> Board</a:t>
            </a:r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AE3BEA9E-B758-4059-B219-59FE11C95273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088632" y="2119381"/>
            <a:ext cx="468000" cy="468000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8B543271-4DEE-482D-953C-F33E8620CDC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088632" y="3307565"/>
            <a:ext cx="468000" cy="46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107944" y="4991238"/>
            <a:ext cx="3960000" cy="172800"/>
          </a:xfrm>
        </p:spPr>
        <p:txBody>
          <a:bodyPr/>
          <a:lstStyle>
            <a:lvl1pPr>
              <a:defRPr sz="800"/>
            </a:lvl1pPr>
          </a:lstStyle>
          <a:p>
            <a:fld id="{7BD5E28E-3846-448A-B073-8F25620942EA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057006" y="4991238"/>
            <a:ext cx="3960000" cy="172800"/>
          </a:xfrm>
        </p:spPr>
        <p:txBody>
          <a:bodyPr/>
          <a:lstStyle>
            <a:lvl1pPr>
              <a:defRPr sz="8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4284002" y="4991238"/>
            <a:ext cx="576000" cy="172800"/>
          </a:xfrm>
        </p:spPr>
        <p:txBody>
          <a:bodyPr/>
          <a:lstStyle>
            <a:lvl1pPr>
              <a:defRPr sz="800"/>
            </a:lvl1pPr>
          </a:lstStyle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53231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ini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C6A99-AC4E-4393-B45A-B2B33C6D2980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18" name="Gerade Verbindung 17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0" name="Grafik 19" descr="Schriftzug 1.jpg"/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1" name="Grafik 20" descr="Schriftzug 2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_daten\dienstliches\2014\ppt\PPT_HG_Folie_02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833000"/>
            <a:ext cx="0" cy="0"/>
          </a:xfrm>
          <a:prstGeom prst="rect">
            <a:avLst/>
          </a:prstGeom>
          <a:noFill/>
        </p:spPr>
      </p:pic>
      <p:sp>
        <p:nvSpPr>
          <p:cNvPr id="11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107505" y="972000"/>
            <a:ext cx="8780598" cy="3780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66700" indent="0">
              <a:buFontTx/>
              <a:buNone/>
              <a:defRPr/>
            </a:lvl2pPr>
            <a:lvl3pPr marL="542925" indent="0">
              <a:buFontTx/>
              <a:buNone/>
              <a:defRPr/>
            </a:lvl3pPr>
            <a:lvl4pPr marL="809625" indent="0">
              <a:buFontTx/>
              <a:buNone/>
              <a:defRPr baseline="0"/>
            </a:lvl4pPr>
            <a:lvl5pPr marL="1076325" indent="0">
              <a:buFontTx/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ED0D7E5-C0E9-4682-A8EC-A9B38CD04252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640000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nach Deckblatt B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data:image/jpeg;base64,/9j/4AAQSkZJRgABAQAAAQABAAD/2wCEAAkGBxQTEhQUExQWFhUXFhkbFRgVFx8cHxwgHBcdICAgHx0eHCggICIlHCAeJDEjJSkrLi4uGB8zODMsNyguLisBCgoKDg0OFxAPFiwcHSU3My43NSstLCs2Nzc3NzI3NzE3NS0sLCwsNywvMzcsNDQxLDcsLissKzEsLC00NSwsLP/AABEIALsAyAMBIgACEQEDEQH/xAAcAAACAgMBAQAAAAAAAAAAAAAABQYHAgMEAQj/xABMEAACAQMBBAQIDAMGBQQDAQABAgMABBEhBRIxQQYTUWEHFCIycYGR0RYjM0JSU1RykpOhsWKywRUkQ3OComOU0uHwZHSDo5WztDT/xAAaAQEAAwADAAAAAAAAAAAAAAAAAgQFAQMG/8QALREBAAIBAgQDBgcAAAAAAAAAAAECEQMEBRIhURQxwQYycaGx4RMVI0GR0fD/2gAMAwEAAhEDEQA/ALxooooCiiigKKKKAorTd3SRIXkdURRlmYgAekmoBtrwrwjK2UTXTfWE7kQ/1kEt6FHrFBYtct/tGKFd6aVIx2uwX9zVFbU6abQuZDFLP1CsuUFqN3OvlDfOWyNOGONKl2ZFvb5Xff6UhLt7WyaC4r/wo7MiBPjIfH1Ss/6qMUvl8LVvruW12/f1ar/O4P6VWV5bh43j5MpA9Y99a9kT78MbHjugH0jQ0FiP4XDy2fMdecsY09Wde79aYbK8Ik1zH1kOzpGXeZctPGNVOCDz491VtUu8GYxaP/7ib+c0El+GlyPO2bKf8ueNv5itZW3hJtTvCWK5h3GKuZIWKqwxkM6byAjPbWU8wRWdvNVSzegDJ/SkvQaFls4mbR5d6Z/vSsXP70E52Rt+2uhm3nil+44J9nGmVV9tLo9bTkNJChccHA3XB7Q64YHvzSro1tTaAEklvMJ7dZCkMd2SWdU0LCYajLZxvK2QAc0FrUVGdh9NIZ3EMqvbXB4RTDG9/luPJkH3TntAqTUBRRRQFFFFAUUUUBRRRQFFFR/pj0wttnRdZO2WbPVxrq7nsA7O/gM0Du5uEjVnkYKijLMxwAO8mqv6U+F4AOuzouv3fOnbzB91fOcjjyHpqEbd2pdbTkEl4dyEHMdqhO6O9z84+kezhWaKAAAMAcAKDXd3T3pWa5mNxnVAdI1z9GPgPSda2ilcsfi7GRBmJtZVHzT9JR+49dMkcEAg5B1BFBx7Wtyybyeeh3k9I4j1jSui0uRIiuOBGdeXaD6K6dl2c93KYbSMSMvyjscRx/fbtPJRqcGrA6N+CS1iGbom6cktusN2JSeO7GDr6WJ9VBWMe0Y2bcjLSv8ARhUyH2IDXRsbYF95YWxuSpdmTKqmAdeDsCNc6V9C2lpHEu7GiovYihR7BW6goRejm0uP9nyYz9ZHn2b2P1ptsFrywtZOu2dcbqvLIzB4sBTrw385GuauWtdzCHRkbVWUq3oIwaCj+k/TN5bR41tJk8YURo+8hHl9ytnUZxwqQWfTWyz1ZZ4NwKAJ0KYHBddV5aa8qhk9o62EsJ1ltHZdO2B8gjsyoB9BqV9DrlTtOLIUx3do6nOoO4ysBjgdGP60DLpTfnqFjhYdZdN1ULA6eUPKcEcQiZb2DiRTaxtFhjSJBhEUKo7gMVo2z4P0SRbnZ4SKdN74ps9S+/jeG6Pk2OB5a9moOmNex9rCbfVkaKaMgTQvjeQnhw0Knkw0NB0bS2dFcIY5o1kQ67rDOvaOw99Rq26QXVhcPDb79/bxIHmiY5lgBOFVZDkuSMkIQTheNOOkO1GiVY4QGuZSVhU8Bji7fwIDk+ocTW7YOyVtohGCWYktI7cXdvOY+k+wYFBJujPSe2v4+stpQ4GN5eDKTyZeIpxVT9IeizmUXlg/UXi51GAsoPzXHDXtPr5ESToB0+S+3oZk6i8j0lhY8cfOTPEdo5Z5jBITSiiigKKKKAoopV0n29FY20lxMcKg0HNjyUd5NAo8IXTiLZkO83lzvkQxDix7T2KOZ9QqjbGVryQ3lzKJp279IxyULy/87yd0cst5cPfXXysnya8kTkB6v/Nayu9mhjvITHJ9JOf3hwb10HdRSw7QaLAnXT6xNV9Y4r+tMY3DAEHIOoIoMq5+jXRuW4u/Fbd9yIrvytjPUjPzeWW1wO4mtlxMEVnbgoJPqq3fBhsDxWzDuPj7jEsx5jI8lfQq4Hpz20D/AGFsaG0hWG3QJGvIcSeZJ4knmTTCiigKKKKAooooKh6QWe5tO9jPmzpHKP8AUpjb+UVHei9xuDZcp4w3QiY9zFoj+pHsqa+EuLc2hYy4+UiniY96lHUfzew1Xkw3bW/C6GG4aRQR2FZB+ufZRy+jqivTXo+ZAt1bj+9wA7mNOtTQtE3aGxoeRwe0GTwShlVhwYAj1jNZ0cKv6IQiVfHnKtLcqCN3hHH82Jc6+TzPEnNSOlFvb+LX1zbYxHJ/eYMcBvnEq+qTDf8AyHspsTQe1AfCZs6MtDLC7JtBSPF+q1d8HgQNcD6R0GudKd3G25LgtFYANjR7lhmJO5frG7gcDmeR79jbDjt95gTJM/yk0mrv6+Q7FGgoOrwadODfRtFcL1d5FpKhGN7Gm8o9PEcjjkRU3qm+muymhlTaFu3VuhBkPIEaCQjmMeS45qQfm62b0W24t5brKBut5siHijjiv9QeYIPOgb0UUUBVAeEvbX9o7R6hdba0JBxqHk5+zzfUe2rY8JHSLxHZ80ykCTG5F95tB7OPqqjdgWPUwquMMdW9J/8AMeqgY0UUUAaXS7MKnegbqm5jGUPpXl6RTGig4dng3Nxb2ksTKZZkD41VkB3mw3eoxg8M19LCqH6Ipnalj3NK3siI/r+tXxQFFFFAUUVw7U2vBbLvTzRxL2yMFz6MnX1UHdRUHu/CrYLkRtLPj6mJiPxEBf1rRs/woxzFxFY3jdXu7+FjGN7O6cGUHXB9lBl4XI8R2UnNLxBnudHTHrJFVz1IaTaceT5SIcemJhp7BUs8IXTK2nt44fjIZhdW7dXcRtG2FlGSN4YIHaDUchGb25x863jIxzwXHuoLh6GXPWWFo/0oI/5BTmov4L2zsmy/yFHsqUUEB8JdyttcWF0+d0NNC26pJPWRhl0AyTvR4A/ipSLCe+GboGC3PC2B8tx/xmHAcPIX1k8Kk3hKUiC3kU4aO9tSD96UIf0Y17Qa4IVRQqKFVRhVAwAOwCtlFFBi6gggjIIwQeYNQrovP/Zl+YiW6ljGjk8Cjndhk9Mb/FMfovGTwOJvUZ6c2SNEszg7kW8s2OJhkwsv4Rhx3xjtoLToqO9BNqvPagSnM0LGGY9rJ870Mu6w7QwNFBW/h1vDPdWdkGIVQ00m72nReXIBvx1D/FrhfNmV+6RMH2qf6Uw6SXZn21fOdRFuxL3Y0/cNWVAu8cmXz4M98bBv0OD+9ejbMQ0cmM/8RSv6kYphXjKDodfTQYxTK3msG+6Qf2rOuGXZELHO4Ae1fJPtFYDZrr8nO47nw4/XB/WglXQJM7Vte6O4PsCD+tXfVGeCuKX+1U61kbdtpcbgI4so1BNXnQFJOk/Sm2sUDTv5TZ3I11d8cd1eOBzPAVGOmvhQgtg0dsyTTjQnOUQntI1dv4F17cVVLxSXEjTXTF2fiG4ns3tcADkg0HeaB/tbwlX9+SLUCzt8439GkbXkeA9XbxNJdmbGe4nKQRtc3AAMsszkhO+SRs7udfJGpxXVHayzSxW8GBLM26pI0RQMs5HYo/UgU4nxPcQ7JsyYrAGTxh1Pl3BjwJCzcd0vhc8/K5AV06+vTRpOpecRCVazbycJ2JGesBvZriVQwCbPtiyK4BwGlIYccZ4aVHvB9tJYute7u7q26zq+qkSMOj7u9nf3kOcZGMEcWq/oYooIwqhIokGgGFVQP0Ar596KSLPaGJsZXKkc8HUH/v3VT4BxD81vq15eSK4x++fPz/hW4hqztaVvjMZ6/BYSdII2RluZLe9tvnTwr5mcj46Eksg/jGR24pHtDomtjL10Epjgk3d2XV0i1zuyLnyomPz11XvBqDeKsy76kpOhZSVOMkaEHtyP3qwPBHtouj2cx3t1Q8OeaMcMuD9E8u/uq/p35+bpiY6S095s523JOeat4zWe8f3CwfBpfpFbxbPk+LuYI9UJ0kXOkkbDR0PaOGdcVNqqHaexmtwNwSPbI2/F1Xy9m3NoPpxn50R5A4zwqT9HOnKkIl3JF5eBDdRn4mbuyfk5O2NvVnlNTdfhMH90T/3dp/8A0x15WrwsFxs/MeA4uLYqSMgEXCYJHZmk7bCmkJ6+8lYc1gUQqfZl/YwoGt5exxDelkSNe12Cj9TSVumVu2RAJbk/+njZh63wFHrIrqtejFoh3hAjNzeTy2PpZ8k03UYGBoBwAoI949fy/J20UA18q4k3m/BHp/uNeHo9PKCLq9kZWBDR26LCpB4gnymI9BFSOigjXgvuWiuOqc5MsLIx7ZbOTqmb0tG0Z9AWiuJG6jaWcY3by2kzj5t3E8Dj0GSOE+kUUFe7El357yU8ZJ2fPbvM5/rTmkHRNcK+uciM8c8VP60/oCiiig0X0jLG7IMsFJUYzk+ika7QuMDJIPMeLSVI6KBd0b2vexXBktg0kwiKlRZyPhSw1wNRqMZpztjaO1rtCk42huHzkhspIgR2EhSSP3zUe2tfyxLeGJ2QtHbx5Q4OGlYkZGuu7W83PU3AivInjRiVjlSeXBx2+Vg9/DFHLdYbCaHzLC8B7TaSk+3crt8XuPsd7/ykv/RXJG6i+NrOropHxLieQE+ny9c/pjvrzo5Mk08sEgliliJ3SlzLk4JBIy2hGh780OiQ9GY5rddo30kE0Rt7Pdg66JoyWcsWK7wGcbq59Irs8GdmFu3XlBaRIPS7sSfXu13QbVmutn7R2fM2/cRW5aJzxljIODgfOUjdPbkdtc3g2uw15cHT462t5F15KXB/mFef9opt4acdp+tfTK5tsfh379PX7NuwtrrtbaIhcBra3aZwhGkhQoiFuRAJZgO8Z4Cqs6GpgROOLtcI3fuLCwz+M1Z3RzYX9j3ySu4ME7zRFzwTfKtFv8AMkMpPDOOGarforD8VaE85Lsj1JbL/AENa3AJ0I09Lw3u5/wBll8Sj9DU5uzaV3Z51H0g34l94Nb+id71F5C4V2AmkjKxoXYrJGHwFXUneB4d9aHObidh2qv4V/wC9e9GYppL2AWzBZDO775XeEaqgTfxz+djvAqxGPGbjHl1+ser0G5zPAdhz+9n5Yt6YW58Ih9lv/wDkpv8AopBtiytpy58V2hE0gxI0VlKN/wC+pjKP6xnU4IpEvUy3s2MvaWaFryedy7yvqMBuAJOgAAHknlSe22oqxm4lskIuG3bG2UyZOG1YkHeK6he1jwxipMY3vYLiG36trzaAtUZWPjOzpcLuOGXyydBkDTOKattu++um/wDxMv8A1VHdsK9vLeW4aRI5dnGV4DJvqj6HdXJOinOOetXK3GghfR7at490iSNI8RSQuWsngCkY3fKYnOcnT+GpnRRQFFFFBCulqhbiV+B8VhkyO2C8Rv0Bor3wgtrIAdf7MuB6zPHivKCv9nypA0iSOq7oRQWIGd0uumePm10nbcPzWL/cUt+wrs29YiLaM6FAR1s+MgcTIJR/tlHsrYoxoNPRQLxtJj5kEp+8Ao/3HP6UGa5PCONR/G5J9gA/emNFAtFrcHzp1H3I/wCpNe/2SD58srdvl7o/2gUxooIxtKzCLKiaBp7NeZ4rOefoFT3pds0T2sqYyQCyeldR7vXUNvIt5gCfOv4F9SRE8O7f/WrJNBAdor43syG4U/HW4BBHHK4B/YH1Vq6QMXht9pwaSLjrQOfL98g9x7qY9C4+pnvLNh5IbfQHmraHT0Yrm6KDxa5n2fLqj5aLPMEaj1r+qmgkqXrnqL+0G9LGpIQnSRGxvxn2aHkRXBJeJYT297bhnsGZwCq6xCQjrIZAPNZHwVB5bw1xmk+xrk7MuGtpj8RId6KQ6Aenl6fUedSuaxdXeW2dUeQYlR134Zh2SJz04MCDrXTuNvTXpNNSMxKdLzXyWTcrHNCwO7JG6HsKsCPYRXz50dVLe069iSxBwCe06Ko7z2dtTFrx4Ebq4bq1wGO7aypNATgn5OUBox3KcCoX0E2aL0MJorqZYAgjS2eNFG9vZ32c51wMboJ0NUfZ7YW4XbWm0xfOOX5+f2V99pzuq1pnEZ6/Ds4pLplQog35m3mfd13c6knsxUq6Pq+zdlT3r4WadVSAH5q67uOeTktj+EVLtl9EhjEkUNtb8Wt4SXMmPr528pwPogAdvemLja+0EKj+4WRyW+bI/dyxoPQB/FWjp05MznMz1lo7zeTuZpGOWtIxWO0Fe1tlGGzsNlxDE12wknPYNDrpnT9oyKb7AhS52zM6D4iwiWCEHkQCvqOQ9e9FboXN5e7VfPUxKY4M8woJY+wD8fdXV4HLUizeZvOnmZycchp++T66mpkvhEQLtCfPztmSH9Dj9qmcXRjCgw3d3FlRp1vWLnA5Shj6gRUQ8IOP7SOdd6wlA9StVm2WOqjwc/Fpr/oGf1oEgs9oIfJuYJV7JoSp/Ej8e/Fe/wBrXifK2O93206t/tkCEe01IKKBB8LYF+WSeDvlhcL+MAqfUa7rDb1tN8lcQuexZFJ/DnP6UxDUvvtiW83ysET/AHkHuoI50oBa5lUcTBaRfn3wH7CiufYWy4xtERQpuI16mVBJG7Z25cnXP+LPHpn5lFBr8LtmYr4S/NdY5R/oJil/2vGx7lFI6s7wu7KWW0WU6CJsSEcRFLhJNeweS/f1YqqNnSMUAfz1yrj+JTg/qKDpoorF3ABJIAHEk4FBlWq4uEjXedgo7ScVxPfvJpbrvf8AEfIQejm3q0rZBs0ZDSEyv2twH3V4D96BfbTCSW1Izh76U4Ix5kMGNOPM1ZdV5s9M3VpnJzcXTa+hFB/249VWHQQ3pZm1uob1RlD8XMO7kfZn1gdtdfTDY/jMST25+Nj8qNl+cDrj3eznUgvrRJY2jkGVYYIqH7LvpNnSC2uTvW7fITdnce79vRQdeytoQbTgMU4AkXz14EEfOXspas15szyWU3NqPNYcVH649emnKmHSfo25cXVmd2cakDg/eOWf3rb0b6YpN8XPiGYaFW0DejPA9xoM26YWksMmJQpKMN19DkqdKTeCPpHbWaXZuJAm8YiowSWx1mcAccZHtqSbX6P2zRyMYU3grEEDGu6eykfgT2RBN4y8sSSNGYdwuM7ueszjPoHsoHlztK62zmK1VrayOkszjypO5RppjkPWeVbumN2llaxbMsVzNMNxVByQG0Z2727dOZ4CnnS3plb2Ee7lXmxiOFDr3bwHmr/4KRdHNmeKiXau1HxO4yFb/DB4KB9MjQDlw7aDT0zAsNmw7Ogy80/xagfOyfLbuyxAHpPYanWwNlrbW8UC8I0AJ7TzPrNQzoXYS31ydqXS7q43bSPsXXyte7OvMknhirDoKt8III2rAc+dZz//AK5anPRPakU9tF1ThikaK68CpCDRgdR/WoX4QkztSz55tpxj/RL76k9rsNJ7e1lRzFOLeILNHjexuDRhwde4/odaCTUVHIdvvARHfqsZOizpnqX9JPybdzadh44kdAVruJwiM7eailm9AGT+lbKjnTi4TqVgdt0TtiQ8xEg35W9SDAP0nUc6D3wX2xkuDK64MUGWzylu5DM4z/CgjHoZa9qUeDyxZLMSOu7Jcs08i/RMnmr/AKUCr6FFFBILy2WWN43GVdSrDtBGDXzpeWb2l08Emc53CTzZB5D/APyRYPpjYcjX0jVaeGXowJYTdLkbibk4UZJTOVfTUmNsn7rNQVjNtTJ3YV61+eD5K+luHqGteJs0vg3Db55INEHq5+vNdGzSNzAVUKkqyrwBHHHaOYPMEV1UHijGg0HdXtFFAqgnEMkEhZd6JrjfjaRUby5CVZd8hSCpHA8jTC5271r5Wa4h4DdSNJV9OU3uPbnGlcV/cFm6mPdL48piMiMHn6TyFabnZMSRqqIgYsqB3+aXYLvkjXTOdOygf2t7OoSVJluoS4Vgse665OM6H5p4jFOdsbLjuYmikGh4EcQe0VxdGHMiyTn/ABXGh4/FqIyW/jbdyRyOmvGnVBCujl7JZzCyuWyp+Qk5Hu/7cjpT3bvRqC6+UXD8nXRv+/rrk6ebME1qzAeXF5aEaEY46+j9hTHo3tE3FtFKeLL5XpGh/Wgi0/Ry9t43EF1vx7pysnYF5Zzyzwrg8F+zr2dbpLS4W3X4vrWIyxzv7oXs+d2casLaPyMv+W/8pqO+ATzb30w/tLQS3oz0FtbImQ5lm1Jml4jmSBwXtzx76jNjbnbd400m8LCBsRIdBI3bj9+4gdtSbwobRMGzpivF8Rg/fOvr3c+ym3RbZotrSCEfNjGfvHVuHeTQbNuXrwxZijDuWRI11CgsQATgaKvE9wqM7U2pcxMUe9VpdN5Ley3wgPAsTJhcnhvHWpvVdxpG9/1UgjmXxybeTzg5eBGV2GoPU7pTXzetXhvGg4ekchuryC43TDFbwP1sk+EBO62irkkknkO2p90WQrZ2wYFSIY8g8R5IpBtXY0NlOLyO3j6k4Fwixj4vGcSoMaYyd4DiNeVTGOQMAykEEAgjgQeBoMZoVdSrqGUjBDDIPqqNnZdxZ+VZnrYOdrIdVH/Bc8PutkcACKlFFAt2LtuG5B6tjvLpJG43XQ9jIdRUY6o7R2h1a6xEmI9nUxODOdPrJNyIdyv2Cuzp9FEsaygmO5J3IZUIVhoSxY/ORVBZgezTXFSPwW7BEMHXlSpmVBGrcUhQHqwexjku3e+OQoJvRRRQFYugIIIBBGCDwINZUUHz3016ONsu6yoJtpc7hA4AZO595ATgfOTvU51IwIBByCMg1fHSDYsV5A8EwyjjiOKnkynkQeBr532lYzbLufFbojq21ikAwpHaOwdoPmnuNAxpbf3rFuphwZD5zcox2nv7BRf3rFuphwZD5zcox2nv7BXTYWSxLurk51ZjxY9pNB7Y2axLurz1ZjxY9pNa9rLmIgglcr1gXiU3hvY793NdlcG174xr5OC5BIzyA4sRx7B3kigfdDbgPCxJzJ1jGXs3m8rI/hIIx780+pB0N2Q1vCd8brOQd3jugKAAe/tp/Qce2pQlvMx4CN8/hNJPBzEVsUzzZiPRmuLpXtNrphZWuGLfLONQo7MjT0+ypbYWixRpGgwqKAPVQebR+Rl/y3/lNR3wCebe+mH9pakW0fkZf8t/5TUd8Anm3vph/aWgb+G2JjYKRnCzqW9G6w19ZFT2CUMqsODKCMdhGRS/pNsgXdrLAdC6ndJ5MNVPtqP+DDb/AF1v4vLlbi28h1bjgaA69nA9mO+gmlV5siVF2gvi7F0M0ygjXKOvWSnhqqTAAPwzKRk40sMGq96Lz+J3XUyjgkdtvfR3Wcwtw82UMRkfPTHMUFgkZ0Oo5g1F7BvEJlt2P91mP92Y/wCG54xEnkeKf6h2CpTXLtPZ8dxE8UoyjjB7e4g8iDqDQdVFIOj+0HV2tLlszoMxvjHXR/TH8Q4MB6edJunm2HkdNnWq7802BKAcYU8FzyDaljyUHmRQatkwf2xtAnjaxDyuwx72QNeczLk/8OMDi2l0gYpL0P6OpY2ywqd5vOlfGN9zxPo5AcgAKd0BRRRQFFFFAUk6XdF4NoW7QTrpxRx5yN9JT/TnS2+6Ry3EjW+zQjMhImuZATDER80Yx1j8sA4XiewwiwuduXkkyw3UbxxuF66ErHG3aEYxPvkcyNB2mgiF10bu9lymGWF5omyyTwozZ+8BkjlodR3ismuiP8G4/wCXk/6anzdBdqSayXoB75p2P/1vEP09lbF8ExchprpWI/8ATqx9sjMaCrpukcSnBWTe+iUIP60vO2B4ykjxSmIbum4dd3eOBy87dP8Apq9rXwYwrjeurpu4GJB/shDD20wTwfWPzklk/wA2eVx7Gcj2Cgp2fp3plLWYjHFxuj266VGtqdJry4ITKxoeIhcE+s7xOfZX0pa9DLCPVLOBT29WvuptDZRp5kaL91QP2FB807Au7iJNy02dIc8W6uaRmI5ndjHs4CncUG3ZfMsio/ijCEfmyCvoKigodug+3ZgQzxxg5BBZRoRj5qtWewvBptiwDm1mtj1mN9WzjyQccVP0j2VetFBS8t50hhPxmz4ZVHExHU+gLJn/AG1Buk99dNOt0lhdWNyPOfdfdcY5qYhg6d4I48M19Q0UHzjYeFm5TAnt45D2xvut+Hysn0AVjt3ppb3bg7kkD9RMu9INN4brxEEHisi6d719CXOyoJPPhjb7yKf6Uiu/B3s2TjaRrnnHlD7UINAr2XtqCdFaOaJiyqSqyKSCRkjAOdDpTDFJL7wK7OfzTPH3LIGH/wBiMf1pa3gdlj//AM+0ZlxjAYEYx/luv7UGPhK2jFBbpIWxcq+9aburb4xnT6ONG5agcSKceCroa8Cte3mWvJxkhv8ADDHOO5jpns3VAxio1N4L77rllndL3cHkjxh4CpByCp3GIIOvHjWzY8O17jrBbXEkDQyFJY7m6SYoR2qLZTgjUHeOeVBctFQSOLbduhkea2utzUwrEUdwOIVgQA2OGQcnAqWbE2vFdQrNC28re1TzVhxDA6EGg76KKKDXcTqis7HCqCScZ0HcNarVul0O0ZWiku0srVTulHkEU9x3eVgxxnhp5Z7RVnVzXWz4pQRJGj547yg/uKCCwXMd8PFrV0t9mx5R3jIVp8aFIjnyYx85wMtnCkamprZyW8SLHG0SIgAVVZQAByAzSo9A9m/Ybb8pfdR8Atm/Ybb8pfdQO/H4vrE/GPfR4/F9Yn4x76SfALZv2G2/KX3UfALZv2G2/KX3UDvx+L6xPxj30ePxfWJ+Me+knwC2b9htvyl91HwC2b9htvyl91A78fi+sT8Y99Hj8X1ifjHvpJ8Atm/Ybb8pfdR8Atm/Ybb8pfdQO/H4vrE/GPfR4/F9Yn4x76SfALZv2G2/KX3UfALZv2G2/KX3UDvx+L6xPxj30ePxfWJ+Me+knwC2b9htvyl91HwC2b9htvyl91A78fi+sT8Y99Hj8X1ifjHvpJ8Atm/Ybb8pfdR8Atm/Ybb8pfdQO/H4vrE/GPfR4/F9Yn4x76SfALZv2G2/KX3UfALZv2G2/KX3UDvx+L6xPxj30ePxfWJ+Me+knwC2b9htvyl91HwC2b9htvyl91A78fi+sT8Y99RbpQOqkW/tWR5Y13Z4g4+Pi444/KJqVPew5jHd8Atm/Ybb8pfdR8Atm/Ybb8pfdQZR9ONnFFk8dtgGUMA0yBsH+EnOe7FQ/a3Sm1t7nxvZ8hmMhAu7eKN2Eo4CRCFwso9OGHHGM1PrPo7axDEdtCg/hjX3UxRABgAAd1Brs7kSIsi53WUEbwKnUcwdQe40VuooP//Z"/>
          <p:cNvSpPr>
            <a:spLocks noChangeAspect="1" noChangeArrowheads="1"/>
          </p:cNvSpPr>
          <p:nvPr/>
        </p:nvSpPr>
        <p:spPr bwMode="auto">
          <a:xfrm>
            <a:off x="155577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7" name="Textfeld 56"/>
          <p:cNvSpPr txBox="1"/>
          <p:nvPr/>
        </p:nvSpPr>
        <p:spPr>
          <a:xfrm>
            <a:off x="3576173" y="671"/>
            <a:ext cx="4858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baseline="0" dirty="0">
                <a:latin typeface="Arial" panose="020B0604020202020204" pitchFamily="34" charset="0"/>
                <a:cs typeface="Arial" panose="020B0604020202020204" pitchFamily="34" charset="0"/>
              </a:rPr>
              <a:t>Braunschweig</a:t>
            </a:r>
          </a:p>
        </p:txBody>
      </p:sp>
      <p:sp>
        <p:nvSpPr>
          <p:cNvPr id="40" name="Datumsplatzhalter 39"/>
          <p:cNvSpPr>
            <a:spLocks noGrp="1"/>
          </p:cNvSpPr>
          <p:nvPr userDrawn="1">
            <p:ph type="dt" sz="half" idx="10"/>
          </p:nvPr>
        </p:nvSpPr>
        <p:spPr>
          <a:xfrm>
            <a:off x="179952" y="4965837"/>
            <a:ext cx="3960000" cy="172800"/>
          </a:xfrm>
        </p:spPr>
        <p:txBody>
          <a:bodyPr/>
          <a:lstStyle/>
          <a:p>
            <a:fld id="{E734F396-A555-4FC1-9801-6C4734315D87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42" name="Foliennummernplatzhalter 41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44" name="Fußzeilenplatzhalter 43"/>
          <p:cNvSpPr>
            <a:spLocks noGrp="1"/>
          </p:cNvSpPr>
          <p:nvPr userDrawn="1"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39" name="Grafik 38" descr="D0347_1859.jpg"/>
          <p:cNvPicPr>
            <a:picLocks noChangeAspect="1"/>
          </p:cNvPicPr>
          <p:nvPr userDrawn="1"/>
        </p:nvPicPr>
        <p:blipFill>
          <a:blip r:embed="rId2" cstate="screen"/>
          <a:srcRect l="30798" r="34675"/>
          <a:stretch>
            <a:fillRect/>
          </a:stretch>
        </p:blipFill>
        <p:spPr>
          <a:xfrm>
            <a:off x="-72000" y="-36000"/>
            <a:ext cx="3348000" cy="5215832"/>
          </a:xfrm>
          <a:prstGeom prst="rect">
            <a:avLst/>
          </a:prstGeom>
        </p:spPr>
      </p:pic>
      <p:grpSp>
        <p:nvGrpSpPr>
          <p:cNvPr id="37" name="Gruppieren 36"/>
          <p:cNvGrpSpPr/>
          <p:nvPr userDrawn="1"/>
        </p:nvGrpSpPr>
        <p:grpSpPr>
          <a:xfrm>
            <a:off x="3661087" y="4816426"/>
            <a:ext cx="5267297" cy="174829"/>
            <a:chOff x="3661087" y="4816426"/>
            <a:chExt cx="5267297" cy="174829"/>
          </a:xfrm>
        </p:grpSpPr>
        <p:cxnSp>
          <p:nvCxnSpPr>
            <p:cNvPr id="32" name="Gerade Verbindung 31"/>
            <p:cNvCxnSpPr/>
            <p:nvPr userDrawn="1"/>
          </p:nvCxnSpPr>
          <p:spPr>
            <a:xfrm>
              <a:off x="3672384" y="4816426"/>
              <a:ext cx="5256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4" name="Grafik 33" descr="Schriftzug 1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3661087" y="4847256"/>
              <a:ext cx="3701307" cy="1439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3" name="Text Box 18"/>
          <p:cNvSpPr txBox="1">
            <a:spLocks noChangeArrowheads="1"/>
          </p:cNvSpPr>
          <p:nvPr/>
        </p:nvSpPr>
        <p:spPr bwMode="auto">
          <a:xfrm>
            <a:off x="6964320" y="1400354"/>
            <a:ext cx="209232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18000" bIns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Optics</a:t>
            </a:r>
          </a:p>
        </p:txBody>
      </p:sp>
      <p:sp>
        <p:nvSpPr>
          <p:cNvPr id="35" name="Text Box 18"/>
          <p:cNvSpPr txBox="1">
            <a:spLocks noChangeArrowheads="1"/>
          </p:cNvSpPr>
          <p:nvPr/>
        </p:nvSpPr>
        <p:spPr bwMode="auto">
          <a:xfrm>
            <a:off x="6964320" y="2012360"/>
            <a:ext cx="169577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18000" bIns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Ionizing</a:t>
            </a:r>
          </a:p>
          <a:p>
            <a:r>
              <a:rPr lang="en-US" sz="1600" dirty="0">
                <a:latin typeface="Arial" pitchFamily="34" charset="0"/>
                <a:cs typeface="Arial" pitchFamily="34" charset="0"/>
              </a:rPr>
              <a:t>Radiation</a:t>
            </a:r>
          </a:p>
        </p:txBody>
      </p:sp>
      <p:sp>
        <p:nvSpPr>
          <p:cNvPr id="38" name="Text Box 18"/>
          <p:cNvSpPr txBox="1">
            <a:spLocks noChangeArrowheads="1"/>
          </p:cNvSpPr>
          <p:nvPr/>
        </p:nvSpPr>
        <p:spPr bwMode="auto">
          <a:xfrm>
            <a:off x="6964320" y="677083"/>
            <a:ext cx="209232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18000" bIns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Electricity</a:t>
            </a:r>
          </a:p>
        </p:txBody>
      </p:sp>
      <p:sp>
        <p:nvSpPr>
          <p:cNvPr id="45" name="Text Box 18"/>
          <p:cNvSpPr txBox="1">
            <a:spLocks noChangeArrowheads="1"/>
          </p:cNvSpPr>
          <p:nvPr userDrawn="1"/>
        </p:nvSpPr>
        <p:spPr bwMode="auto">
          <a:xfrm>
            <a:off x="6964320" y="3477105"/>
            <a:ext cx="2237093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18000" bIns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Administrative</a:t>
            </a:r>
          </a:p>
          <a:p>
            <a:r>
              <a:rPr lang="en-US" sz="1600" dirty="0">
                <a:latin typeface="Arial" pitchFamily="34" charset="0"/>
                <a:cs typeface="Arial" pitchFamily="34" charset="0"/>
              </a:rPr>
              <a:t>Services</a:t>
            </a:r>
          </a:p>
        </p:txBody>
      </p:sp>
      <p:sp>
        <p:nvSpPr>
          <p:cNvPr id="48" name="Text Box 18"/>
          <p:cNvSpPr txBox="1">
            <a:spLocks noChangeArrowheads="1"/>
          </p:cNvSpPr>
          <p:nvPr userDrawn="1"/>
        </p:nvSpPr>
        <p:spPr bwMode="auto">
          <a:xfrm>
            <a:off x="4259593" y="541841"/>
            <a:ext cx="209232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18000" bIns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Mechanics</a:t>
            </a:r>
          </a:p>
          <a:p>
            <a:r>
              <a:rPr lang="en-US" sz="1600" dirty="0">
                <a:latin typeface="Arial" pitchFamily="34" charset="0"/>
                <a:cs typeface="Arial" pitchFamily="34" charset="0"/>
              </a:rPr>
              <a:t>and Acoustics</a:t>
            </a:r>
          </a:p>
        </p:txBody>
      </p:sp>
      <p:sp>
        <p:nvSpPr>
          <p:cNvPr id="49" name="Text Box 18"/>
          <p:cNvSpPr txBox="1">
            <a:spLocks noChangeArrowheads="1"/>
          </p:cNvSpPr>
          <p:nvPr userDrawn="1"/>
        </p:nvSpPr>
        <p:spPr bwMode="auto">
          <a:xfrm>
            <a:off x="4259593" y="1174028"/>
            <a:ext cx="218709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18000" bIns="0">
            <a:spAutoFit/>
          </a:bodyPr>
          <a:lstStyle/>
          <a:p>
            <a:pPr algn="l"/>
            <a:r>
              <a:rPr lang="en-US" sz="1600" dirty="0">
                <a:latin typeface="Arial" pitchFamily="34" charset="0"/>
                <a:cs typeface="Arial" pitchFamily="34" charset="0"/>
              </a:rPr>
              <a:t>Chemical Physics</a:t>
            </a:r>
          </a:p>
          <a:p>
            <a:pPr algn="l"/>
            <a:r>
              <a:rPr lang="en-US" sz="1600" baseline="0" dirty="0">
                <a:latin typeface="Arial" pitchFamily="34" charset="0"/>
                <a:cs typeface="Arial" pitchFamily="34" charset="0"/>
              </a:rPr>
              <a:t>and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Explosion</a:t>
            </a:r>
            <a:r>
              <a:rPr lang="en-US" sz="1600" baseline="0" dirty="0">
                <a:latin typeface="Arial" pitchFamily="34" charset="0"/>
                <a:cs typeface="Arial" pitchFamily="34" charset="0"/>
              </a:rPr>
              <a:t> Protection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 Box 18"/>
          <p:cNvSpPr txBox="1">
            <a:spLocks noChangeArrowheads="1"/>
          </p:cNvSpPr>
          <p:nvPr userDrawn="1"/>
        </p:nvSpPr>
        <p:spPr bwMode="auto">
          <a:xfrm>
            <a:off x="4259593" y="2019519"/>
            <a:ext cx="206337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18000" bIns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Precision</a:t>
            </a:r>
            <a:r>
              <a:rPr lang="en-US" sz="1600" baseline="0" dirty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1600" baseline="0" dirty="0">
                <a:latin typeface="Arial" pitchFamily="34" charset="0"/>
                <a:cs typeface="Arial" pitchFamily="34" charset="0"/>
              </a:rPr>
              <a:t>Engineering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 Box 18"/>
          <p:cNvSpPr txBox="1">
            <a:spLocks noChangeArrowheads="1"/>
          </p:cNvSpPr>
          <p:nvPr userDrawn="1"/>
        </p:nvSpPr>
        <p:spPr bwMode="auto">
          <a:xfrm>
            <a:off x="4259593" y="3477105"/>
            <a:ext cx="2092323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18000" b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Cross-Sectional</a:t>
            </a:r>
            <a:r>
              <a:rPr lang="en-US" sz="1600" baseline="0" dirty="0">
                <a:latin typeface="Arial" pitchFamily="34" charset="0"/>
                <a:cs typeface="Arial" pitchFamily="34" charset="0"/>
              </a:rPr>
              <a:t> Services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94F30204-4F12-4267-BCFC-AECC12E8C61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671559" y="541841"/>
            <a:ext cx="576000" cy="576000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553BF819-618D-4CB4-A67B-84EEF98D9A7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380514" y="555526"/>
            <a:ext cx="576000" cy="576000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BC28818E-2A65-4EC2-8BD7-12B288CE47E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671559" y="1261000"/>
            <a:ext cx="576000" cy="576000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7883AFF3-971E-4E79-B026-F82BEBB7360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380514" y="1985970"/>
            <a:ext cx="576000" cy="576000"/>
          </a:xfrm>
          <a:prstGeom prst="rect">
            <a:avLst/>
          </a:prstGeom>
        </p:spPr>
      </p:pic>
      <p:pic>
        <p:nvPicPr>
          <p:cNvPr id="56" name="Grafik 55">
            <a:extLst>
              <a:ext uri="{FF2B5EF4-FFF2-40B4-BE49-F238E27FC236}">
                <a16:creationId xmlns:a16="http://schemas.microsoft.com/office/drawing/2014/main" id="{2D71BEBC-D406-4354-9F3D-D2E9737D6BD5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71559" y="1993129"/>
            <a:ext cx="576000" cy="576000"/>
          </a:xfrm>
          <a:prstGeom prst="rect">
            <a:avLst/>
          </a:prstGeom>
        </p:spPr>
      </p:pic>
      <p:pic>
        <p:nvPicPr>
          <p:cNvPr id="60" name="Grafik 59">
            <a:extLst>
              <a:ext uri="{FF2B5EF4-FFF2-40B4-BE49-F238E27FC236}">
                <a16:creationId xmlns:a16="http://schemas.microsoft.com/office/drawing/2014/main" id="{0DBC3857-2852-4E64-A1E3-2DD4759804E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6380514" y="1262278"/>
            <a:ext cx="576000" cy="576000"/>
          </a:xfrm>
          <a:prstGeom prst="rect">
            <a:avLst/>
          </a:prstGeom>
        </p:spPr>
      </p:pic>
      <p:pic>
        <p:nvPicPr>
          <p:cNvPr id="61" name="Grafik 60">
            <a:extLst>
              <a:ext uri="{FF2B5EF4-FFF2-40B4-BE49-F238E27FC236}">
                <a16:creationId xmlns:a16="http://schemas.microsoft.com/office/drawing/2014/main" id="{F5C1C97B-028C-429A-B397-95E320647848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3671559" y="3435326"/>
            <a:ext cx="576000" cy="576000"/>
          </a:xfrm>
          <a:prstGeom prst="rect">
            <a:avLst/>
          </a:prstGeom>
        </p:spPr>
      </p:pic>
      <p:pic>
        <p:nvPicPr>
          <p:cNvPr id="62" name="Grafik 61">
            <a:extLst>
              <a:ext uri="{FF2B5EF4-FFF2-40B4-BE49-F238E27FC236}">
                <a16:creationId xmlns:a16="http://schemas.microsoft.com/office/drawing/2014/main" id="{F1596059-B94D-4ECF-A16E-44B5989A9B32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3671559" y="2715766"/>
            <a:ext cx="576000" cy="576000"/>
          </a:xfrm>
          <a:prstGeom prst="rect">
            <a:avLst/>
          </a:prstGeom>
        </p:spPr>
      </p:pic>
      <p:sp>
        <p:nvSpPr>
          <p:cNvPr id="63" name="Text Box 18">
            <a:extLst>
              <a:ext uri="{FF2B5EF4-FFF2-40B4-BE49-F238E27FC236}">
                <a16:creationId xmlns:a16="http://schemas.microsoft.com/office/drawing/2014/main" id="{AC359A9D-0293-4B6F-87FB-4F9DEB38F2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259593" y="2799387"/>
            <a:ext cx="231450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18000" b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Legal and Inter-</a:t>
            </a:r>
            <a:br>
              <a:rPr lang="en-US" sz="1600" dirty="0">
                <a:latin typeface="Arial" pitchFamily="34" charset="0"/>
                <a:cs typeface="Arial" pitchFamily="34" charset="0"/>
              </a:rPr>
            </a:br>
            <a:r>
              <a:rPr lang="en-US" sz="1600" dirty="0">
                <a:latin typeface="Arial" pitchFamily="34" charset="0"/>
                <a:cs typeface="Arial" pitchFamily="34" charset="0"/>
              </a:rPr>
              <a:t>national Metrology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ADBCB8B9-D287-42A0-AAD1-5287F1B37571}"/>
              </a:ext>
            </a:extLst>
          </p:cNvPr>
          <p:cNvSpPr txBox="1"/>
          <p:nvPr userDrawn="1"/>
        </p:nvSpPr>
        <p:spPr>
          <a:xfrm>
            <a:off x="4216283" y="4217848"/>
            <a:ext cx="1944216" cy="447056"/>
          </a:xfrm>
          <a:prstGeom prst="rect">
            <a:avLst/>
          </a:prstGeom>
          <a:noFill/>
          <a:ln w="38100">
            <a:noFill/>
            <a:prstDash val="sysDot"/>
          </a:ln>
        </p:spPr>
        <p:txBody>
          <a:bodyPr wrap="square" rtlCol="0" anchor="ctr" anchorCtr="0">
            <a:noAutofit/>
          </a:bodyPr>
          <a:lstStyle>
            <a:defPPr>
              <a:defRPr lang="de-DE"/>
            </a:defPPr>
            <a:lvl1pPr algn="ctr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GB" sz="1600" dirty="0"/>
              <a:t>QUEST</a:t>
            </a:r>
            <a:br>
              <a:rPr lang="en-GB" sz="1600" dirty="0"/>
            </a:br>
            <a:r>
              <a:rPr lang="en-GB" sz="1600" dirty="0"/>
              <a:t>Institute at PTB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F925A638-4309-4FD4-A209-C7EFC4B905CB}"/>
              </a:ext>
            </a:extLst>
          </p:cNvPr>
          <p:cNvSpPr txBox="1"/>
          <p:nvPr userDrawn="1"/>
        </p:nvSpPr>
        <p:spPr>
          <a:xfrm>
            <a:off x="6931332" y="4204774"/>
            <a:ext cx="3080288" cy="447056"/>
          </a:xfrm>
          <a:prstGeom prst="rect">
            <a:avLst/>
          </a:prstGeom>
          <a:noFill/>
          <a:ln w="38100">
            <a:noFill/>
            <a:prstDash val="sysDot"/>
          </a:ln>
        </p:spPr>
        <p:txBody>
          <a:bodyPr wrap="square" lIns="72000" rIns="72000" rtlCol="0" anchor="ctr" anchorCtr="0">
            <a:noAutofit/>
          </a:bodyPr>
          <a:lstStyle>
            <a:defPPr>
              <a:defRPr lang="de-DE"/>
            </a:defPPr>
            <a:lvl1pPr algn="ctr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GB" sz="1700" dirty="0"/>
              <a:t>Fundamental Physics</a:t>
            </a:r>
          </a:p>
          <a:p>
            <a:pPr algn="l"/>
            <a:r>
              <a:rPr lang="en-GB" sz="1700" dirty="0"/>
              <a:t>for Metrology</a:t>
            </a:r>
          </a:p>
        </p:txBody>
      </p:sp>
      <p:pic>
        <p:nvPicPr>
          <p:cNvPr id="66" name="Grafik 65">
            <a:extLst>
              <a:ext uri="{FF2B5EF4-FFF2-40B4-BE49-F238E27FC236}">
                <a16:creationId xmlns:a16="http://schemas.microsoft.com/office/drawing/2014/main" id="{447D70AB-0B76-4A0E-8403-44B81E721AC7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3671559" y="4152302"/>
            <a:ext cx="576000" cy="552000"/>
          </a:xfrm>
          <a:prstGeom prst="rect">
            <a:avLst/>
          </a:prstGeom>
        </p:spPr>
      </p:pic>
      <p:pic>
        <p:nvPicPr>
          <p:cNvPr id="67" name="Grafik 66">
            <a:extLst>
              <a:ext uri="{FF2B5EF4-FFF2-40B4-BE49-F238E27FC236}">
                <a16:creationId xmlns:a16="http://schemas.microsoft.com/office/drawing/2014/main" id="{040930FE-2D18-4324-8120-6DC79F715499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380514" y="4140302"/>
            <a:ext cx="576000" cy="576000"/>
          </a:xfrm>
          <a:prstGeom prst="rect">
            <a:avLst/>
          </a:prstGeom>
        </p:spPr>
      </p:pic>
      <p:pic>
        <p:nvPicPr>
          <p:cNvPr id="68" name="Grafik 67">
            <a:extLst>
              <a:ext uri="{FF2B5EF4-FFF2-40B4-BE49-F238E27FC236}">
                <a16:creationId xmlns:a16="http://schemas.microsoft.com/office/drawing/2014/main" id="{FF2CB5ED-3029-46A9-8A51-7888F2757F96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380514" y="3435326"/>
            <a:ext cx="576000" cy="5760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rechts+Überschrift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_daten\dienstliches\2014\ppt\PPT_HG_Folie_02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833000"/>
            <a:ext cx="0" cy="0"/>
          </a:xfrm>
          <a:prstGeom prst="rect">
            <a:avLst/>
          </a:prstGeom>
          <a:noFill/>
        </p:spPr>
      </p:pic>
      <p:sp>
        <p:nvSpPr>
          <p:cNvPr id="11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107505" y="972000"/>
            <a:ext cx="8780598" cy="3780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66700" indent="0">
              <a:buFontTx/>
              <a:buNone/>
              <a:defRPr/>
            </a:lvl2pPr>
            <a:lvl3pPr marL="542925" indent="0">
              <a:buFontTx/>
              <a:buNone/>
              <a:defRPr/>
            </a:lvl3pPr>
            <a:lvl4pPr marL="809625" indent="0">
              <a:buFontTx/>
              <a:buNone/>
              <a:defRPr baseline="0"/>
            </a:lvl4pPr>
            <a:lvl5pPr marL="1076325" indent="0">
              <a:buFontTx/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3CA2F759-C9BF-43CB-96CC-92FA1965C4B9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7640727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12" name="Grafik 11" descr="PTB-Logo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ogo rechts+Linie+Überschrift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_daten\dienstliches\2014\ppt\PPT_HG_Folie_02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833000"/>
            <a:ext cx="0" cy="0"/>
          </a:xfrm>
          <a:prstGeom prst="rect">
            <a:avLst/>
          </a:prstGeom>
          <a:noFill/>
        </p:spPr>
      </p:pic>
      <p:sp>
        <p:nvSpPr>
          <p:cNvPr id="11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107505" y="972000"/>
            <a:ext cx="8780598" cy="3780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66700" indent="0">
              <a:buFontTx/>
              <a:buNone/>
              <a:defRPr/>
            </a:lvl2pPr>
            <a:lvl3pPr marL="542925" indent="0">
              <a:buFontTx/>
              <a:buNone/>
              <a:defRPr/>
            </a:lvl3pPr>
            <a:lvl4pPr marL="809625" indent="0">
              <a:buFontTx/>
              <a:buNone/>
              <a:defRPr baseline="0"/>
            </a:lvl4pPr>
            <a:lvl5pPr marL="1076325" indent="0">
              <a:buFontTx/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F9C60C23-F65B-4C49-9BF9-DBBB07615850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7640727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Grafik 11" descr="PTB-Logo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links+Überschrift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_daten\dienstliches\2014\ppt\PPT_HG_Folie_02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833000"/>
            <a:ext cx="0" cy="0"/>
          </a:xfrm>
          <a:prstGeom prst="rect">
            <a:avLst/>
          </a:prstGeom>
          <a:noFill/>
        </p:spPr>
      </p:pic>
      <p:sp>
        <p:nvSpPr>
          <p:cNvPr id="11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107505" y="972000"/>
            <a:ext cx="8780598" cy="3780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66700" indent="0">
              <a:buFontTx/>
              <a:buNone/>
              <a:defRPr/>
            </a:lvl2pPr>
            <a:lvl3pPr marL="542925" indent="0">
              <a:buFontTx/>
              <a:buNone/>
              <a:defRPr/>
            </a:lvl3pPr>
            <a:lvl4pPr marL="809625" indent="0">
              <a:buFontTx/>
              <a:buNone/>
              <a:defRPr baseline="0"/>
            </a:lvl4pPr>
            <a:lvl5pPr marL="1076325" indent="0">
              <a:buFontTx/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1889E1DB-D81C-4039-A2F0-37A3FCAD02C7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393285" y="164151"/>
            <a:ext cx="7640727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10" name="Grafik 9" descr="PTB-Logo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6000" y="162145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links+Linie+Überschrift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_daten\dienstliches\2014\ppt\PPT_HG_Folie_02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833000"/>
            <a:ext cx="0" cy="0"/>
          </a:xfrm>
          <a:prstGeom prst="rect">
            <a:avLst/>
          </a:prstGeom>
          <a:noFill/>
        </p:spPr>
      </p:pic>
      <p:sp>
        <p:nvSpPr>
          <p:cNvPr id="11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107504" y="972000"/>
            <a:ext cx="8780598" cy="3780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66700" indent="0">
              <a:buFontTx/>
              <a:buNone/>
              <a:defRPr/>
            </a:lvl2pPr>
            <a:lvl3pPr marL="542925" indent="0">
              <a:buFontTx/>
              <a:buNone/>
              <a:defRPr/>
            </a:lvl3pPr>
            <a:lvl4pPr marL="809625" indent="0">
              <a:buFontTx/>
              <a:buNone/>
              <a:defRPr baseline="0"/>
            </a:lvl4pPr>
            <a:lvl5pPr marL="1076325" indent="0">
              <a:buFontTx/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8DCDFA53-06AE-490C-845F-E15C4161F507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393285" y="164151"/>
            <a:ext cx="7640727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Grafik 11" descr="PTB-Logo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6000" y="162145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Text+Lini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_daten\dienstliches\2014\ppt\PPT_HG_Folie_02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833000"/>
            <a:ext cx="0" cy="0"/>
          </a:xfrm>
          <a:prstGeom prst="rect">
            <a:avLst/>
          </a:prstGeom>
          <a:noFill/>
        </p:spPr>
      </p:pic>
      <p:sp>
        <p:nvSpPr>
          <p:cNvPr id="11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107505" y="972000"/>
            <a:ext cx="8780598" cy="3780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66700" indent="0">
              <a:buFontTx/>
              <a:buNone/>
              <a:defRPr/>
            </a:lvl2pPr>
            <a:lvl3pPr marL="542925" indent="0">
              <a:buFontTx/>
              <a:buNone/>
              <a:defRPr/>
            </a:lvl3pPr>
            <a:lvl4pPr marL="809625" indent="0">
              <a:buFontTx/>
              <a:buNone/>
              <a:defRPr baseline="0"/>
            </a:lvl4pPr>
            <a:lvl5pPr marL="1076325" indent="0">
              <a:buFontTx/>
              <a:buNone/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FA95E99F-36C6-47F2-A828-48F4E8CF0AC9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640000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grpSp>
        <p:nvGrpSpPr>
          <p:cNvPr id="19" name="Gruppieren 18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0" name="Gerade Verbindung 19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2" name="Grafik 21" descr="Schriftzug 1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" name="Grafik 22" descr="Schriftzug 2.jpg"/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Aufzählung/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27B345E-AF66-457C-A62E-1DFB7956D4FB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Aufzählung/InhalteoLinie+Logo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92E68C6-D2DC-41EB-8ECD-77CF5C2B3715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8" name="Grafik 7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Aufzählung/Inhalte_Logo_Lini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700C774-FE99-437B-AADE-03C36B887A99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Grafik 10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Aufzählung/Inhalte+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3D34495-9278-4F97-BDCA-DAE41077D2FD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14" name="Gerade Verbindung 13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Grafik 20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  <p:grpSp>
        <p:nvGrpSpPr>
          <p:cNvPr id="22" name="Gruppieren 21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3" name="Gerade Verbindung 22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5" name="Grafik 24" descr="Schriftzug 1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" name="Grafik 25" descr="Schriftzug 2.jpg"/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links+Überschrift+Aufzählung/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83F23E87-8C53-406D-A5EE-2E614B2B2AB4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Titel 6"/>
          <p:cNvSpPr>
            <a:spLocks noGrp="1"/>
          </p:cNvSpPr>
          <p:nvPr>
            <p:ph type="title"/>
          </p:nvPr>
        </p:nvSpPr>
        <p:spPr>
          <a:xfrm>
            <a:off x="1393285" y="164151"/>
            <a:ext cx="7640727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8" name="Grafik 7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" y="162145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nach Deckblatt B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data:image/jpeg;base64,/9j/4AAQSkZJRgABAQAAAQABAAD/2wCEAAkGBxQTEhQUExQWFhUXFhkbFRgVFx8cHxwgHBcdICAgHx0eHCggICIlHCAeJDEjJSkrLi4uGB8zODMsNyguLisBCgoKDg0OFxAPFiwcHSU3My43NSstLCs2Nzc3NzI3NzE3NS0sLCwsNywvMzcsNDQxLDcsLissKzEsLC00NSwsLP/AABEIALsAyAMBIgACEQEDEQH/xAAcAAACAgMBAQAAAAAAAAAAAAAABQYHAgMEAQj/xABMEAACAQMBBAQIDAMGBQQDAQABAgMABBEhBRIxQQYTUWEHFCIycYGR0RYjM0JSU1RykpOhsWKywRUkQ3OComOU0uHwZHSDo5WztDT/xAAaAQEAAwADAAAAAAAAAAAAAAAAAgQFAQMG/8QALREBAAIBAgQDBgcAAAAAAAAAAAECEQMEBRIhURQxwQYycaGx4RMVI0GR0fD/2gAMAwEAAhEDEQA/ALxooooCiiigKKKKAorTd3SRIXkdURRlmYgAekmoBtrwrwjK2UTXTfWE7kQ/1kEt6FHrFBYtct/tGKFd6aVIx2uwX9zVFbU6abQuZDFLP1CsuUFqN3OvlDfOWyNOGONKl2ZFvb5Xff6UhLt7WyaC4r/wo7MiBPjIfH1Ss/6qMUvl8LVvruW12/f1ar/O4P6VWV5bh43j5MpA9Y99a9kT78MbHjugH0jQ0FiP4XDy2fMdecsY09Wde79aYbK8Ik1zH1kOzpGXeZctPGNVOCDz491VtUu8GYxaP/7ib+c0El+GlyPO2bKf8ueNv5itZW3hJtTvCWK5h3GKuZIWKqwxkM6byAjPbWU8wRWdvNVSzegDJ/SkvQaFls4mbR5d6Z/vSsXP70E52Rt+2uhm3nil+44J9nGmVV9tLo9bTkNJChccHA3XB7Q64YHvzSro1tTaAEklvMJ7dZCkMd2SWdU0LCYajLZxvK2QAc0FrUVGdh9NIZ3EMqvbXB4RTDG9/luPJkH3TntAqTUBRRRQFFFFAUUUUBRRRQFFFR/pj0wttnRdZO2WbPVxrq7nsA7O/gM0Du5uEjVnkYKijLMxwAO8mqv6U+F4AOuzouv3fOnbzB91fOcjjyHpqEbd2pdbTkEl4dyEHMdqhO6O9z84+kezhWaKAAAMAcAKDXd3T3pWa5mNxnVAdI1z9GPgPSda2ilcsfi7GRBmJtZVHzT9JR+49dMkcEAg5B1BFBx7Wtyybyeeh3k9I4j1jSui0uRIiuOBGdeXaD6K6dl2c93KYbSMSMvyjscRx/fbtPJRqcGrA6N+CS1iGbom6cktusN2JSeO7GDr6WJ9VBWMe0Y2bcjLSv8ARhUyH2IDXRsbYF95YWxuSpdmTKqmAdeDsCNc6V9C2lpHEu7GiovYihR7BW6goRejm0uP9nyYz9ZHn2b2P1ptsFrywtZOu2dcbqvLIzB4sBTrw385GuauWtdzCHRkbVWUq3oIwaCj+k/TN5bR41tJk8YURo+8hHl9ytnUZxwqQWfTWyz1ZZ4NwKAJ0KYHBddV5aa8qhk9o62EsJ1ltHZdO2B8gjsyoB9BqV9DrlTtOLIUx3do6nOoO4ysBjgdGP60DLpTfnqFjhYdZdN1ULA6eUPKcEcQiZb2DiRTaxtFhjSJBhEUKo7gMVo2z4P0SRbnZ4SKdN74ps9S+/jeG6Pk2OB5a9moOmNex9rCbfVkaKaMgTQvjeQnhw0Knkw0NB0bS2dFcIY5o1kQ67rDOvaOw99Rq26QXVhcPDb79/bxIHmiY5lgBOFVZDkuSMkIQTheNOOkO1GiVY4QGuZSVhU8Bji7fwIDk+ocTW7YOyVtohGCWYktI7cXdvOY+k+wYFBJujPSe2v4+stpQ4GN5eDKTyZeIpxVT9IeizmUXlg/UXi51GAsoPzXHDXtPr5ESToB0+S+3oZk6i8j0lhY8cfOTPEdo5Z5jBITSiiigKKKKAoopV0n29FY20lxMcKg0HNjyUd5NAo8IXTiLZkO83lzvkQxDix7T2KOZ9QqjbGVryQ3lzKJp279IxyULy/87yd0cst5cPfXXysnya8kTkB6v/Nayu9mhjvITHJ9JOf3hwb10HdRSw7QaLAnXT6xNV9Y4r+tMY3DAEHIOoIoMq5+jXRuW4u/Fbd9yIrvytjPUjPzeWW1wO4mtlxMEVnbgoJPqq3fBhsDxWzDuPj7jEsx5jI8lfQq4Hpz20D/AGFsaG0hWG3QJGvIcSeZJ4knmTTCiigKKKKAooooKh6QWe5tO9jPmzpHKP8AUpjb+UVHei9xuDZcp4w3QiY9zFoj+pHsqa+EuLc2hYy4+UiniY96lHUfzew1Xkw3bW/C6GG4aRQR2FZB+ufZRy+jqivTXo+ZAt1bj+9wA7mNOtTQtE3aGxoeRwe0GTwShlVhwYAj1jNZ0cKv6IQiVfHnKtLcqCN3hHH82Jc6+TzPEnNSOlFvb+LX1zbYxHJ/eYMcBvnEq+qTDf8AyHspsTQe1AfCZs6MtDLC7JtBSPF+q1d8HgQNcD6R0GudKd3G25LgtFYANjR7lhmJO5frG7gcDmeR79jbDjt95gTJM/yk0mrv6+Q7FGgoOrwadODfRtFcL1d5FpKhGN7Gm8o9PEcjjkRU3qm+muymhlTaFu3VuhBkPIEaCQjmMeS45qQfm62b0W24t5brKBut5siHijjiv9QeYIPOgb0UUUBVAeEvbX9o7R6hdba0JBxqHk5+zzfUe2rY8JHSLxHZ80ykCTG5F95tB7OPqqjdgWPUwquMMdW9J/8AMeqgY0UUUAaXS7MKnegbqm5jGUPpXl6RTGig4dng3Nxb2ksTKZZkD41VkB3mw3eoxg8M19LCqH6Ipnalj3NK3siI/r+tXxQFFFFAUUVw7U2vBbLvTzRxL2yMFz6MnX1UHdRUHu/CrYLkRtLPj6mJiPxEBf1rRs/woxzFxFY3jdXu7+FjGN7O6cGUHXB9lBl4XI8R2UnNLxBnudHTHrJFVz1IaTaceT5SIcemJhp7BUs8IXTK2nt44fjIZhdW7dXcRtG2FlGSN4YIHaDUchGb25x863jIxzwXHuoLh6GXPWWFo/0oI/5BTmov4L2zsmy/yFHsqUUEB8JdyttcWF0+d0NNC26pJPWRhl0AyTvR4A/ipSLCe+GboGC3PC2B8tx/xmHAcPIX1k8Kk3hKUiC3kU4aO9tSD96UIf0Y17Qa4IVRQqKFVRhVAwAOwCtlFFBi6gggjIIwQeYNQrovP/Zl+YiW6ljGjk8Cjndhk9Mb/FMfovGTwOJvUZ6c2SNEszg7kW8s2OJhkwsv4Rhx3xjtoLToqO9BNqvPagSnM0LGGY9rJ870Mu6w7QwNFBW/h1vDPdWdkGIVQ00m72nReXIBvx1D/FrhfNmV+6RMH2qf6Uw6SXZn21fOdRFuxL3Y0/cNWVAu8cmXz4M98bBv0OD+9ejbMQ0cmM/8RSv6kYphXjKDodfTQYxTK3msG+6Qf2rOuGXZELHO4Ae1fJPtFYDZrr8nO47nw4/XB/WglXQJM7Vte6O4PsCD+tXfVGeCuKX+1U61kbdtpcbgI4so1BNXnQFJOk/Sm2sUDTv5TZ3I11d8cd1eOBzPAVGOmvhQgtg0dsyTTjQnOUQntI1dv4F17cVVLxSXEjTXTF2fiG4ns3tcADkg0HeaB/tbwlX9+SLUCzt8439GkbXkeA9XbxNJdmbGe4nKQRtc3AAMsszkhO+SRs7udfJGpxXVHayzSxW8GBLM26pI0RQMs5HYo/UgU4nxPcQ7JsyYrAGTxh1Pl3BjwJCzcd0vhc8/K5AV06+vTRpOpecRCVazbycJ2JGesBvZriVQwCbPtiyK4BwGlIYccZ4aVHvB9tJYute7u7q26zq+qkSMOj7u9nf3kOcZGMEcWq/oYooIwqhIokGgGFVQP0Ar596KSLPaGJsZXKkc8HUH/v3VT4BxD81vq15eSK4x++fPz/hW4hqztaVvjMZ6/BYSdII2RluZLe9tvnTwr5mcj46Eksg/jGR24pHtDomtjL10Epjgk3d2XV0i1zuyLnyomPz11XvBqDeKsy76kpOhZSVOMkaEHtyP3qwPBHtouj2cx3t1Q8OeaMcMuD9E8u/uq/p35+bpiY6S095s523JOeat4zWe8f3CwfBpfpFbxbPk+LuYI9UJ0kXOkkbDR0PaOGdcVNqqHaexmtwNwSPbI2/F1Xy9m3NoPpxn50R5A4zwqT9HOnKkIl3JF5eBDdRn4mbuyfk5O2NvVnlNTdfhMH90T/3dp/8A0x15WrwsFxs/MeA4uLYqSMgEXCYJHZmk7bCmkJ6+8lYc1gUQqfZl/YwoGt5exxDelkSNe12Cj9TSVumVu2RAJbk/+njZh63wFHrIrqtejFoh3hAjNzeTy2PpZ8k03UYGBoBwAoI949fy/J20UA18q4k3m/BHp/uNeHo9PKCLq9kZWBDR26LCpB4gnymI9BFSOigjXgvuWiuOqc5MsLIx7ZbOTqmb0tG0Z9AWiuJG6jaWcY3by2kzj5t3E8Dj0GSOE+kUUFe7El357yU8ZJ2fPbvM5/rTmkHRNcK+uciM8c8VP60/oCiiig0X0jLG7IMsFJUYzk+ika7QuMDJIPMeLSVI6KBd0b2vexXBktg0kwiKlRZyPhSw1wNRqMZpztjaO1rtCk42huHzkhspIgR2EhSSP3zUe2tfyxLeGJ2QtHbx5Q4OGlYkZGuu7W83PU3AivInjRiVjlSeXBx2+Vg9/DFHLdYbCaHzLC8B7TaSk+3crt8XuPsd7/ykv/RXJG6i+NrOropHxLieQE+ny9c/pjvrzo5Mk08sEgliliJ3SlzLk4JBIy2hGh780OiQ9GY5rddo30kE0Rt7Pdg66JoyWcsWK7wGcbq59Irs8GdmFu3XlBaRIPS7sSfXu13QbVmutn7R2fM2/cRW5aJzxljIODgfOUjdPbkdtc3g2uw15cHT462t5F15KXB/mFef9opt4acdp+tfTK5tsfh379PX7NuwtrrtbaIhcBra3aZwhGkhQoiFuRAJZgO8Z4Cqs6GpgROOLtcI3fuLCwz+M1Z3RzYX9j3ySu4ME7zRFzwTfKtFv8AMkMpPDOOGarforD8VaE85Lsj1JbL/AENa3AJ0I09Lw3u5/wBll8Sj9DU5uzaV3Z51H0g34l94Nb+id71F5C4V2AmkjKxoXYrJGHwFXUneB4d9aHObidh2qv4V/wC9e9GYppL2AWzBZDO775XeEaqgTfxz+djvAqxGPGbjHl1+ser0G5zPAdhz+9n5Yt6YW58Ih9lv/wDkpv8AopBtiytpy58V2hE0gxI0VlKN/wC+pjKP6xnU4IpEvUy3s2MvaWaFryedy7yvqMBuAJOgAAHknlSe22oqxm4lskIuG3bG2UyZOG1YkHeK6he1jwxipMY3vYLiG36trzaAtUZWPjOzpcLuOGXyydBkDTOKattu++um/wDxMv8A1VHdsK9vLeW4aRI5dnGV4DJvqj6HdXJOinOOetXK3GghfR7at490iSNI8RSQuWsngCkY3fKYnOcnT+GpnRRQFFFFBCulqhbiV+B8VhkyO2C8Rv0Bor3wgtrIAdf7MuB6zPHivKCv9nypA0iSOq7oRQWIGd0uumePm10nbcPzWL/cUt+wrs29YiLaM6FAR1s+MgcTIJR/tlHsrYoxoNPRQLxtJj5kEp+8Ao/3HP6UGa5PCONR/G5J9gA/emNFAtFrcHzp1H3I/wCpNe/2SD58srdvl7o/2gUxooIxtKzCLKiaBp7NeZ4rOefoFT3pds0T2sqYyQCyeldR7vXUNvIt5gCfOv4F9SRE8O7f/WrJNBAdor43syG4U/HW4BBHHK4B/YH1Vq6QMXht9pwaSLjrQOfL98g9x7qY9C4+pnvLNh5IbfQHmraHT0Yrm6KDxa5n2fLqj5aLPMEaj1r+qmgkqXrnqL+0G9LGpIQnSRGxvxn2aHkRXBJeJYT297bhnsGZwCq6xCQjrIZAPNZHwVB5bw1xmk+xrk7MuGtpj8RId6KQ6Aenl6fUedSuaxdXeW2dUeQYlR134Zh2SJz04MCDrXTuNvTXpNNSMxKdLzXyWTcrHNCwO7JG6HsKsCPYRXz50dVLe069iSxBwCe06Ko7z2dtTFrx4Ebq4bq1wGO7aypNATgn5OUBox3KcCoX0E2aL0MJorqZYAgjS2eNFG9vZ32c51wMboJ0NUfZ7YW4XbWm0xfOOX5+f2V99pzuq1pnEZ6/Ds4pLplQog35m3mfd13c6knsxUq6Pq+zdlT3r4WadVSAH5q67uOeTktj+EVLtl9EhjEkUNtb8Wt4SXMmPr528pwPogAdvemLja+0EKj+4WRyW+bI/dyxoPQB/FWjp05MznMz1lo7zeTuZpGOWtIxWO0Fe1tlGGzsNlxDE12wknPYNDrpnT9oyKb7AhS52zM6D4iwiWCEHkQCvqOQ9e9FboXN5e7VfPUxKY4M8woJY+wD8fdXV4HLUizeZvOnmZycchp++T66mpkvhEQLtCfPztmSH9Dj9qmcXRjCgw3d3FlRp1vWLnA5Shj6gRUQ8IOP7SOdd6wlA9StVm2WOqjwc/Fpr/oGf1oEgs9oIfJuYJV7JoSp/Ej8e/Fe/wBrXifK2O93206t/tkCEe01IKKBB8LYF+WSeDvlhcL+MAqfUa7rDb1tN8lcQuexZFJ/DnP6UxDUvvtiW83ysET/AHkHuoI50oBa5lUcTBaRfn3wH7CiufYWy4xtERQpuI16mVBJG7Z25cnXP+LPHpn5lFBr8LtmYr4S/NdY5R/oJil/2vGx7lFI6s7wu7KWW0WU6CJsSEcRFLhJNeweS/f1YqqNnSMUAfz1yrj+JTg/qKDpoorF3ABJIAHEk4FBlWq4uEjXedgo7ScVxPfvJpbrvf8AEfIQejm3q0rZBs0ZDSEyv2twH3V4D96BfbTCSW1Izh76U4Ix5kMGNOPM1ZdV5s9M3VpnJzcXTa+hFB/249VWHQQ3pZm1uob1RlD8XMO7kfZn1gdtdfTDY/jMST25+Nj8qNl+cDrj3eznUgvrRJY2jkGVYYIqH7LvpNnSC2uTvW7fITdnce79vRQdeytoQbTgMU4AkXz14EEfOXspas15szyWU3NqPNYcVH649emnKmHSfo25cXVmd2cakDg/eOWf3rb0b6YpN8XPiGYaFW0DejPA9xoM26YWksMmJQpKMN19DkqdKTeCPpHbWaXZuJAm8YiowSWx1mcAccZHtqSbX6P2zRyMYU3grEEDGu6eykfgT2RBN4y8sSSNGYdwuM7ueszjPoHsoHlztK62zmK1VrayOkszjypO5RppjkPWeVbumN2llaxbMsVzNMNxVByQG0Z2727dOZ4CnnS3plb2Ee7lXmxiOFDr3bwHmr/4KRdHNmeKiXau1HxO4yFb/DB4KB9MjQDlw7aDT0zAsNmw7Ogy80/xagfOyfLbuyxAHpPYanWwNlrbW8UC8I0AJ7TzPrNQzoXYS31ydqXS7q43bSPsXXyte7OvMknhirDoKt8III2rAc+dZz//AK5anPRPakU9tF1ThikaK68CpCDRgdR/WoX4QkztSz55tpxj/RL76k9rsNJ7e1lRzFOLeILNHjexuDRhwde4/odaCTUVHIdvvARHfqsZOizpnqX9JPybdzadh44kdAVruJwiM7eailm9AGT+lbKjnTi4TqVgdt0TtiQ8xEg35W9SDAP0nUc6D3wX2xkuDK64MUGWzylu5DM4z/CgjHoZa9qUeDyxZLMSOu7Jcs08i/RMnmr/AKUCr6FFFBILy2WWN43GVdSrDtBGDXzpeWb2l08Emc53CTzZB5D/APyRYPpjYcjX0jVaeGXowJYTdLkbibk4UZJTOVfTUmNsn7rNQVjNtTJ3YV61+eD5K+luHqGteJs0vg3Db55INEHq5+vNdGzSNzAVUKkqyrwBHHHaOYPMEV1UHijGg0HdXtFFAqgnEMkEhZd6JrjfjaRUby5CVZd8hSCpHA8jTC5271r5Wa4h4DdSNJV9OU3uPbnGlcV/cFm6mPdL48piMiMHn6TyFabnZMSRqqIgYsqB3+aXYLvkjXTOdOygf2t7OoSVJluoS4Vgse665OM6H5p4jFOdsbLjuYmikGh4EcQe0VxdGHMiyTn/ABXGh4/FqIyW/jbdyRyOmvGnVBCujl7JZzCyuWyp+Qk5Hu/7cjpT3bvRqC6+UXD8nXRv+/rrk6ebME1qzAeXF5aEaEY46+j9hTHo3tE3FtFKeLL5XpGh/Wgi0/Ry9t43EF1vx7pysnYF5Zzyzwrg8F+zr2dbpLS4W3X4vrWIyxzv7oXs+d2casLaPyMv+W/8pqO+ATzb30w/tLQS3oz0FtbImQ5lm1Jml4jmSBwXtzx76jNjbnbd400m8LCBsRIdBI3bj9+4gdtSbwobRMGzpivF8Rg/fOvr3c+ym3RbZotrSCEfNjGfvHVuHeTQbNuXrwxZijDuWRI11CgsQATgaKvE9wqM7U2pcxMUe9VpdN5Ley3wgPAsTJhcnhvHWpvVdxpG9/1UgjmXxybeTzg5eBGV2GoPU7pTXzetXhvGg4ekchuryC43TDFbwP1sk+EBO62irkkknkO2p90WQrZ2wYFSIY8g8R5IpBtXY0NlOLyO3j6k4Fwixj4vGcSoMaYyd4DiNeVTGOQMAykEEAgjgQeBoMZoVdSrqGUjBDDIPqqNnZdxZ+VZnrYOdrIdVH/Bc8PutkcACKlFFAt2LtuG5B6tjvLpJG43XQ9jIdRUY6o7R2h1a6xEmI9nUxODOdPrJNyIdyv2Cuzp9FEsaygmO5J3IZUIVhoSxY/ORVBZgezTXFSPwW7BEMHXlSpmVBGrcUhQHqwexjku3e+OQoJvRRRQFYugIIIBBGCDwINZUUHz3016ONsu6yoJtpc7hA4AZO595ATgfOTvU51IwIBByCMg1fHSDYsV5A8EwyjjiOKnkynkQeBr532lYzbLufFbojq21ikAwpHaOwdoPmnuNAxpbf3rFuphwZD5zcox2nv7BRf3rFuphwZD5zcox2nv7BXTYWSxLurk51ZjxY9pNB7Y2axLurz1ZjxY9pNa9rLmIgglcr1gXiU3hvY793NdlcG174xr5OC5BIzyA4sRx7B3kigfdDbgPCxJzJ1jGXs3m8rI/hIIx780+pB0N2Q1vCd8brOQd3jugKAAe/tp/Qce2pQlvMx4CN8/hNJPBzEVsUzzZiPRmuLpXtNrphZWuGLfLONQo7MjT0+ypbYWixRpGgwqKAPVQebR+Rl/y3/lNR3wCebe+mH9pakW0fkZf8t/5TUd8Anm3vph/aWgb+G2JjYKRnCzqW9G6w19ZFT2CUMqsODKCMdhGRS/pNsgXdrLAdC6ndJ5MNVPtqP+DDb/AF1v4vLlbi28h1bjgaA69nA9mO+gmlV5siVF2gvi7F0M0ygjXKOvWSnhqqTAAPwzKRk40sMGq96Lz+J3XUyjgkdtvfR3Wcwtw82UMRkfPTHMUFgkZ0Oo5g1F7BvEJlt2P91mP92Y/wCG54xEnkeKf6h2CpTXLtPZ8dxE8UoyjjB7e4g8iDqDQdVFIOj+0HV2tLlszoMxvjHXR/TH8Q4MB6edJunm2HkdNnWq7802BKAcYU8FzyDaljyUHmRQatkwf2xtAnjaxDyuwx72QNeczLk/8OMDi2l0gYpL0P6OpY2ywqd5vOlfGN9zxPo5AcgAKd0BRRRQFFFFAUk6XdF4NoW7QTrpxRx5yN9JT/TnS2+6Ry3EjW+zQjMhImuZATDER80Yx1j8sA4XiewwiwuduXkkyw3UbxxuF66ErHG3aEYxPvkcyNB2mgiF10bu9lymGWF5omyyTwozZ+8BkjlodR3ismuiP8G4/wCXk/6anzdBdqSayXoB75p2P/1vEP09lbF8ExchprpWI/8ATqx9sjMaCrpukcSnBWTe+iUIP60vO2B4ykjxSmIbum4dd3eOBy87dP8Apq9rXwYwrjeurpu4GJB/shDD20wTwfWPzklk/wA2eVx7Gcj2Cgp2fp3plLWYjHFxuj266VGtqdJry4ITKxoeIhcE+s7xOfZX0pa9DLCPVLOBT29WvuptDZRp5kaL91QP2FB807Au7iJNy02dIc8W6uaRmI5ndjHs4CncUG3ZfMsio/ijCEfmyCvoKigodug+3ZgQzxxg5BBZRoRj5qtWewvBptiwDm1mtj1mN9WzjyQccVP0j2VetFBS8t50hhPxmz4ZVHExHU+gLJn/AG1Buk99dNOt0lhdWNyPOfdfdcY5qYhg6d4I48M19Q0UHzjYeFm5TAnt45D2xvut+Hysn0AVjt3ppb3bg7kkD9RMu9INN4brxEEHisi6d719CXOyoJPPhjb7yKf6Uiu/B3s2TjaRrnnHlD7UINAr2XtqCdFaOaJiyqSqyKSCRkjAOdDpTDFJL7wK7OfzTPH3LIGH/wBiMf1pa3gdlj//AM+0ZlxjAYEYx/luv7UGPhK2jFBbpIWxcq+9aburb4xnT6ONG5agcSKceCroa8Cte3mWvJxkhv8ADDHOO5jpns3VAxio1N4L77rllndL3cHkjxh4CpByCp3GIIOvHjWzY8O17jrBbXEkDQyFJY7m6SYoR2qLZTgjUHeOeVBctFQSOLbduhkea2utzUwrEUdwOIVgQA2OGQcnAqWbE2vFdQrNC28re1TzVhxDA6EGg76KKKDXcTqis7HCqCScZ0HcNarVul0O0ZWiku0srVTulHkEU9x3eVgxxnhp5Z7RVnVzXWz4pQRJGj547yg/uKCCwXMd8PFrV0t9mx5R3jIVp8aFIjnyYx85wMtnCkamprZyW8SLHG0SIgAVVZQAByAzSo9A9m/Ybb8pfdR8Atm/Ybb8pfdQO/H4vrE/GPfR4/F9Yn4x76SfALZv2G2/KX3UfALZv2G2/KX3UDvx+L6xPxj30ePxfWJ+Me+knwC2b9htvyl91HwC2b9htvyl91A78fi+sT8Y99Hj8X1ifjHvpJ8Atm/Ybb8pfdR8Atm/Ybb8pfdQO/H4vrE/GPfR4/F9Yn4x76SfALZv2G2/KX3UfALZv2G2/KX3UDvx+L6xPxj30ePxfWJ+Me+knwC2b9htvyl91HwC2b9htvyl91A78fi+sT8Y99Hj8X1ifjHvpJ8Atm/Ybb8pfdR8Atm/Ybb8pfdQO/H4vrE/GPfR4/F9Yn4x76SfALZv2G2/KX3UfALZv2G2/KX3UDvx+L6xPxj30ePxfWJ+Me+knwC2b9htvyl91HwC2b9htvyl91A78fi+sT8Y99RbpQOqkW/tWR5Y13Z4g4+Pi444/KJqVPew5jHd8Atm/Ybb8pfdR8Atm/Ybb8pfdQZR9ONnFFk8dtgGUMA0yBsH+EnOe7FQ/a3Sm1t7nxvZ8hmMhAu7eKN2Eo4CRCFwso9OGHHGM1PrPo7axDEdtCg/hjX3UxRABgAAd1Brs7kSIsi53WUEbwKnUcwdQe40VuooP//Z"/>
          <p:cNvSpPr>
            <a:spLocks noChangeAspect="1" noChangeArrowheads="1"/>
          </p:cNvSpPr>
          <p:nvPr/>
        </p:nvSpPr>
        <p:spPr bwMode="auto">
          <a:xfrm>
            <a:off x="155577" y="-108346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6" name="Textfeld 65"/>
          <p:cNvSpPr txBox="1"/>
          <p:nvPr userDrawn="1"/>
        </p:nvSpPr>
        <p:spPr>
          <a:xfrm>
            <a:off x="3546956" y="266495"/>
            <a:ext cx="4858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baseline="0" dirty="0">
                <a:latin typeface="Arial" panose="020B0604020202020204" pitchFamily="34" charset="0"/>
                <a:cs typeface="Arial" panose="020B0604020202020204" pitchFamily="34" charset="0"/>
              </a:rPr>
              <a:t>Berlin</a:t>
            </a:r>
          </a:p>
        </p:txBody>
      </p:sp>
      <p:pic>
        <p:nvPicPr>
          <p:cNvPr id="24" name="Grafik 23" descr="D0799_031.tif"/>
          <p:cNvPicPr>
            <a:picLocks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3661299" y="2715990"/>
            <a:ext cx="5256000" cy="2016000"/>
          </a:xfrm>
          <a:prstGeom prst="rect">
            <a:avLst/>
          </a:prstGeom>
        </p:spPr>
      </p:pic>
      <p:pic>
        <p:nvPicPr>
          <p:cNvPr id="29" name="Grafik 28" descr="D0347_672_entzerrt.jpg"/>
          <p:cNvPicPr>
            <a:picLocks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-72000" y="-20538"/>
            <a:ext cx="3384000" cy="5184000"/>
          </a:xfrm>
          <a:prstGeom prst="rect">
            <a:avLst/>
          </a:prstGeom>
        </p:spPr>
      </p:pic>
      <p:sp>
        <p:nvSpPr>
          <p:cNvPr id="22" name="Datumsplatzhalter 21"/>
          <p:cNvSpPr>
            <a:spLocks noGrp="1"/>
          </p:cNvSpPr>
          <p:nvPr userDrawn="1">
            <p:ph type="dt" sz="half" idx="10"/>
          </p:nvPr>
        </p:nvSpPr>
        <p:spPr>
          <a:xfrm>
            <a:off x="107504" y="4958000"/>
            <a:ext cx="3960000" cy="172800"/>
          </a:xfrm>
        </p:spPr>
        <p:txBody>
          <a:bodyPr/>
          <a:lstStyle/>
          <a:p>
            <a:fld id="{E821CAF3-6719-44AD-A2CF-9576C17CE939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25" name="Foliennummernplatzhalter 24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6" name="Fußzeilenplatzhalter 25"/>
          <p:cNvSpPr>
            <a:spLocks noGrp="1"/>
          </p:cNvSpPr>
          <p:nvPr userDrawn="1"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3661087" y="4816426"/>
            <a:ext cx="5267297" cy="174829"/>
            <a:chOff x="3661087" y="4816426"/>
            <a:chExt cx="5267297" cy="174829"/>
          </a:xfrm>
        </p:grpSpPr>
        <p:cxnSp>
          <p:nvCxnSpPr>
            <p:cNvPr id="18" name="Gerade Verbindung 17"/>
            <p:cNvCxnSpPr/>
            <p:nvPr userDrawn="1"/>
          </p:nvCxnSpPr>
          <p:spPr>
            <a:xfrm>
              <a:off x="3672384" y="4816426"/>
              <a:ext cx="5256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Grafik 18" descr="Schriftzug 1.jpg"/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3661087" y="4847256"/>
              <a:ext cx="3701307" cy="1439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" name="Text Box 18"/>
          <p:cNvSpPr txBox="1">
            <a:spLocks noChangeArrowheads="1"/>
          </p:cNvSpPr>
          <p:nvPr userDrawn="1"/>
        </p:nvSpPr>
        <p:spPr bwMode="auto">
          <a:xfrm>
            <a:off x="4253718" y="885337"/>
            <a:ext cx="248901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18000" bIns="0">
            <a:spAutoFit/>
          </a:bodyPr>
          <a:lstStyle/>
          <a:p>
            <a:pPr algn="l"/>
            <a:r>
              <a:rPr lang="en-US" sz="1600" dirty="0">
                <a:latin typeface="Arial" pitchFamily="34" charset="0"/>
                <a:cs typeface="Arial" pitchFamily="34" charset="0"/>
              </a:rPr>
              <a:t>Temperature and  </a:t>
            </a:r>
          </a:p>
          <a:p>
            <a:pPr algn="l"/>
            <a:r>
              <a:rPr lang="en-US" sz="1600" dirty="0">
                <a:latin typeface="Arial" pitchFamily="34" charset="0"/>
                <a:cs typeface="Arial" pitchFamily="34" charset="0"/>
              </a:rPr>
              <a:t>Synchrotron Radiation</a:t>
            </a:r>
          </a:p>
        </p:txBody>
      </p:sp>
      <p:sp>
        <p:nvSpPr>
          <p:cNvPr id="21" name="Text Box 18"/>
          <p:cNvSpPr txBox="1">
            <a:spLocks noChangeArrowheads="1"/>
          </p:cNvSpPr>
          <p:nvPr userDrawn="1"/>
        </p:nvSpPr>
        <p:spPr bwMode="auto">
          <a:xfrm>
            <a:off x="4253718" y="1605417"/>
            <a:ext cx="338922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18000" b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Medical Physics and Metrological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Information Technology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D8BBBDA2-ABD6-47A8-AE76-DC2D7F692DD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645825" y="1563638"/>
            <a:ext cx="576000" cy="576000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2EB02096-509D-49DB-B2C5-6D106BEDEB08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645825" y="843558"/>
            <a:ext cx="576000" cy="5760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links+Überschrift+Aufzählung/Inhalte_Lini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20A52B97-66AE-44C7-A771-B8E992B6A701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Titel 6"/>
          <p:cNvSpPr>
            <a:spLocks noGrp="1"/>
          </p:cNvSpPr>
          <p:nvPr>
            <p:ph type="title"/>
          </p:nvPr>
        </p:nvSpPr>
        <p:spPr>
          <a:xfrm>
            <a:off x="1393285" y="164151"/>
            <a:ext cx="7640727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Grafik 13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" y="162145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links+Überschrift+Aufzählung/Inhalte+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780598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84CE456C-F609-430B-968A-522A84647092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Titel 6"/>
          <p:cNvSpPr>
            <a:spLocks noGrp="1"/>
          </p:cNvSpPr>
          <p:nvPr>
            <p:ph type="title"/>
          </p:nvPr>
        </p:nvSpPr>
        <p:spPr>
          <a:xfrm>
            <a:off x="1392370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Grafik 21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" y="162145"/>
            <a:ext cx="1188000" cy="431183"/>
          </a:xfrm>
          <a:prstGeom prst="rect">
            <a:avLst/>
          </a:prstGeom>
        </p:spPr>
      </p:pic>
      <p:grpSp>
        <p:nvGrpSpPr>
          <p:cNvPr id="14" name="Gruppieren 13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3" name="Gerade Verbindung 22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5" name="Grafik 24" descr="Schriftzug 1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" name="Grafik 25" descr="Schriftzug 2.jpg"/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Gegenübe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6"/>
          <p:cNvSpPr>
            <a:spLocks noGrp="1"/>
          </p:cNvSpPr>
          <p:nvPr>
            <p:ph sz="quarter" idx="13"/>
          </p:nvPr>
        </p:nvSpPr>
        <p:spPr>
          <a:xfrm>
            <a:off x="108000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nhaltsplatzhalter 16"/>
          <p:cNvSpPr>
            <a:spLocks noGrp="1"/>
          </p:cNvSpPr>
          <p:nvPr>
            <p:ph sz="quarter" idx="14"/>
          </p:nvPr>
        </p:nvSpPr>
        <p:spPr>
          <a:xfrm>
            <a:off x="4604057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6BFBCB-CC0B-494A-BD8C-1BB760FCF737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Gegenüberstellung+Logo rechts +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6"/>
          <p:cNvSpPr>
            <a:spLocks noGrp="1"/>
          </p:cNvSpPr>
          <p:nvPr>
            <p:ph sz="quarter" idx="13"/>
          </p:nvPr>
        </p:nvSpPr>
        <p:spPr>
          <a:xfrm>
            <a:off x="108000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nhaltsplatzhalter 16"/>
          <p:cNvSpPr>
            <a:spLocks noGrp="1"/>
          </p:cNvSpPr>
          <p:nvPr>
            <p:ph sz="quarter" idx="14"/>
          </p:nvPr>
        </p:nvSpPr>
        <p:spPr>
          <a:xfrm>
            <a:off x="4604057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Datumsplatzhalt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4768652-3881-4D4C-95D3-F9DAAF9A1025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21" name="Grafik 20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  <p:grpSp>
        <p:nvGrpSpPr>
          <p:cNvPr id="22" name="Gruppieren 21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3" name="Gerade Verbindung 22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5" name="Grafik 24" descr="Schriftzug 1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" name="Grafik 25" descr="Schriftzug 2.jpg"/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Gegenüberstellung+Logo links + 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6"/>
          <p:cNvSpPr>
            <a:spLocks noGrp="1"/>
          </p:cNvSpPr>
          <p:nvPr>
            <p:ph sz="quarter" idx="13"/>
          </p:nvPr>
        </p:nvSpPr>
        <p:spPr>
          <a:xfrm>
            <a:off x="108000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nhaltsplatzhalter 16"/>
          <p:cNvSpPr>
            <a:spLocks noGrp="1"/>
          </p:cNvSpPr>
          <p:nvPr>
            <p:ph sz="quarter" idx="14"/>
          </p:nvPr>
        </p:nvSpPr>
        <p:spPr>
          <a:xfrm>
            <a:off x="4604057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itel 6"/>
          <p:cNvSpPr>
            <a:spLocks noGrp="1"/>
          </p:cNvSpPr>
          <p:nvPr>
            <p:ph type="title"/>
          </p:nvPr>
        </p:nvSpPr>
        <p:spPr>
          <a:xfrm>
            <a:off x="1392370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Datumsplatzhalt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79C464E-F94F-409F-88F3-C16717B43B1E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21" name="Grafik 20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4498" y="162145"/>
            <a:ext cx="1188000" cy="431183"/>
          </a:xfrm>
          <a:prstGeom prst="rect">
            <a:avLst/>
          </a:prstGeom>
        </p:spPr>
      </p:pic>
      <p:grpSp>
        <p:nvGrpSpPr>
          <p:cNvPr id="22" name="Gruppieren 21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3" name="Gerade Verbindung 22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5" name="Grafik 24" descr="Schriftzug 1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" name="Grafik 25" descr="Schriftzug 2.jpg"/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Gegenüberstellung+Lini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6"/>
          <p:cNvSpPr>
            <a:spLocks noGrp="1"/>
          </p:cNvSpPr>
          <p:nvPr>
            <p:ph sz="quarter" idx="13"/>
          </p:nvPr>
        </p:nvSpPr>
        <p:spPr>
          <a:xfrm>
            <a:off x="108000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nhaltsplatzhalter 16"/>
          <p:cNvSpPr>
            <a:spLocks noGrp="1"/>
          </p:cNvSpPr>
          <p:nvPr>
            <p:ph sz="quarter" idx="14"/>
          </p:nvPr>
        </p:nvSpPr>
        <p:spPr>
          <a:xfrm>
            <a:off x="4604057" y="972000"/>
            <a:ext cx="4284002" cy="378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Titel 6"/>
          <p:cNvSpPr>
            <a:spLocks noGrp="1"/>
          </p:cNvSpPr>
          <p:nvPr>
            <p:ph type="title"/>
          </p:nvPr>
        </p:nvSpPr>
        <p:spPr>
          <a:xfrm>
            <a:off x="107505" y="164151"/>
            <a:ext cx="8780598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029F096-C75E-48D9-B140-8898B9B33071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de-DE" dirty="0"/>
          </a:p>
        </p:txBody>
      </p:sp>
      <p:grpSp>
        <p:nvGrpSpPr>
          <p:cNvPr id="18" name="Gruppieren 17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19" name="Gerade Verbindung 18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1" name="Grafik 20" descr="Schriftzug 1.jpg"/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Grafik 21" descr="Schriftzug 2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ressum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Impresum_1.jpg"/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0845" y="1832055"/>
            <a:ext cx="1981200" cy="30266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arbeitungshinwei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 userDrawn="1"/>
        </p:nvSpPr>
        <p:spPr>
          <a:xfrm>
            <a:off x="266401" y="141480"/>
            <a:ext cx="8344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Bearbeitungshinweise</a:t>
            </a:r>
          </a:p>
        </p:txBody>
      </p:sp>
      <p:sp>
        <p:nvSpPr>
          <p:cNvPr id="9" name="Textfeld 8"/>
          <p:cNvSpPr txBox="1"/>
          <p:nvPr userDrawn="1"/>
        </p:nvSpPr>
        <p:spPr>
          <a:xfrm>
            <a:off x="266404" y="897564"/>
            <a:ext cx="86980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Kopf- und Fußzeile</a:t>
            </a:r>
            <a:r>
              <a:rPr lang="de-DE" sz="1200" b="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(ist im Folienmaster hinterlegt):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Aktivieren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der Kopf- und Fußzeile in der Bearbeitungsansicht: </a:t>
            </a:r>
            <a:b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Registerkarte „Einfügen“ aufrufen/Kopf-Fußzeile-Feld öffnen/ Felder „Datum“, „Foliennummer“ und „Fußzeile“ anhaken/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benötigte Daten in die Felder des Fensters eingeben/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Entscheiden, ob diese Daten für alle oder eine Folie übernommen werden sollen.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Deaktivieren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der Bearbeitungsansicht: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Registerkarte „Einfügen“ aufrufen/Kopf-Fußzeile-Feld öffnen/die Häkchen entfernen, für alle Folien oder für die aktuell bearbeitete  übernehmen.</a:t>
            </a:r>
          </a:p>
        </p:txBody>
      </p:sp>
      <p:sp>
        <p:nvSpPr>
          <p:cNvPr id="10" name="Textfeld 9"/>
          <p:cNvSpPr txBox="1"/>
          <p:nvPr userDrawn="1"/>
        </p:nvSpPr>
        <p:spPr>
          <a:xfrm>
            <a:off x="266403" y="627541"/>
            <a:ext cx="861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Bitte nach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Möglichkeit </a:t>
            </a:r>
            <a:r>
              <a:rPr lang="de-DE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nicht den Folienmaster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verändern.</a:t>
            </a:r>
          </a:p>
          <a:p>
            <a:endParaRPr lang="de-DE" sz="12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 userDrawn="1"/>
        </p:nvSpPr>
        <p:spPr>
          <a:xfrm>
            <a:off x="266404" y="3129807"/>
            <a:ext cx="86980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Falls Sie für Ihren Vortrag Fotos z. B. Ihres Arbeitsbereiches)benötigen, wenden Sie sich bitte an die Bildstelle (Z.169). </a:t>
            </a:r>
          </a:p>
          <a:p>
            <a:endParaRPr lang="de-DE" sz="1200" baseline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Verwendung</a:t>
            </a:r>
            <a:r>
              <a:rPr lang="de-DE" sz="1200" b="1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der Layout-Angebote „Standort Braunschweig“ und „Standort Berlin“ ist optional, ebenfalls die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Verwendung der Schlussfolie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diese sollte nicht für Präsentationen in größeren Räumen eingesetzt werden.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baseline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Bitte verzichten Sie am Schluss des Vortrags auf den nicht mehr zeitgemäßen Satz „Vielen Dank für Ihre Aufmerksamkeit“ – ersetzen Sie ihn durch ein aussagekräftiges Foto, eine Aufforderung zur Diskussion o. ä. </a:t>
            </a:r>
          </a:p>
          <a:p>
            <a:endParaRPr lang="de-DE" sz="12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 userDrawn="1"/>
        </p:nvSpPr>
        <p:spPr>
          <a:xfrm>
            <a:off x="266401" y="2643758"/>
            <a:ext cx="72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baseline="0" dirty="0">
                <a:solidFill>
                  <a:srgbClr val="00B05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Um Logos usw. rasch ein- oder auszublenden, können Sie die in der Registerkarte „Entwurf“ ganz rechts außen das Feld „Hintergrundformate einblenden“ aktivieren bzw. deaktivieren.</a:t>
            </a:r>
          </a:p>
          <a:p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7849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ignvorga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 userDrawn="1"/>
        </p:nvSpPr>
        <p:spPr>
          <a:xfrm>
            <a:off x="266401" y="141480"/>
            <a:ext cx="8344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Gestaltungshilfen</a:t>
            </a:r>
            <a:r>
              <a:rPr lang="de-DE" sz="28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:</a:t>
            </a:r>
          </a:p>
        </p:txBody>
      </p:sp>
      <p:sp>
        <p:nvSpPr>
          <p:cNvPr id="7" name="Rechteck 6"/>
          <p:cNvSpPr/>
          <p:nvPr userDrawn="1"/>
        </p:nvSpPr>
        <p:spPr>
          <a:xfrm>
            <a:off x="378605" y="882838"/>
            <a:ext cx="1673118" cy="1032821"/>
          </a:xfrm>
          <a:prstGeom prst="rect">
            <a:avLst/>
          </a:prstGeom>
          <a:solidFill>
            <a:srgbClr val="009BC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/>
          </a:p>
        </p:txBody>
      </p:sp>
      <p:sp>
        <p:nvSpPr>
          <p:cNvPr id="8" name="Textfeld 7"/>
          <p:cNvSpPr txBox="1"/>
          <p:nvPr userDrawn="1"/>
        </p:nvSpPr>
        <p:spPr>
          <a:xfrm>
            <a:off x="2123730" y="830089"/>
            <a:ext cx="23547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PTB-Blau:</a:t>
            </a: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Farbmodell RGB</a:t>
            </a: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= 0</a:t>
            </a:r>
          </a:p>
          <a:p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G = 155</a:t>
            </a:r>
          </a:p>
          <a:p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B = 206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/>
          <p:cNvSpPr txBox="1"/>
          <p:nvPr userDrawn="1"/>
        </p:nvSpPr>
        <p:spPr>
          <a:xfrm>
            <a:off x="266402" y="2427734"/>
            <a:ext cx="87700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Überschrift</a:t>
            </a:r>
            <a:r>
              <a:rPr lang="de-DE" sz="1200" b="1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1: Arial 28 Fettdruck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Überschrift 2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Texte: Arial 24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b="0" i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200" b="0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einem Vortrag</a:t>
            </a:r>
            <a:r>
              <a:rPr lang="de-DE" sz="1200" b="0" i="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verwendete Schriftgrößen sollen nicht kleiner als 18, besser 20 </a:t>
            </a:r>
            <a:r>
              <a:rPr lang="de-DE" sz="1200" b="0" i="0" baseline="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de-DE" sz="1200" b="0" i="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sein; Schriften ohne Serifen können die Zuschauer besser entziffern. In einer Präsentation möglichst eine Schriftart beibehalten</a:t>
            </a:r>
            <a:r>
              <a:rPr lang="de-DE" sz="1800" b="0" i="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de-DE" sz="1800" b="0" i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hteck 9"/>
          <p:cNvSpPr/>
          <p:nvPr userDrawn="1"/>
        </p:nvSpPr>
        <p:spPr>
          <a:xfrm>
            <a:off x="3906112" y="897564"/>
            <a:ext cx="1674000" cy="1047600"/>
          </a:xfrm>
          <a:prstGeom prst="rect">
            <a:avLst/>
          </a:prstGeom>
          <a:solidFill>
            <a:srgbClr val="0073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457200" rtl="0" eaLnBrk="1" latinLnBrk="0" hangingPunct="1"/>
            <a:endParaRPr lang="de-DE" sz="4000" b="1" kern="1200">
              <a:solidFill>
                <a:schemeClr val="lt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5641434" y="849362"/>
            <a:ext cx="339506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kern="1200" dirty="0" err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Blauton</a:t>
            </a:r>
            <a:r>
              <a:rPr lang="de-DE" sz="12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nur zur Verwendung</a:t>
            </a:r>
            <a:br>
              <a:rPr lang="de-DE" sz="12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de-DE" sz="12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 Präsentationen und deren Ausdruck:</a:t>
            </a:r>
          </a:p>
          <a:p>
            <a:r>
              <a:rPr lang="de-DE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Farbmodell RGB</a:t>
            </a:r>
          </a:p>
          <a:p>
            <a:r>
              <a:rPr lang="de-DE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 = 0</a:t>
            </a:r>
          </a:p>
          <a:p>
            <a:r>
              <a:rPr lang="de-DE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 = 115</a:t>
            </a:r>
          </a:p>
          <a:p>
            <a:r>
              <a:rPr lang="de-DE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 = 170</a:t>
            </a:r>
          </a:p>
          <a:p>
            <a:r>
              <a:rPr lang="de-DE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(Abweichung zum Ausgleich der veränderten Darstellung des „PTB-Blaus“  durch den </a:t>
            </a:r>
            <a:r>
              <a:rPr lang="de-DE" sz="1200" kern="1200" dirty="0" err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Beamer</a:t>
            </a:r>
            <a:r>
              <a:rPr lang="de-DE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</a:p>
          <a:p>
            <a:endParaRPr lang="de-DE" sz="1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784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379C-C585-4B43-802E-CB3B3A8D8E5F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5" name="Titel 6"/>
          <p:cNvSpPr>
            <a:spLocks noGrp="1"/>
          </p:cNvSpPr>
          <p:nvPr>
            <p:ph type="title"/>
          </p:nvPr>
        </p:nvSpPr>
        <p:spPr>
          <a:xfrm>
            <a:off x="107504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7" name="Grafik 6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rechts+Lini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07504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FBB6-7D98-4E08-A621-7C18E4354A58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215999" y="656675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Grafik 12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rechts+Lini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07504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D631-43D7-4BDB-813B-5315A197C70A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1" name="Gerade Verbindung 20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3" name="Grafik 22" descr="Schriftzug 1.jpg"/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" name="Grafik 23" descr="Schriftzug 2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12" name="Grafik 11" descr="PTB-Logo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rechts+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07504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039EF-90F6-4625-9F2A-FF40F382A342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215999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Grafik 12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51664" y="162145"/>
            <a:ext cx="1188000" cy="431183"/>
          </a:xfrm>
          <a:prstGeom prst="rect">
            <a:avLst/>
          </a:prstGeom>
        </p:spPr>
      </p:pic>
      <p:grpSp>
        <p:nvGrpSpPr>
          <p:cNvPr id="20" name="Gruppieren 19"/>
          <p:cNvGrpSpPr/>
          <p:nvPr userDrawn="1"/>
        </p:nvGrpSpPr>
        <p:grpSpPr>
          <a:xfrm>
            <a:off x="203201" y="4816426"/>
            <a:ext cx="8723297" cy="174830"/>
            <a:chOff x="203201" y="4816426"/>
            <a:chExt cx="8723297" cy="174830"/>
          </a:xfrm>
        </p:grpSpPr>
        <p:cxnSp>
          <p:nvCxnSpPr>
            <p:cNvPr id="21" name="Gerade Verbindung 20"/>
            <p:cNvCxnSpPr/>
            <p:nvPr userDrawn="1"/>
          </p:nvCxnSpPr>
          <p:spPr>
            <a:xfrm>
              <a:off x="214498" y="4816426"/>
              <a:ext cx="8712000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uppieren 12"/>
            <p:cNvGrpSpPr/>
            <p:nvPr userDrawn="1"/>
          </p:nvGrpSpPr>
          <p:grpSpPr>
            <a:xfrm>
              <a:off x="203201" y="4847256"/>
              <a:ext cx="8723297" cy="144000"/>
              <a:chOff x="203201" y="4847256"/>
              <a:chExt cx="8723297" cy="144000"/>
            </a:xfrm>
          </p:grpSpPr>
          <p:pic>
            <p:nvPicPr>
              <p:cNvPr id="23" name="Grafik 22" descr="Schriftzug 1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203201" y="4847256"/>
                <a:ext cx="3701307" cy="143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" name="Grafik 23" descr="Schriftzug 2.jpg"/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7414498" y="4847256"/>
                <a:ext cx="1512000" cy="144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392370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5C44C-0B90-440F-9F27-C989A424EA06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9" name="Grafik 8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" y="162000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Logo links+Lini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 userDrawn="1">
            <p:ph type="title"/>
          </p:nvPr>
        </p:nvSpPr>
        <p:spPr>
          <a:xfrm>
            <a:off x="1392370" y="164151"/>
            <a:ext cx="7626106" cy="583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4B69-81CC-4412-9685-3CC3D4352B2C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216000" y="655200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Grafik 8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" y="162000"/>
            <a:ext cx="1188000" cy="431183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7506" y="141480"/>
            <a:ext cx="8380800" cy="58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9039" y="900000"/>
            <a:ext cx="8611200" cy="374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17724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DDEDF30-DD59-4086-9B6B-B5BBA590B1AF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057006" y="4970700"/>
            <a:ext cx="3960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>
          <a:xfrm>
            <a:off x="4284002" y="4970700"/>
            <a:ext cx="576000" cy="172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3" r:id="rId3"/>
    <p:sldLayoutId id="2147483668" r:id="rId4"/>
    <p:sldLayoutId id="2147483691" r:id="rId5"/>
    <p:sldLayoutId id="2147483678" r:id="rId6"/>
    <p:sldLayoutId id="2147483690" r:id="rId7"/>
    <p:sldLayoutId id="2147483692" r:id="rId8"/>
    <p:sldLayoutId id="2147483694" r:id="rId9"/>
    <p:sldLayoutId id="2147483693" r:id="rId10"/>
    <p:sldLayoutId id="2147483685" r:id="rId11"/>
    <p:sldLayoutId id="2147483666" r:id="rId12"/>
    <p:sldLayoutId id="2147483679" r:id="rId13"/>
    <p:sldLayoutId id="2147483702" r:id="rId14"/>
    <p:sldLayoutId id="2147483687" r:id="rId15"/>
    <p:sldLayoutId id="2147483700" r:id="rId16"/>
    <p:sldLayoutId id="2147483706" r:id="rId17"/>
    <p:sldLayoutId id="2147483660" r:id="rId18"/>
    <p:sldLayoutId id="2147483661" r:id="rId19"/>
    <p:sldLayoutId id="2147483684" r:id="rId20"/>
    <p:sldLayoutId id="2147483703" r:id="rId21"/>
    <p:sldLayoutId id="2147483688" r:id="rId22"/>
    <p:sldLayoutId id="2147483704" r:id="rId23"/>
    <p:sldLayoutId id="2147483683" r:id="rId24"/>
    <p:sldLayoutId id="2147483650" r:id="rId25"/>
    <p:sldLayoutId id="2147483695" r:id="rId26"/>
    <p:sldLayoutId id="2147483696" r:id="rId27"/>
    <p:sldLayoutId id="2147483697" r:id="rId28"/>
    <p:sldLayoutId id="2147483689" r:id="rId29"/>
    <p:sldLayoutId id="2147483705" r:id="rId30"/>
    <p:sldLayoutId id="2147483677" r:id="rId31"/>
    <p:sldLayoutId id="2147483682" r:id="rId32"/>
    <p:sldLayoutId id="2147483667" r:id="rId33"/>
    <p:sldLayoutId id="2147483698" r:id="rId34"/>
    <p:sldLayoutId id="2147483699" r:id="rId35"/>
    <p:sldLayoutId id="2147483659" r:id="rId36"/>
    <p:sldLayoutId id="2147483664" r:id="rId37"/>
    <p:sldLayoutId id="2147483662" r:id="rId38"/>
  </p:sldLayoutIdLst>
  <p:hf sldNum="0" hdr="0" ftr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66700" indent="-266700" algn="l" defTabSz="4572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42925" indent="-276225" algn="l" defTabSz="457200" rtl="0" eaLnBrk="1" latinLnBrk="0" hangingPunct="1">
        <a:spcBef>
          <a:spcPts val="12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09625" indent="-266700" algn="l" defTabSz="457200" rtl="0" eaLnBrk="1" latinLnBrk="0" hangingPunct="1">
        <a:spcBef>
          <a:spcPts val="1200"/>
        </a:spcBef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076325" indent="-266700" algn="l" defTabSz="457200" rtl="0" eaLnBrk="1" latinLnBrk="0" hangingPunct="1">
        <a:spcBef>
          <a:spcPts val="1200"/>
        </a:spcBef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343025" indent="-266700" algn="l" defTabSz="457200" rtl="0" eaLnBrk="1" latinLnBrk="0" hangingPunct="1">
        <a:spcBef>
          <a:spcPts val="12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mailto:Daniel.Hutzschenreuter@ptb.de" TargetMode="Externa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D-SI 2.2.0 Beta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err="1"/>
              <a:t>Overview</a:t>
            </a:r>
            <a:r>
              <a:rPr lang="de-DE" dirty="0"/>
              <a:t> </a:t>
            </a:r>
            <a:r>
              <a:rPr lang="de-DE" dirty="0" err="1"/>
              <a:t>extension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141072" y="3813888"/>
            <a:ext cx="67102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2023-08-30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01C9778-03BA-3214-84A8-AC1439C6559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115616" y="1462846"/>
            <a:ext cx="7344816" cy="1108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/>
              <a:t>2. Standard measurement uncertainty</a:t>
            </a:r>
          </a:p>
          <a:p>
            <a:pPr marL="0" indent="0">
              <a:buNone/>
            </a:pPr>
            <a:endParaRPr lang="en-GB" sz="320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F2B9399-0746-3624-761D-B0E33F0E8CC3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3D34495-9278-4F97-BDCA-DAE41077D2FD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F003A5B-20A7-7400-7659-7D4846655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9405671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1D76A28-559D-4BEA-AD8C-0AC06D3998E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F4B625E1-A9EC-405D-BB73-6AB4503992FD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9C67B048-037C-4492-BBCA-B3C02F1EB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Standard measurement uncertainty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F830BF5-033E-4C5C-981F-A74EB3E5CB18}"/>
              </a:ext>
            </a:extLst>
          </p:cNvPr>
          <p:cNvSpPr txBox="1"/>
          <p:nvPr/>
        </p:nvSpPr>
        <p:spPr>
          <a:xfrm>
            <a:off x="272614" y="885557"/>
            <a:ext cx="8403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Introducing element to provide minimum (initial) information on standard measurement uncertainty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5FCDB1B-6F78-9F36-9884-A189A83FEF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6" y="2571750"/>
            <a:ext cx="756084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 Unicode MS"/>
              </a:rPr>
              <a:t>&lt;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latin typeface="Arial Unicode MS"/>
              </a:rPr>
              <a:t>si:standardMU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accent4"/>
                </a:solidFill>
                <a:effectLst/>
                <a:latin typeface="Arial Unicode MS"/>
              </a:rPr>
              <a:t>&lt;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accent4"/>
                </a:solidFill>
                <a:effectLst/>
                <a:latin typeface="Arial Unicode MS"/>
              </a:rPr>
              <a:t>si:valueStandardMU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accent4"/>
                </a:solidFill>
                <a:effectLst/>
                <a:latin typeface="Arial Unicode MS"/>
              </a:rPr>
              <a:t>&gt;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0.05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accent4"/>
                </a:solidFill>
                <a:effectLst/>
                <a:latin typeface="Arial Unicode MS"/>
              </a:rPr>
              <a:t>&lt;/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accent4"/>
                </a:solidFill>
                <a:effectLst/>
                <a:latin typeface="Arial Unicode MS"/>
              </a:rPr>
              <a:t>si:valueStandardMU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accent4"/>
                </a:solidFill>
                <a:effectLst/>
                <a:latin typeface="Arial Unicode MS"/>
              </a:rPr>
              <a:t>&gt;         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effectLst/>
                <a:latin typeface="Arial Unicode MS"/>
              </a:rPr>
              <a:t>(mandatory)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accent4"/>
                </a:solidFill>
                <a:effectLst/>
                <a:latin typeface="Arial Unicode MS"/>
              </a:rPr>
              <a:t>&lt;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accent4"/>
                </a:solidFill>
                <a:effectLst/>
                <a:latin typeface="Arial Unicode MS"/>
              </a:rPr>
              <a:t>si:distribution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accent4"/>
                </a:solidFill>
                <a:effectLst/>
                <a:latin typeface="Arial Unicode MS"/>
              </a:rPr>
              <a:t>&gt;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normal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accent4"/>
                </a:solidFill>
                <a:effectLst/>
                <a:latin typeface="Arial Unicode MS"/>
              </a:rPr>
              <a:t>&lt;/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accent4"/>
                </a:solidFill>
                <a:effectLst/>
                <a:latin typeface="Arial Unicode MS"/>
              </a:rPr>
              <a:t>si:distribution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accent4"/>
                </a:solidFill>
                <a:effectLst/>
                <a:latin typeface="Arial Unicode MS"/>
              </a:rPr>
              <a:t>&gt;		</a:t>
            </a:r>
            <a:r>
              <a:rPr kumimoji="0" lang="en-US" altLang="en-US" b="0" i="0" u="none" strike="noStrike" cap="none" normalizeH="0" dirty="0">
                <a:ln>
                  <a:noFill/>
                </a:ln>
                <a:solidFill>
                  <a:schemeClr val="accent4"/>
                </a:solidFill>
                <a:effectLst/>
                <a:latin typeface="Arial Unicode MS"/>
              </a:rPr>
              <a:t>       </a:t>
            </a:r>
            <a:r>
              <a:rPr kumimoji="0" lang="en-US" altLang="en-US" b="0" i="0" u="none" strike="noStrike" cap="none" normalizeH="0" dirty="0">
                <a:ln>
                  <a:noFill/>
                </a:ln>
                <a:effectLst/>
                <a:latin typeface="Arial Unicode MS"/>
              </a:rPr>
              <a:t>(optional)</a:t>
            </a:r>
            <a:endParaRPr kumimoji="0" lang="en-US" altLang="en-US" b="0" i="0" u="none" strike="noStrike" cap="none" normalizeH="0" baseline="0" dirty="0">
              <a:ln>
                <a:noFill/>
              </a:ln>
              <a:effectLst/>
              <a:latin typeface="Arial Unicode M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 Unicode MS"/>
              </a:rPr>
              <a:t>&lt;/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latin typeface="Arial Unicode MS"/>
              </a:rPr>
              <a:t>si:standardMU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 Unicode MS"/>
              </a:rPr>
              <a:t>&gt; </a:t>
            </a:r>
            <a:endParaRPr kumimoji="0" lang="en-US" altLang="en-US" sz="40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4712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01C9778-03BA-3214-84A8-AC1439C6559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115616" y="1462846"/>
            <a:ext cx="7344816" cy="1108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/>
              <a:t>3. Element names for uncertainty</a:t>
            </a:r>
          </a:p>
          <a:p>
            <a:pPr marL="0" indent="0">
              <a:buNone/>
            </a:pPr>
            <a:endParaRPr lang="en-GB" sz="320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F2B9399-0746-3624-761D-B0E33F0E8CC3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3D34495-9278-4F97-BDCA-DAE41077D2FD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F003A5B-20A7-7400-7659-7D4846655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1225022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12B478C-BA0F-8942-03E2-AD58FCB56F1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Need</a:t>
            </a:r>
          </a:p>
          <a:p>
            <a:r>
              <a:rPr lang="en-GB" sz="2000" dirty="0"/>
              <a:t>Improvement of naming for users and applications discussed with DKD FA Measurement Uncertainty (lead </a:t>
            </a:r>
            <a:r>
              <a:rPr lang="en-GB" sz="2000" dirty="0" err="1"/>
              <a:t>Dr.</a:t>
            </a:r>
            <a:r>
              <a:rPr lang="en-GB" sz="2000" dirty="0"/>
              <a:t> Koch)</a:t>
            </a:r>
          </a:p>
          <a:p>
            <a:r>
              <a:rPr lang="en-GB" sz="2000" dirty="0"/>
              <a:t>Improvement of underlying types for future semantics</a:t>
            </a:r>
          </a:p>
          <a:p>
            <a:endParaRPr lang="en-GB" sz="2000" dirty="0"/>
          </a:p>
          <a:p>
            <a:pPr marL="0" indent="0">
              <a:buNone/>
            </a:pPr>
            <a:r>
              <a:rPr lang="en-GB" sz="2000" dirty="0"/>
              <a:t>Realization</a:t>
            </a:r>
          </a:p>
          <a:p>
            <a:r>
              <a:rPr lang="en-GB" sz="2000" dirty="0"/>
              <a:t>Extension of D-SI with uncertainty elements using improved (new) naming</a:t>
            </a:r>
          </a:p>
          <a:p>
            <a:r>
              <a:rPr lang="en-GB" sz="2000" dirty="0"/>
              <a:t>Preservation of old uncertainty element names to guarantee backwards compatibility (deprecated elements)</a:t>
            </a:r>
          </a:p>
          <a:p>
            <a:endParaRPr lang="en-GB" sz="2000" dirty="0"/>
          </a:p>
          <a:p>
            <a:endParaRPr lang="en-GB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D7B0A9D-5287-60C7-86C8-2CA8FD2CD09D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3D34495-9278-4F97-BDCA-DAE41077D2FD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706735C-6B98-2F53-D558-6F32689F7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Element names for uncertainties</a:t>
            </a:r>
          </a:p>
        </p:txBody>
      </p:sp>
    </p:spTree>
    <p:extLst>
      <p:ext uri="{BB962C8B-B14F-4D97-AF65-F5344CB8AC3E}">
        <p14:creationId xmlns:p14="http://schemas.microsoft.com/office/powerpoint/2010/main" val="8402654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F840164-2AA8-127E-702E-A2E4528C7BF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3D34495-9278-4F97-BDCA-DAE41077D2FD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8D0831F-2FB1-6216-C7CB-F585B6DD30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Example: expanded uncertainty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E7BDB82E-E516-5240-AD56-82824DDA4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85972" y="843558"/>
            <a:ext cx="4299538" cy="2308324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&lt;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si:real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&lt;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si:value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&gt;1.00&lt;/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si:value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&lt;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si:unit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&gt;\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metre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&lt;/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si:unit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Arial Unicode MS"/>
              </a:rPr>
              <a:t>  &lt;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latin typeface="Arial Unicode MS"/>
              </a:rPr>
              <a:t>si:measurementUncertaintyUnivariate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Arial Unicode MS"/>
              </a:rPr>
              <a:t>    &lt;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latin typeface="Arial Unicode MS"/>
              </a:rPr>
              <a:t>si:expandedMU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   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Arial Unicode MS"/>
              </a:rPr>
              <a:t>&lt;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latin typeface="Arial Unicode MS"/>
              </a:rPr>
              <a:t>si:valueExpandedMU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Arial Unicode MS"/>
              </a:rPr>
              <a:t>&gt;0.10&lt;/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latin typeface="Arial Unicode MS"/>
              </a:rPr>
              <a:t>si:valueExpandedMU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    &lt;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si:coverageFactor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&gt;1.96&lt;/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si:coverageFactor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    &lt;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si:coverageProbability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&gt;0.95&lt;/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si:coverageProbability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    &lt;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si:distribution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&gt;normal&lt;/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si:distribution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   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Arial Unicode MS"/>
              </a:rPr>
              <a:t>&lt;/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latin typeface="Arial Unicode MS"/>
              </a:rPr>
              <a:t>si:expandedMU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Arial Unicode MS"/>
              </a:rPr>
              <a:t>  &lt;/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latin typeface="Arial Unicode MS"/>
              </a:rPr>
              <a:t>si:measurementUncertaintyUnivariate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&lt;/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si:real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 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64280C7D-BB74-9B8B-E645-80CEC63F1D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2787774"/>
            <a:ext cx="4032448" cy="1938992"/>
          </a:xfrm>
          <a:prstGeom prst="rect">
            <a:avLst/>
          </a:prstGeom>
          <a:noFill/>
          <a:ln w="9525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&lt;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si:real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&lt;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si:value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&gt;1.00&lt;/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si:value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&lt;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si:unit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&gt;\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metre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&lt;/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si:unit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/>
              </a:rPr>
              <a:t>&lt;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 Unicode MS"/>
              </a:rPr>
              <a:t>si:expandedUnc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 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/>
              </a:rPr>
              <a:t>&lt;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 Unicode MS"/>
              </a:rPr>
              <a:t>si:uncertainty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/>
              </a:rPr>
              <a:t>&gt;0.10&lt;/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 Unicode MS"/>
              </a:rPr>
              <a:t>si:uncertainty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  &lt;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si:coverageFactor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&gt;1.96&lt;/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si:coverageFactor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  &lt;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si:coverageProbability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&gt;0.95&lt;/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si:coverageProbability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Arial Unicode MS"/>
              </a:rPr>
              <a:t>    &lt;</a:t>
            </a:r>
            <a:r>
              <a:rPr lang="en-US" altLang="en-US" sz="1200" dirty="0" err="1">
                <a:latin typeface="Arial Unicode MS"/>
              </a:rPr>
              <a:t>si:distribution</a:t>
            </a:r>
            <a:r>
              <a:rPr lang="en-US" altLang="en-US" sz="1200" dirty="0">
                <a:latin typeface="Arial Unicode MS"/>
              </a:rPr>
              <a:t>&gt;normal&lt;/</a:t>
            </a:r>
            <a:r>
              <a:rPr lang="en-US" altLang="en-US" sz="1200" dirty="0" err="1">
                <a:latin typeface="Arial Unicode MS"/>
              </a:rPr>
              <a:t>si:distribution</a:t>
            </a:r>
            <a:r>
              <a:rPr lang="en-US" altLang="en-US" sz="1200" dirty="0"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/>
              </a:rPr>
              <a:t>&lt;/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 Unicode MS"/>
              </a:rPr>
              <a:t>si:expandedUnc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&lt;/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si:real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 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Pfeil: nach rechts 6">
            <a:extLst>
              <a:ext uri="{FF2B5EF4-FFF2-40B4-BE49-F238E27FC236}">
                <a16:creationId xmlns:a16="http://schemas.microsoft.com/office/drawing/2014/main" id="{0F6BC069-1861-D52F-2247-A788D426F589}"/>
              </a:ext>
            </a:extLst>
          </p:cNvPr>
          <p:cNvSpPr/>
          <p:nvPr/>
        </p:nvSpPr>
        <p:spPr>
          <a:xfrm rot="20103773">
            <a:off x="3544434" y="2535746"/>
            <a:ext cx="1152128" cy="504056"/>
          </a:xfrm>
          <a:prstGeom prst="rightArrow">
            <a:avLst/>
          </a:prstGeom>
          <a:solidFill>
            <a:srgbClr val="009BC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becomes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1B40CAF-E47E-99C6-3895-C5A326C76953}"/>
              </a:ext>
            </a:extLst>
          </p:cNvPr>
          <p:cNvSpPr txBox="1"/>
          <p:nvPr/>
        </p:nvSpPr>
        <p:spPr>
          <a:xfrm>
            <a:off x="139644" y="747351"/>
            <a:ext cx="39604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New: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Top level element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si:measurementUncertaintyUnivariate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Individual MU value element</a:t>
            </a:r>
          </a:p>
        </p:txBody>
      </p:sp>
    </p:spTree>
    <p:extLst>
      <p:ext uri="{BB962C8B-B14F-4D97-AF65-F5344CB8AC3E}">
        <p14:creationId xmlns:p14="http://schemas.microsoft.com/office/powerpoint/2010/main" val="4101802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A0DEB1E-1281-B794-9565-E70FB7BB9F3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3D34495-9278-4F97-BDCA-DAE41077D2FD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FF68070-0658-46BA-96E5-841F5ED8B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Change of element names and types</a:t>
            </a:r>
          </a:p>
        </p:txBody>
      </p:sp>
      <p:graphicFrame>
        <p:nvGraphicFramePr>
          <p:cNvPr id="5" name="Tabelle 5">
            <a:extLst>
              <a:ext uri="{FF2B5EF4-FFF2-40B4-BE49-F238E27FC236}">
                <a16:creationId xmlns:a16="http://schemas.microsoft.com/office/drawing/2014/main" id="{041CD6E6-87E9-B163-C1B8-353681033C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704091"/>
              </p:ext>
            </p:extLst>
          </p:nvPr>
        </p:nvGraphicFramePr>
        <p:xfrm>
          <a:off x="179511" y="749891"/>
          <a:ext cx="8780596" cy="333756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195149">
                  <a:extLst>
                    <a:ext uri="{9D8B030D-6E8A-4147-A177-3AD203B41FA5}">
                      <a16:colId xmlns:a16="http://schemas.microsoft.com/office/drawing/2014/main" val="3100096473"/>
                    </a:ext>
                  </a:extLst>
                </a:gridCol>
                <a:gridCol w="2195149">
                  <a:extLst>
                    <a:ext uri="{9D8B030D-6E8A-4147-A177-3AD203B41FA5}">
                      <a16:colId xmlns:a16="http://schemas.microsoft.com/office/drawing/2014/main" val="2363065383"/>
                    </a:ext>
                  </a:extLst>
                </a:gridCol>
                <a:gridCol w="2195149">
                  <a:extLst>
                    <a:ext uri="{9D8B030D-6E8A-4147-A177-3AD203B41FA5}">
                      <a16:colId xmlns:a16="http://schemas.microsoft.com/office/drawing/2014/main" val="2155192734"/>
                    </a:ext>
                  </a:extLst>
                </a:gridCol>
                <a:gridCol w="2195149">
                  <a:extLst>
                    <a:ext uri="{9D8B030D-6E8A-4147-A177-3AD203B41FA5}">
                      <a16:colId xmlns:a16="http://schemas.microsoft.com/office/drawing/2014/main" val="8233086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New tag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Old tag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New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Old type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08640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/>
                        <a:t>si:expandedMU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si:expandedUnc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si:expandedMUType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si:expandedUncType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215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/>
                        <a:t>si:coverageIntervalMU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si:coverageInterval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/>
                        <a:t>si:coverageIntervalMUType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si:coverageIntervalType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0534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/>
                        <a:t>si:standardMU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/>
                        <a:t>si:standardMUType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58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/>
                        <a:t>si:valueExpandedMU</a:t>
                      </a:r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si:uncertainty</a:t>
                      </a:r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si:valueExpandedMUType</a:t>
                      </a:r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si:uncertaintyValueType</a:t>
                      </a:r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7493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/>
                        <a:t>si:valueStandardMU</a:t>
                      </a:r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si:standardUnc</a:t>
                      </a:r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si:valueStandardMUType</a:t>
                      </a:r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si:uncertaintyValueType</a:t>
                      </a:r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085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/>
                        <a:t>si:intervalMin</a:t>
                      </a:r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/>
                        <a:t>si:intervalMin</a:t>
                      </a:r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si:intervalMinType</a:t>
                      </a:r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si:decimalType</a:t>
                      </a:r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78440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/>
                        <a:t>si:intervalMax</a:t>
                      </a:r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/>
                        <a:t>si:intervalMax</a:t>
                      </a:r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si:intervalMaxType</a:t>
                      </a:r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si:decimalType</a:t>
                      </a:r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9511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85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59990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01C9778-03BA-3214-84A8-AC1439C6559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115616" y="1462846"/>
            <a:ext cx="7848872" cy="1108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/>
              <a:t>4. Disambiguating uncertainty statements</a:t>
            </a:r>
          </a:p>
          <a:p>
            <a:pPr marL="0" indent="0">
              <a:buNone/>
            </a:pPr>
            <a:endParaRPr lang="en-GB" sz="320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F2B9399-0746-3624-761D-B0E33F0E8CC3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3D34495-9278-4F97-BDCA-DAE41077D2FD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F003A5B-20A7-7400-7659-7D4846655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42559024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AB9CBA1-686A-428D-A952-2E410C12433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31454" y="1203598"/>
            <a:ext cx="8417010" cy="20162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consistent: 	k=1.96, p=0.95, normal distribution</a:t>
            </a:r>
          </a:p>
          <a:p>
            <a:pPr marL="0" indent="0">
              <a:buNone/>
            </a:pPr>
            <a:r>
              <a:rPr lang="en-US" sz="1800" dirty="0" err="1">
                <a:solidFill>
                  <a:srgbClr val="FF0000"/>
                </a:solidFill>
              </a:rPr>
              <a:t>inconsisten</a:t>
            </a:r>
            <a:r>
              <a:rPr lang="en-US" sz="1800" dirty="0">
                <a:solidFill>
                  <a:srgbClr val="FF0000"/>
                </a:solidFill>
              </a:rPr>
              <a:t>:	</a:t>
            </a:r>
            <a:r>
              <a:rPr lang="en-US" sz="1800" dirty="0"/>
              <a:t>k=2.00, </a:t>
            </a:r>
            <a:r>
              <a:rPr lang="en-US" sz="1800" dirty="0">
                <a:solidFill>
                  <a:srgbClr val="FF0000"/>
                </a:solidFill>
              </a:rPr>
              <a:t>p=0.95</a:t>
            </a:r>
            <a:r>
              <a:rPr lang="en-US" sz="1800" dirty="0"/>
              <a:t>, </a:t>
            </a:r>
            <a:r>
              <a:rPr lang="en-US" sz="1800" dirty="0">
                <a:solidFill>
                  <a:srgbClr val="FF0000"/>
                </a:solidFill>
              </a:rPr>
              <a:t>normal distribution</a:t>
            </a:r>
          </a:p>
          <a:p>
            <a:pPr marL="0" indent="0">
              <a:buNone/>
            </a:pPr>
            <a:endParaRPr lang="en-US" sz="1800" dirty="0"/>
          </a:p>
          <a:p>
            <a:pPr marL="457200" indent="-457200">
              <a:buAutoNum type="alphaLcParenR"/>
            </a:pPr>
            <a:r>
              <a:rPr lang="en-US" sz="1800" dirty="0"/>
              <a:t>Consistency of data responsibility of data creator</a:t>
            </a:r>
          </a:p>
          <a:p>
            <a:pPr marL="457200" indent="-457200">
              <a:buAutoNum type="alphaLcParenR"/>
            </a:pPr>
            <a:r>
              <a:rPr lang="en-US" sz="1800" b="1" dirty="0">
                <a:solidFill>
                  <a:srgbClr val="00B050"/>
                </a:solidFill>
              </a:rPr>
              <a:t>Use k-value and distribution information if p-value is inconsistent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B050"/>
                </a:solidFill>
                <a:sym typeface="Wingdings" panose="05000000000000000000" pitchFamily="2" charset="2"/>
              </a:rPr>
              <a:t>	</a:t>
            </a:r>
            <a:r>
              <a:rPr lang="en-US" sz="1800" dirty="0">
                <a:sym typeface="Wingdings" panose="05000000000000000000" pitchFamily="2" charset="2"/>
              </a:rPr>
              <a:t>k=2.00, normal distribution  p &gt; 0.95</a:t>
            </a:r>
            <a:r>
              <a:rPr lang="en-US" sz="1800" dirty="0"/>
              <a:t>	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B0777ED-B7B6-47FD-BBD9-7FE0030EA9BB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BE796EC0-98C3-4E4B-88DB-C0C4401B8FAD}" type="datetime1">
              <a:rPr lang="en-US" smtClean="0"/>
              <a:t>8/30/2023</a:t>
            </a:fld>
            <a:endParaRPr lang="en-US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88E02FC8-6956-4EC8-B00E-6D5793AB5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Refinement of documentation</a:t>
            </a: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AE721CE4-C664-BDAD-1F1B-3CC548C0E62A}"/>
              </a:ext>
            </a:extLst>
          </p:cNvPr>
          <p:cNvSpPr/>
          <p:nvPr/>
        </p:nvSpPr>
        <p:spPr>
          <a:xfrm>
            <a:off x="251520" y="747351"/>
            <a:ext cx="8637078" cy="384239"/>
          </a:xfrm>
          <a:prstGeom prst="roundRect">
            <a:avLst/>
          </a:prstGeom>
          <a:solidFill>
            <a:srgbClr val="009BC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k-value statement</a:t>
            </a:r>
          </a:p>
        </p:txBody>
      </p:sp>
      <p:sp>
        <p:nvSpPr>
          <p:cNvPr id="5" name="Pfeil: nach links 4">
            <a:extLst>
              <a:ext uri="{FF2B5EF4-FFF2-40B4-BE49-F238E27FC236}">
                <a16:creationId xmlns:a16="http://schemas.microsoft.com/office/drawing/2014/main" id="{F879F20C-E9A4-8ACB-6101-08B1639482F1}"/>
              </a:ext>
            </a:extLst>
          </p:cNvPr>
          <p:cNvSpPr/>
          <p:nvPr/>
        </p:nvSpPr>
        <p:spPr>
          <a:xfrm>
            <a:off x="5424140" y="1283538"/>
            <a:ext cx="2808312" cy="905064"/>
          </a:xfrm>
          <a:prstGeom prst="leftArrow">
            <a:avLst>
              <a:gd name="adj1" fmla="val 71048"/>
              <a:gd name="adj2" fmla="val 50000"/>
            </a:avLst>
          </a:prstGeom>
          <a:solidFill>
            <a:srgbClr val="009BC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What are the values that should be used at subsequent calculations?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B4A678CB-A44C-A981-99D7-D78314B86B07}"/>
              </a:ext>
            </a:extLst>
          </p:cNvPr>
          <p:cNvSpPr/>
          <p:nvPr/>
        </p:nvSpPr>
        <p:spPr>
          <a:xfrm>
            <a:off x="251520" y="3483655"/>
            <a:ext cx="8637078" cy="384239"/>
          </a:xfrm>
          <a:prstGeom prst="roundRect">
            <a:avLst/>
          </a:prstGeom>
          <a:solidFill>
            <a:srgbClr val="009BC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Statement of distribution</a:t>
            </a:r>
          </a:p>
        </p:txBody>
      </p:sp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67CA3914-40FE-A392-2A84-3BB2E4335406}"/>
              </a:ext>
            </a:extLst>
          </p:cNvPr>
          <p:cNvSpPr txBox="1">
            <a:spLocks/>
          </p:cNvSpPr>
          <p:nvPr/>
        </p:nvSpPr>
        <p:spPr>
          <a:xfrm>
            <a:off x="251520" y="3843695"/>
            <a:ext cx="8637078" cy="6229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6700" indent="-266700" algn="l" defTabSz="4572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42925" indent="-276225" algn="l" defTabSz="457200" rtl="0" eaLnBrk="1" latinLnBrk="0" hangingPunct="1">
              <a:spcBef>
                <a:spcPts val="12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809625" indent="-266700" algn="l" defTabSz="457200" rtl="0" eaLnBrk="1" latinLnBrk="0" hangingPunct="1">
              <a:spcBef>
                <a:spcPts val="12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076325" indent="-266700" algn="l" defTabSz="457200" rtl="0" eaLnBrk="1" latinLnBrk="0" hangingPunct="1">
              <a:spcBef>
                <a:spcPts val="12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43025" indent="-266700" algn="l" defTabSz="457200" rtl="0" eaLnBrk="1" latinLnBrk="0" hangingPunct="1">
              <a:spcBef>
                <a:spcPts val="12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Recommendation to always provide information on distribution</a:t>
            </a:r>
          </a:p>
          <a:p>
            <a:r>
              <a:rPr lang="en-US" sz="1800" dirty="0"/>
              <a:t>If </a:t>
            </a:r>
            <a:r>
              <a:rPr lang="en-US" sz="1800" dirty="0" err="1"/>
              <a:t>si:distribution</a:t>
            </a:r>
            <a:r>
              <a:rPr lang="en-US" sz="1800" dirty="0"/>
              <a:t> not provided, then distribution unknown (not default „normal distribution“</a:t>
            </a:r>
          </a:p>
        </p:txBody>
      </p:sp>
    </p:spTree>
    <p:extLst>
      <p:ext uri="{BB962C8B-B14F-4D97-AF65-F5344CB8AC3E}">
        <p14:creationId xmlns:p14="http://schemas.microsoft.com/office/powerpoint/2010/main" val="4000125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01C9778-03BA-3214-84A8-AC1439C6559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115616" y="1462846"/>
            <a:ext cx="7344816" cy="1108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/>
              <a:t>5. Voids (</a:t>
            </a:r>
            <a:r>
              <a:rPr lang="en-GB" sz="3200" dirty="0" err="1"/>
              <a:t>NaN</a:t>
            </a:r>
            <a:r>
              <a:rPr lang="en-GB" sz="3200" dirty="0"/>
              <a:t>, undefined values)</a:t>
            </a:r>
          </a:p>
          <a:p>
            <a:pPr marL="0" indent="0">
              <a:buNone/>
            </a:pPr>
            <a:endParaRPr lang="en-GB" sz="320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F2B9399-0746-3624-761D-B0E33F0E8CC3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3D34495-9278-4F97-BDCA-DAE41077D2FD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F003A5B-20A7-7400-7659-7D4846655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21714432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A749FC8-C595-440E-B77E-0B24A323A705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01FE52E-AF3F-46D1-97EF-E16E7DCB4177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3DFB5893-38F5-4B27-BB21-804750EDD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Voids - basics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D9C2A9D-AC6F-40A4-9F89-B29BD5942B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1539"/>
          <a:stretch/>
        </p:blipFill>
        <p:spPr>
          <a:xfrm>
            <a:off x="4980607" y="2752988"/>
            <a:ext cx="3838575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6CFE6C85-F9FB-4EFD-B3F1-C82B1D1EDDC3}"/>
              </a:ext>
            </a:extLst>
          </p:cNvPr>
          <p:cNvSpPr txBox="1"/>
          <p:nvPr/>
        </p:nvSpPr>
        <p:spPr>
          <a:xfrm>
            <a:off x="323528" y="2350086"/>
            <a:ext cx="45523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GB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NaN</a:t>
            </a:r>
            <a:r>
              <a:rPr lang="en-GB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in </a:t>
            </a:r>
            <a:r>
              <a:rPr lang="en-GB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xs:double</a:t>
            </a:r>
            <a:endParaRPr lang="en-GB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Useable in XML, JSON, 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documentation in D-SI as missing value.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Definition of reason for missing value not part of D-SI.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Medal “BRONZE”</a:t>
            </a:r>
          </a:p>
          <a:p>
            <a:endParaRPr lang="en-GB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9C0637C-E4AA-464F-A211-6E5B12C65789}"/>
              </a:ext>
            </a:extLst>
          </p:cNvPr>
          <p:cNvSpPr txBox="1"/>
          <p:nvPr/>
        </p:nvSpPr>
        <p:spPr>
          <a:xfrm>
            <a:off x="1979712" y="4326265"/>
            <a:ext cx="69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… in real, complex, all lists, and uncertainty statements</a:t>
            </a: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284FD451-11EB-77DD-DB46-6D200E50C3E8}"/>
              </a:ext>
            </a:extLst>
          </p:cNvPr>
          <p:cNvSpPr/>
          <p:nvPr/>
        </p:nvSpPr>
        <p:spPr>
          <a:xfrm>
            <a:off x="251520" y="747351"/>
            <a:ext cx="8637078" cy="896059"/>
          </a:xfrm>
          <a:prstGeom prst="roundRect">
            <a:avLst/>
          </a:prstGeom>
          <a:solidFill>
            <a:srgbClr val="009BC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Background: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Need in pharma (ALCOA+ principles) and several applications vs.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D-SI: high risk of ambiguous statements if improperly introduced</a:t>
            </a:r>
          </a:p>
        </p:txBody>
      </p:sp>
      <p:sp>
        <p:nvSpPr>
          <p:cNvPr id="4" name="Pfeil: nach unten 3">
            <a:extLst>
              <a:ext uri="{FF2B5EF4-FFF2-40B4-BE49-F238E27FC236}">
                <a16:creationId xmlns:a16="http://schemas.microsoft.com/office/drawing/2014/main" id="{AC177E29-3979-E860-26D2-FD240FBEAA53}"/>
              </a:ext>
            </a:extLst>
          </p:cNvPr>
          <p:cNvSpPr/>
          <p:nvPr/>
        </p:nvSpPr>
        <p:spPr>
          <a:xfrm>
            <a:off x="3669711" y="1729508"/>
            <a:ext cx="1800200" cy="576064"/>
          </a:xfrm>
          <a:prstGeom prst="downArrow">
            <a:avLst>
              <a:gd name="adj1" fmla="val 70459"/>
              <a:gd name="adj2" fmla="val 50000"/>
            </a:avLst>
          </a:prstGeom>
          <a:solidFill>
            <a:srgbClr val="009BC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solution</a:t>
            </a:r>
          </a:p>
        </p:txBody>
      </p:sp>
    </p:spTree>
    <p:extLst>
      <p:ext uri="{BB962C8B-B14F-4D97-AF65-F5344CB8AC3E}">
        <p14:creationId xmlns:p14="http://schemas.microsoft.com/office/powerpoint/2010/main" val="1682510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B27E83E-ED5B-6E0D-1648-2E0760135DE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08000" y="972000"/>
            <a:ext cx="8280424" cy="378000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Thanks to all colleagues and partners who have proposed many valuable ideas for improvements and additions to the D-SI in the past months.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You helped the D-SI to make a major step into the future increasing its quality and useability for a wider range of (metrological) applications.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A93FA3C-D5A5-9E76-C8EE-4C672F1E6D3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E734F396-A555-4FC1-9801-6C4734315D87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61DF0C5-ECA4-A7D1-5165-371FDE6A5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23374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A749FC8-C595-440E-B77E-0B24A323A705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01FE52E-AF3F-46D1-97EF-E16E7DCB4177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3DFB5893-38F5-4B27-BB21-804750EDD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Voids – in uncertainty statements</a:t>
            </a: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B1941E67-C420-F653-E588-860064F16270}"/>
              </a:ext>
            </a:extLst>
          </p:cNvPr>
          <p:cNvSpPr/>
          <p:nvPr/>
        </p:nvSpPr>
        <p:spPr>
          <a:xfrm>
            <a:off x="251520" y="747351"/>
            <a:ext cx="8637078" cy="384239"/>
          </a:xfrm>
          <a:prstGeom prst="roundRect">
            <a:avLst/>
          </a:prstGeom>
          <a:solidFill>
            <a:srgbClr val="009BC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Voids supported in uncertainty statements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34D214D2-B046-3F36-CC09-DAD8F89EE1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688" y="1295432"/>
            <a:ext cx="5256584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 Unicode MS"/>
              </a:rPr>
              <a:t>allowed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600" dirty="0">
              <a:latin typeface="Arial Unicode MS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latin typeface="Arial Unicode MS"/>
              </a:rPr>
              <a:t>&lt;</a:t>
            </a:r>
            <a:r>
              <a:rPr lang="en-US" altLang="en-US" sz="1600" dirty="0" err="1">
                <a:latin typeface="Arial Unicode MS"/>
              </a:rPr>
              <a:t>si:uncertainty</a:t>
            </a:r>
            <a:r>
              <a:rPr lang="en-US" altLang="en-US" sz="1600" dirty="0">
                <a:latin typeface="Arial Unicode MS"/>
              </a:rPr>
              <a:t>&gt;</a:t>
            </a:r>
            <a:r>
              <a:rPr lang="en-US" altLang="en-US" sz="1600" dirty="0" err="1">
                <a:latin typeface="Arial Unicode MS"/>
              </a:rPr>
              <a:t>NaN</a:t>
            </a:r>
            <a:r>
              <a:rPr lang="en-US" altLang="en-US" sz="1600" dirty="0">
                <a:latin typeface="Arial Unicode MS"/>
              </a:rPr>
              <a:t>&lt;/</a:t>
            </a:r>
            <a:r>
              <a:rPr lang="en-US" altLang="en-US" sz="1600" dirty="0" err="1">
                <a:latin typeface="Arial Unicode MS"/>
              </a:rPr>
              <a:t>si:uncertainty</a:t>
            </a:r>
            <a:r>
              <a:rPr lang="en-US" altLang="en-US" sz="1600" dirty="0">
                <a:latin typeface="Arial Unicode MS"/>
              </a:rPr>
              <a:t>&gt;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latin typeface="Arial Unicode MS"/>
              </a:rPr>
              <a:t>&lt;</a:t>
            </a:r>
            <a:r>
              <a:rPr lang="en-US" altLang="en-US" sz="1600" dirty="0" err="1">
                <a:latin typeface="Arial Unicode MS"/>
              </a:rPr>
              <a:t>si:coverageFactor</a:t>
            </a:r>
            <a:r>
              <a:rPr lang="en-US" altLang="en-US" sz="1600" dirty="0">
                <a:latin typeface="Arial Unicode MS"/>
              </a:rPr>
              <a:t>&gt;</a:t>
            </a:r>
            <a:r>
              <a:rPr lang="en-US" altLang="en-US" sz="1600" dirty="0" err="1">
                <a:latin typeface="Arial Unicode MS"/>
              </a:rPr>
              <a:t>NaN</a:t>
            </a:r>
            <a:r>
              <a:rPr lang="en-US" altLang="en-US" sz="1600" dirty="0">
                <a:latin typeface="Arial Unicode MS"/>
              </a:rPr>
              <a:t>&lt;/</a:t>
            </a:r>
            <a:r>
              <a:rPr lang="en-US" altLang="en-US" sz="1600" dirty="0" err="1">
                <a:latin typeface="Arial Unicode MS"/>
              </a:rPr>
              <a:t>si:coverageFactor</a:t>
            </a:r>
            <a:r>
              <a:rPr lang="en-US" altLang="en-US" sz="1600" dirty="0">
                <a:latin typeface="Arial Unicode MS"/>
              </a:rPr>
              <a:t>&gt;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latin typeface="Arial Unicode MS"/>
              </a:rPr>
              <a:t>&lt;</a:t>
            </a:r>
            <a:r>
              <a:rPr lang="en-US" altLang="en-US" sz="1600" dirty="0" err="1">
                <a:latin typeface="Arial Unicode MS"/>
              </a:rPr>
              <a:t>si:coverageProbability</a:t>
            </a:r>
            <a:r>
              <a:rPr lang="en-US" altLang="en-US" sz="1600" dirty="0">
                <a:latin typeface="Arial Unicode MS"/>
              </a:rPr>
              <a:t>&gt;</a:t>
            </a:r>
            <a:r>
              <a:rPr lang="en-US" altLang="en-US" sz="1600" dirty="0" err="1">
                <a:latin typeface="Arial Unicode MS"/>
              </a:rPr>
              <a:t>NaN</a:t>
            </a:r>
            <a:r>
              <a:rPr lang="en-US" altLang="en-US" sz="1600" dirty="0">
                <a:latin typeface="Arial Unicode MS"/>
              </a:rPr>
              <a:t>&lt;/</a:t>
            </a:r>
            <a:r>
              <a:rPr lang="en-US" altLang="en-US" sz="1600" dirty="0" err="1">
                <a:latin typeface="Arial Unicode MS"/>
              </a:rPr>
              <a:t>si:coverageProbability</a:t>
            </a:r>
            <a:r>
              <a:rPr lang="en-US" altLang="en-US" sz="1600" dirty="0">
                <a:latin typeface="Arial Unicode MS"/>
              </a:rPr>
              <a:t>&gt; </a:t>
            </a:r>
            <a:endParaRPr lang="en-US" altLang="en-US" sz="36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600" dirty="0">
              <a:latin typeface="Arial Unicode M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/>
              </a:rPr>
              <a:t>forbidden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600" dirty="0">
              <a:latin typeface="Arial Unicode MS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latin typeface="Arial Unicode MS"/>
              </a:rPr>
              <a:t>&lt;</a:t>
            </a:r>
            <a:r>
              <a:rPr lang="en-US" altLang="en-US" sz="1600" dirty="0" err="1">
                <a:latin typeface="Arial Unicode MS"/>
              </a:rPr>
              <a:t>si:uncertainty</a:t>
            </a:r>
            <a:r>
              <a:rPr lang="en-US" altLang="en-US" sz="1600" dirty="0">
                <a:latin typeface="Arial Unicode MS"/>
              </a:rPr>
              <a:t>&gt;</a:t>
            </a:r>
            <a:r>
              <a:rPr lang="en-US" altLang="en-US" sz="1600" dirty="0" err="1">
                <a:latin typeface="Arial Unicode MS"/>
              </a:rPr>
              <a:t>NaN</a:t>
            </a:r>
            <a:r>
              <a:rPr lang="en-US" altLang="en-US" sz="1600" dirty="0">
                <a:latin typeface="Arial Unicode MS"/>
              </a:rPr>
              <a:t>&lt;/</a:t>
            </a:r>
            <a:r>
              <a:rPr lang="en-US" altLang="en-US" sz="1600" dirty="0" err="1">
                <a:latin typeface="Arial Unicode MS"/>
              </a:rPr>
              <a:t>si:uncertainty</a:t>
            </a:r>
            <a:r>
              <a:rPr lang="en-US" altLang="en-US" sz="1600" dirty="0">
                <a:latin typeface="Arial Unicode MS"/>
              </a:rPr>
              <a:t>&gt;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latin typeface="Arial Unicode MS"/>
              </a:rPr>
              <a:t>&lt;</a:t>
            </a:r>
            <a:r>
              <a:rPr lang="en-US" altLang="en-US" sz="1600" dirty="0" err="1">
                <a:latin typeface="Arial Unicode MS"/>
              </a:rPr>
              <a:t>si:coverageFactor</a:t>
            </a:r>
            <a:r>
              <a:rPr lang="en-US" altLang="en-US" sz="1600" dirty="0">
                <a:latin typeface="Arial Unicode MS"/>
              </a:rPr>
              <a:t>&gt;1.96&lt;/</a:t>
            </a:r>
            <a:r>
              <a:rPr lang="en-US" altLang="en-US" sz="1600" dirty="0" err="1">
                <a:latin typeface="Arial Unicode MS"/>
              </a:rPr>
              <a:t>si:coverageFactor</a:t>
            </a:r>
            <a:r>
              <a:rPr lang="en-US" altLang="en-US" sz="1600" dirty="0">
                <a:latin typeface="Arial Unicode MS"/>
              </a:rPr>
              <a:t>&gt;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latin typeface="Arial Unicode MS"/>
              </a:rPr>
              <a:t>&lt;</a:t>
            </a:r>
            <a:r>
              <a:rPr lang="en-US" altLang="en-US" sz="1600" dirty="0" err="1">
                <a:latin typeface="Arial Unicode MS"/>
              </a:rPr>
              <a:t>si:coverageProbability</a:t>
            </a:r>
            <a:r>
              <a:rPr lang="en-US" altLang="en-US" sz="1600" dirty="0">
                <a:latin typeface="Arial Unicode MS"/>
              </a:rPr>
              <a:t>&gt;0.95&lt;/</a:t>
            </a:r>
            <a:r>
              <a:rPr lang="en-US" altLang="en-US" sz="1600" dirty="0" err="1">
                <a:latin typeface="Arial Unicode MS"/>
              </a:rPr>
              <a:t>si:coverageProbability</a:t>
            </a:r>
            <a:r>
              <a:rPr lang="en-US" altLang="en-US" sz="1600" dirty="0">
                <a:latin typeface="Arial Unicode MS"/>
              </a:rPr>
              <a:t>&gt;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7270092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01C9778-03BA-3214-84A8-AC1439C6559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115616" y="1462846"/>
            <a:ext cx="7344816" cy="1108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/>
              <a:t>6. Significant Digit</a:t>
            </a:r>
          </a:p>
          <a:p>
            <a:pPr marL="0" indent="0">
              <a:buNone/>
            </a:pPr>
            <a:endParaRPr lang="en-GB" sz="320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F2B9399-0746-3624-761D-B0E33F0E8CC3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3D34495-9278-4F97-BDCA-DAE41077D2FD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F003A5B-20A7-7400-7659-7D4846655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24743355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2CF08EF-AF7F-C676-4382-DE4F7622572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3D34495-9278-4F97-BDCA-DAE41077D2FD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C0ED7CF-0992-5970-F54A-FBAA17D2D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Significant Digit - Standardization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8B1E65F-72FB-32C0-DCCF-03D40F0C02C3}"/>
              </a:ext>
            </a:extLst>
          </p:cNvPr>
          <p:cNvSpPr txBox="1"/>
          <p:nvPr/>
        </p:nvSpPr>
        <p:spPr>
          <a:xfrm>
            <a:off x="3059832" y="1006354"/>
            <a:ext cx="2107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nsolas" panose="020B0609020204030204" pitchFamily="49" charset="0"/>
                <a:cs typeface="Arial" panose="020B0604020202020204" pitchFamily="34" charset="0"/>
              </a:rPr>
              <a:t>03.0560 mm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8A8C7A8-EEEF-A539-AE65-E785914BE0A3}"/>
              </a:ext>
            </a:extLst>
          </p:cNvPr>
          <p:cNvSpPr txBox="1"/>
          <p:nvPr/>
        </p:nvSpPr>
        <p:spPr>
          <a:xfrm>
            <a:off x="395536" y="987575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display value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1D64B3E-C024-25E6-5F30-81FFDA89E6C5}"/>
              </a:ext>
            </a:extLst>
          </p:cNvPr>
          <p:cNvSpPr txBox="1"/>
          <p:nvPr/>
        </p:nvSpPr>
        <p:spPr>
          <a:xfrm>
            <a:off x="323529" y="3939902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recorded value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E37B055-246D-4F23-4FE9-F46E427DC250}"/>
              </a:ext>
            </a:extLst>
          </p:cNvPr>
          <p:cNvSpPr txBox="1"/>
          <p:nvPr/>
        </p:nvSpPr>
        <p:spPr>
          <a:xfrm>
            <a:off x="3043260" y="3951662"/>
            <a:ext cx="2107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nsolas" panose="020B0609020204030204" pitchFamily="49" charset="0"/>
                <a:cs typeface="Arial" panose="020B0604020202020204" pitchFamily="34" charset="0"/>
              </a:rPr>
              <a:t> 3.06   mm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2AC701BB-7461-CBA6-BF1D-0C614D97E592}"/>
              </a:ext>
            </a:extLst>
          </p:cNvPr>
          <p:cNvSpPr txBox="1"/>
          <p:nvPr/>
        </p:nvSpPr>
        <p:spPr>
          <a:xfrm>
            <a:off x="395536" y="1519052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significant digits</a:t>
            </a:r>
          </a:p>
          <a:p>
            <a:pPr algn="r"/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(DKD L-13)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7657493A-2C7C-6442-569F-2EE56AA6BFE5}"/>
              </a:ext>
            </a:extLst>
          </p:cNvPr>
          <p:cNvSpPr txBox="1"/>
          <p:nvPr/>
        </p:nvSpPr>
        <p:spPr>
          <a:xfrm>
            <a:off x="323529" y="2118027"/>
            <a:ext cx="2059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significant digit </a:t>
            </a:r>
            <a:r>
              <a: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GB" sz="14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</a:p>
          <a:p>
            <a:pPr algn="r"/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(ISO/IEC2382:2015en)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868F6AD1-C5A0-9E10-BCBA-A49C4B06BC59}"/>
              </a:ext>
            </a:extLst>
          </p:cNvPr>
          <p:cNvSpPr txBox="1"/>
          <p:nvPr/>
        </p:nvSpPr>
        <p:spPr>
          <a:xfrm>
            <a:off x="827585" y="3301118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quantisation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0CC83477-5B43-9FA3-77EE-9A616700FD6E}"/>
              </a:ext>
            </a:extLst>
          </p:cNvPr>
          <p:cNvSpPr txBox="1"/>
          <p:nvPr/>
        </p:nvSpPr>
        <p:spPr>
          <a:xfrm>
            <a:off x="5518563" y="987574"/>
            <a:ext cx="2107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nsolas" panose="020B0609020204030204" pitchFamily="49" charset="0"/>
                <a:cs typeface="Arial" panose="020B0604020202020204" pitchFamily="34" charset="0"/>
              </a:rPr>
              <a:t>00.0000 mm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C41888FB-BB29-6EAE-445F-810A27C5945A}"/>
              </a:ext>
            </a:extLst>
          </p:cNvPr>
          <p:cNvSpPr txBox="1"/>
          <p:nvPr/>
        </p:nvSpPr>
        <p:spPr>
          <a:xfrm>
            <a:off x="5997675" y="1549829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405F8D19-40F8-7088-6C4A-C22A244F2AF6}"/>
              </a:ext>
            </a:extLst>
          </p:cNvPr>
          <p:cNvSpPr txBox="1"/>
          <p:nvPr/>
        </p:nvSpPr>
        <p:spPr>
          <a:xfrm>
            <a:off x="3040153" y="1549829"/>
            <a:ext cx="2107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nsolas" panose="020B0609020204030204" pitchFamily="49" charset="0"/>
                <a:cs typeface="Arial" panose="020B0604020202020204" pitchFamily="34" charset="0"/>
              </a:rPr>
              <a:t> 3.05   mm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7B4E70C3-16AE-343D-3313-4D0C1E03892B}"/>
              </a:ext>
            </a:extLst>
          </p:cNvPr>
          <p:cNvSpPr txBox="1"/>
          <p:nvPr/>
        </p:nvSpPr>
        <p:spPr>
          <a:xfrm>
            <a:off x="3059832" y="2154706"/>
            <a:ext cx="2107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nsolas" panose="020B0609020204030204" pitchFamily="49" charset="0"/>
                <a:cs typeface="Arial" panose="020B0604020202020204" pitchFamily="34" charset="0"/>
              </a:rPr>
              <a:t>03.0</a:t>
            </a:r>
            <a:r>
              <a:rPr lang="en-GB" sz="2400" dirty="0">
                <a:solidFill>
                  <a:srgbClr val="FF0000"/>
                </a:solidFill>
                <a:latin typeface="Consolas" panose="020B0609020204030204" pitchFamily="49" charset="0"/>
                <a:cs typeface="Arial" panose="020B0604020202020204" pitchFamily="34" charset="0"/>
              </a:rPr>
              <a:t>5</a:t>
            </a:r>
            <a:r>
              <a:rPr lang="en-GB" sz="2400" dirty="0">
                <a:latin typeface="Consolas" panose="020B0609020204030204" pitchFamily="49" charset="0"/>
                <a:cs typeface="Arial" panose="020B0604020202020204" pitchFamily="34" charset="0"/>
              </a:rPr>
              <a:t>60 mm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694BD5BD-1C18-4765-B707-5418BEA07D5B}"/>
              </a:ext>
            </a:extLst>
          </p:cNvPr>
          <p:cNvSpPr txBox="1"/>
          <p:nvPr/>
        </p:nvSpPr>
        <p:spPr>
          <a:xfrm>
            <a:off x="5518563" y="2135926"/>
            <a:ext cx="2107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nsolas" panose="020B0609020204030204" pitchFamily="49" charset="0"/>
                <a:cs typeface="Arial" panose="020B0604020202020204" pitchFamily="34" charset="0"/>
              </a:rPr>
              <a:t>00.0</a:t>
            </a:r>
            <a:r>
              <a:rPr lang="en-GB" sz="2400" dirty="0">
                <a:solidFill>
                  <a:srgbClr val="FF0000"/>
                </a:solidFill>
                <a:latin typeface="Consolas" panose="020B0609020204030204" pitchFamily="49" charset="0"/>
                <a:cs typeface="Arial" panose="020B0604020202020204" pitchFamily="34" charset="0"/>
              </a:rPr>
              <a:t>0</a:t>
            </a:r>
            <a:r>
              <a:rPr lang="en-GB" sz="2400" dirty="0">
                <a:latin typeface="Consolas" panose="020B0609020204030204" pitchFamily="49" charset="0"/>
                <a:cs typeface="Arial" panose="020B0604020202020204" pitchFamily="34" charset="0"/>
              </a:rPr>
              <a:t>00 mm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EB454F45-494A-BF40-6B16-ABE024EA862B}"/>
              </a:ext>
            </a:extLst>
          </p:cNvPr>
          <p:cNvSpPr txBox="1"/>
          <p:nvPr/>
        </p:nvSpPr>
        <p:spPr>
          <a:xfrm>
            <a:off x="323529" y="2667723"/>
            <a:ext cx="2059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Rounding range value</a:t>
            </a:r>
            <a:endParaRPr lang="en-GB" sz="1400" b="1" baseline="30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(ISO/IEC 80000-1)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F48DEFFF-EBDC-A5B0-46C2-2561BD62A3C6}"/>
              </a:ext>
            </a:extLst>
          </p:cNvPr>
          <p:cNvSpPr txBox="1"/>
          <p:nvPr/>
        </p:nvSpPr>
        <p:spPr>
          <a:xfrm>
            <a:off x="3037406" y="2730175"/>
            <a:ext cx="2107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nsolas" panose="020B0609020204030204" pitchFamily="49" charset="0"/>
                <a:cs typeface="Arial" panose="020B0604020202020204" pitchFamily="34" charset="0"/>
              </a:rPr>
              <a:t> 0.01   mm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7C802830-7673-EB32-1EC4-122BEB86ABA8}"/>
              </a:ext>
            </a:extLst>
          </p:cNvPr>
          <p:cNvSpPr txBox="1"/>
          <p:nvPr/>
        </p:nvSpPr>
        <p:spPr>
          <a:xfrm>
            <a:off x="5496137" y="2711395"/>
            <a:ext cx="2107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nsolas" panose="020B0609020204030204" pitchFamily="49" charset="0"/>
                <a:cs typeface="Arial" panose="020B0604020202020204" pitchFamily="34" charset="0"/>
              </a:rPr>
              <a:t> 0.01   mm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9CB9B614-5776-2A6D-246D-58D56443E3B9}"/>
              </a:ext>
            </a:extLst>
          </p:cNvPr>
          <p:cNvSpPr txBox="1"/>
          <p:nvPr/>
        </p:nvSpPr>
        <p:spPr>
          <a:xfrm>
            <a:off x="3037406" y="3258927"/>
            <a:ext cx="2107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nsolas" panose="020B0609020204030204" pitchFamily="49" charset="0"/>
                <a:cs typeface="Arial" panose="020B0604020202020204" pitchFamily="34" charset="0"/>
              </a:rPr>
              <a:t> 0.0001 mm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E8476A32-779A-D5ED-8453-381948AB3898}"/>
              </a:ext>
            </a:extLst>
          </p:cNvPr>
          <p:cNvSpPr txBox="1"/>
          <p:nvPr/>
        </p:nvSpPr>
        <p:spPr>
          <a:xfrm>
            <a:off x="5496137" y="3240147"/>
            <a:ext cx="2107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nsolas" panose="020B0609020204030204" pitchFamily="49" charset="0"/>
                <a:cs typeface="Arial" panose="020B0604020202020204" pitchFamily="34" charset="0"/>
              </a:rPr>
              <a:t> 0.0001 mm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46CE3E97-9632-AE3D-1ACD-645DF7EA5DEC}"/>
              </a:ext>
            </a:extLst>
          </p:cNvPr>
          <p:cNvSpPr txBox="1"/>
          <p:nvPr/>
        </p:nvSpPr>
        <p:spPr>
          <a:xfrm>
            <a:off x="5496136" y="3985581"/>
            <a:ext cx="2107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nsolas" panose="020B0609020204030204" pitchFamily="49" charset="0"/>
                <a:cs typeface="Arial" panose="020B0604020202020204" pitchFamily="34" charset="0"/>
              </a:rPr>
              <a:t> </a:t>
            </a:r>
            <a:r>
              <a:rPr lang="en-GB" sz="2400">
                <a:latin typeface="Consolas" panose="020B0609020204030204" pitchFamily="49" charset="0"/>
                <a:cs typeface="Arial" panose="020B0604020202020204" pitchFamily="34" charset="0"/>
              </a:rPr>
              <a:t>0.00   </a:t>
            </a:r>
            <a:r>
              <a:rPr lang="en-GB" sz="2400" dirty="0">
                <a:latin typeface="Consolas" panose="020B0609020204030204" pitchFamily="49" charset="0"/>
                <a:cs typeface="Arial" panose="020B0604020202020204" pitchFamily="34" charset="0"/>
              </a:rPr>
              <a:t>mm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EEED6559-2206-12A4-7689-6336F43498D5}"/>
              </a:ext>
            </a:extLst>
          </p:cNvPr>
          <p:cNvSpPr txBox="1"/>
          <p:nvPr/>
        </p:nvSpPr>
        <p:spPr>
          <a:xfrm>
            <a:off x="315818" y="4299942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si:significantDigit</a:t>
            </a:r>
            <a:endParaRPr lang="en-GB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94F05902-E44D-B622-D4AA-861744FE6BF3}"/>
              </a:ext>
            </a:extLst>
          </p:cNvPr>
          <p:cNvSpPr txBox="1"/>
          <p:nvPr/>
        </p:nvSpPr>
        <p:spPr>
          <a:xfrm>
            <a:off x="3035549" y="4311702"/>
            <a:ext cx="2107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nsolas" panose="020B0609020204030204" pitchFamily="49" charset="0"/>
                <a:cs typeface="Arial" panose="020B0604020202020204" pitchFamily="34" charset="0"/>
              </a:rPr>
              <a:t>-2</a:t>
            </a: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7294444B-9A34-F802-C4A4-6098F7AAC21E}"/>
              </a:ext>
            </a:extLst>
          </p:cNvPr>
          <p:cNvSpPr/>
          <p:nvPr/>
        </p:nvSpPr>
        <p:spPr>
          <a:xfrm>
            <a:off x="3832019" y="2211710"/>
            <a:ext cx="158418" cy="344399"/>
          </a:xfrm>
          <a:prstGeom prst="rect">
            <a:avLst/>
          </a:prstGeom>
          <a:solidFill>
            <a:srgbClr val="009BCE">
              <a:alpha val="5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64C8CE01-096E-2A63-4182-FECBCA61B09D}"/>
              </a:ext>
            </a:extLst>
          </p:cNvPr>
          <p:cNvSpPr/>
          <p:nvPr/>
        </p:nvSpPr>
        <p:spPr>
          <a:xfrm>
            <a:off x="6291379" y="2199711"/>
            <a:ext cx="158418" cy="344399"/>
          </a:xfrm>
          <a:prstGeom prst="rect">
            <a:avLst/>
          </a:prstGeom>
          <a:solidFill>
            <a:srgbClr val="009BCE">
              <a:alpha val="5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E0CAE484-16CA-D7E1-6249-C7A53580DEB8}"/>
              </a:ext>
            </a:extLst>
          </p:cNvPr>
          <p:cNvSpPr/>
          <p:nvPr/>
        </p:nvSpPr>
        <p:spPr>
          <a:xfrm>
            <a:off x="3255303" y="2782727"/>
            <a:ext cx="727933" cy="344399"/>
          </a:xfrm>
          <a:prstGeom prst="rect">
            <a:avLst/>
          </a:prstGeom>
          <a:solidFill>
            <a:srgbClr val="009BCE">
              <a:alpha val="5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47A65600-D10C-0912-EC35-8714946DEB7F}"/>
              </a:ext>
            </a:extLst>
          </p:cNvPr>
          <p:cNvSpPr/>
          <p:nvPr/>
        </p:nvSpPr>
        <p:spPr>
          <a:xfrm>
            <a:off x="5716275" y="2768724"/>
            <a:ext cx="727933" cy="344399"/>
          </a:xfrm>
          <a:prstGeom prst="rect">
            <a:avLst/>
          </a:prstGeom>
          <a:solidFill>
            <a:srgbClr val="009BCE">
              <a:alpha val="5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47462742-E965-DD53-A4AD-B7527532CFF9}"/>
              </a:ext>
            </a:extLst>
          </p:cNvPr>
          <p:cNvSpPr/>
          <p:nvPr/>
        </p:nvSpPr>
        <p:spPr>
          <a:xfrm>
            <a:off x="3116375" y="4386941"/>
            <a:ext cx="357065" cy="344399"/>
          </a:xfrm>
          <a:prstGeom prst="rect">
            <a:avLst/>
          </a:prstGeom>
          <a:solidFill>
            <a:srgbClr val="009BCE">
              <a:alpha val="5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Verbinder: gekrümmt 10">
            <a:extLst>
              <a:ext uri="{FF2B5EF4-FFF2-40B4-BE49-F238E27FC236}">
                <a16:creationId xmlns:a16="http://schemas.microsoft.com/office/drawing/2014/main" id="{9E890837-229E-73C1-FAA8-20235A905D1F}"/>
              </a:ext>
            </a:extLst>
          </p:cNvPr>
          <p:cNvCxnSpPr>
            <a:cxnSpLocks/>
          </p:cNvCxnSpPr>
          <p:nvPr/>
        </p:nvCxnSpPr>
        <p:spPr>
          <a:xfrm rot="16200000" flipV="1">
            <a:off x="1719906" y="2902999"/>
            <a:ext cx="2124350" cy="843533"/>
          </a:xfrm>
          <a:prstGeom prst="curvedConnector3">
            <a:avLst>
              <a:gd name="adj1" fmla="val 9962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91545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CA49719-0751-4DE6-A984-0CFB1EDADB59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F7B22C4-2AFD-431B-A537-78065EABEF87}" type="datetime1">
              <a:rPr lang="de-DE" smtClean="0"/>
              <a:t>30.08.2023</a:t>
            </a:fld>
            <a:endParaRPr lang="de-DE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92C813F9-BEB0-4E7F-8C5E-278C0DF8F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Significant</a:t>
            </a:r>
            <a:r>
              <a:rPr lang="de-DE" dirty="0"/>
              <a:t> Digit – D-SI </a:t>
            </a:r>
            <a:r>
              <a:rPr lang="de-DE" dirty="0" err="1"/>
              <a:t>implementation</a:t>
            </a:r>
            <a:endParaRPr lang="de-DE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7783C11A-9D99-7229-299D-BFA9837F09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166" y="869170"/>
            <a:ext cx="3456383" cy="101566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&lt;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si:real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&lt;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si:value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latin typeface="Arial Unicode MS"/>
              </a:rPr>
              <a:t>3.06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&lt;/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si:value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&lt;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si:unit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&gt;\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metre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&lt;/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si:unit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latin typeface="Arial Unicode MS"/>
              </a:rPr>
              <a:t>&lt;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latin typeface="Arial Unicode MS"/>
              </a:rPr>
              <a:t>si:significantDigit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latin typeface="Arial Unicode MS"/>
              </a:rPr>
              <a:t>&gt;-2&lt;/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latin typeface="Arial Unicode MS"/>
              </a:rPr>
              <a:t>si:significantDigit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&lt;/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si:real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 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F4EFB1F-707C-8D62-A14B-00BB984B13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736" y="2787774"/>
            <a:ext cx="3456383" cy="175432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&lt;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xs:simpleType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name="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latin typeface="Arial Unicode MS"/>
              </a:rPr>
              <a:t>significantDigitType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"&gt;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200" dirty="0">
                <a:latin typeface="Arial Unicode MS"/>
              </a:rPr>
              <a:t> 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&lt;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xs:annotation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  &lt;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xs:documentation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xml:lang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="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en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"&gt;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     Type providing number of significant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digitis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200" dirty="0">
                <a:latin typeface="Arial Unicode MS"/>
              </a:rPr>
              <a:t>      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with separation by blank spaces.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200" dirty="0">
                <a:latin typeface="Arial Unicode MS"/>
              </a:rPr>
              <a:t>   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&lt;/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xs:documentation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&lt;/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xs:annotation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&lt;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xs:restriction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base="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latin typeface="Arial Unicode MS"/>
              </a:rPr>
              <a:t>xs:integer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"/&gt;    &lt;/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xs:simpleType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Pfeil: nach links 12">
            <a:extLst>
              <a:ext uri="{FF2B5EF4-FFF2-40B4-BE49-F238E27FC236}">
                <a16:creationId xmlns:a16="http://schemas.microsoft.com/office/drawing/2014/main" id="{A89A2B36-DAD8-132D-2ACB-E3E5DA0A2286}"/>
              </a:ext>
            </a:extLst>
          </p:cNvPr>
          <p:cNvSpPr/>
          <p:nvPr/>
        </p:nvSpPr>
        <p:spPr>
          <a:xfrm rot="3049279">
            <a:off x="2037374" y="2285482"/>
            <a:ext cx="576064" cy="134386"/>
          </a:xfrm>
          <a:prstGeom prst="leftArrow">
            <a:avLst>
              <a:gd name="adj1" fmla="val 24233"/>
              <a:gd name="adj2" fmla="val 50000"/>
            </a:avLst>
          </a:prstGeom>
          <a:solidFill>
            <a:srgbClr val="009BC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Pfeil: nach links 14">
            <a:extLst>
              <a:ext uri="{FF2B5EF4-FFF2-40B4-BE49-F238E27FC236}">
                <a16:creationId xmlns:a16="http://schemas.microsoft.com/office/drawing/2014/main" id="{53191C10-7DD9-2174-8FF5-84BB5CE002B8}"/>
              </a:ext>
            </a:extLst>
          </p:cNvPr>
          <p:cNvSpPr/>
          <p:nvPr/>
        </p:nvSpPr>
        <p:spPr>
          <a:xfrm>
            <a:off x="4644008" y="1279472"/>
            <a:ext cx="576064" cy="134386"/>
          </a:xfrm>
          <a:prstGeom prst="leftArrow">
            <a:avLst>
              <a:gd name="adj1" fmla="val 24233"/>
              <a:gd name="adj2" fmla="val 50000"/>
            </a:avLst>
          </a:prstGeom>
          <a:solidFill>
            <a:srgbClr val="009BC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Pfeil: nach links 15">
            <a:extLst>
              <a:ext uri="{FF2B5EF4-FFF2-40B4-BE49-F238E27FC236}">
                <a16:creationId xmlns:a16="http://schemas.microsoft.com/office/drawing/2014/main" id="{CA606BB6-3669-7809-E02B-0FFD16B5598B}"/>
              </a:ext>
            </a:extLst>
          </p:cNvPr>
          <p:cNvSpPr/>
          <p:nvPr/>
        </p:nvSpPr>
        <p:spPr>
          <a:xfrm rot="10800000">
            <a:off x="4644008" y="1475186"/>
            <a:ext cx="576064" cy="134386"/>
          </a:xfrm>
          <a:prstGeom prst="leftArrow">
            <a:avLst>
              <a:gd name="adj1" fmla="val 24233"/>
              <a:gd name="adj2" fmla="val 50000"/>
            </a:avLst>
          </a:prstGeom>
          <a:solidFill>
            <a:srgbClr val="009BC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1564FCD-42B4-9F87-C190-DEDAFDBB5C7D}"/>
              </a:ext>
            </a:extLst>
          </p:cNvPr>
          <p:cNvSpPr txBox="1"/>
          <p:nvPr/>
        </p:nvSpPr>
        <p:spPr>
          <a:xfrm>
            <a:off x="4520007" y="1046585"/>
            <a:ext cx="8640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latin typeface="Arial" panose="020B0604020202020204" pitchFamily="34" charset="0"/>
                <a:cs typeface="Arial" panose="020B0604020202020204" pitchFamily="34" charset="0"/>
              </a:rPr>
              <a:t>write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0F16DFAD-BB4F-BA12-F085-DAEDB8051A44}"/>
              </a:ext>
            </a:extLst>
          </p:cNvPr>
          <p:cNvSpPr txBox="1"/>
          <p:nvPr/>
        </p:nvSpPr>
        <p:spPr>
          <a:xfrm>
            <a:off x="4520007" y="1599735"/>
            <a:ext cx="8640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latin typeface="Arial" panose="020B0604020202020204" pitchFamily="34" charset="0"/>
                <a:cs typeface="Arial" panose="020B0604020202020204" pitchFamily="34" charset="0"/>
              </a:rPr>
              <a:t>read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CFD7A69E-44AC-F11B-793F-194DAEE42C22}"/>
              </a:ext>
            </a:extLst>
          </p:cNvPr>
          <p:cNvSpPr/>
          <p:nvPr/>
        </p:nvSpPr>
        <p:spPr>
          <a:xfrm>
            <a:off x="5642569" y="928307"/>
            <a:ext cx="2952329" cy="1015663"/>
          </a:xfrm>
          <a:prstGeom prst="rect">
            <a:avLst/>
          </a:prstGeom>
          <a:ln w="12700">
            <a:prstDash val="sys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r"/>
            <a:r>
              <a:rPr lang="en-GB" sz="1200" b="1" dirty="0">
                <a:solidFill>
                  <a:schemeClr val="accent1"/>
                </a:solidFill>
              </a:rPr>
              <a:t>Software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545E298B-3D44-3189-BFC7-6934834AF8BA}"/>
              </a:ext>
            </a:extLst>
          </p:cNvPr>
          <p:cNvSpPr txBox="1"/>
          <p:nvPr/>
        </p:nvSpPr>
        <p:spPr>
          <a:xfrm>
            <a:off x="5697143" y="1102106"/>
            <a:ext cx="30199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3.06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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GB" sz="1200" u="sng" dirty="0">
                <a:latin typeface="Arial" panose="020B0604020202020204" pitchFamily="34" charset="0"/>
                <a:cs typeface="Arial" panose="020B0604020202020204" pitchFamily="34" charset="0"/>
              </a:rPr>
              <a:t>3.05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60  (</a:t>
            </a:r>
            <a:r>
              <a:rPr lang="en-GB" sz="1050" dirty="0">
                <a:latin typeface="Arial" panose="020B0604020202020204" pitchFamily="34" charset="0"/>
                <a:cs typeface="Arial" panose="020B0604020202020204" pitchFamily="34" charset="0"/>
              </a:rPr>
              <a:t>consider rounding in U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8706EE85-EE19-A088-FF1F-ECC06B05109F}"/>
              </a:ext>
            </a:extLst>
          </p:cNvPr>
          <p:cNvSpPr txBox="1"/>
          <p:nvPr/>
        </p:nvSpPr>
        <p:spPr>
          <a:xfrm>
            <a:off x="5697143" y="1497235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3.05999999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1200" u="sng" dirty="0">
                <a:latin typeface="Arial" panose="020B0604020202020204" pitchFamily="34" charset="0"/>
                <a:cs typeface="Arial" panose="020B0604020202020204" pitchFamily="34" charset="0"/>
              </a:rPr>
              <a:t>3.06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1E8DCBBB-3470-2CE3-D46B-AD3A95A5AB4D}"/>
              </a:ext>
            </a:extLst>
          </p:cNvPr>
          <p:cNvSpPr txBox="1"/>
          <p:nvPr/>
        </p:nvSpPr>
        <p:spPr>
          <a:xfrm>
            <a:off x="2678193" y="2187762"/>
            <a:ext cx="592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New: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optional element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si:significantDigit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2090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C0B0B78-325C-30F3-524B-19A1FC8A50C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Recommendation by D-SI to encode influences from significant digits and rounding as component contributing to the value of the measurement uncertainty for unambiguous use of data in digital systems.</a:t>
            </a:r>
          </a:p>
          <a:p>
            <a:endParaRPr lang="en-GB" sz="2000" dirty="0"/>
          </a:p>
          <a:p>
            <a:r>
              <a:rPr lang="en-GB" sz="2000" dirty="0"/>
              <a:t>Provision of the significant digit is optional and can be applied by users, who are required to provide it. The </a:t>
            </a:r>
            <a:r>
              <a:rPr lang="en-GB" sz="2000" b="1" dirty="0">
                <a:solidFill>
                  <a:srgbClr val="00B050"/>
                </a:solidFill>
              </a:rPr>
              <a:t>D-SI solution is compliant to ISO/IEC 80000-1, ISO/IEC2382:2015en, and calibration guideline requirements</a:t>
            </a:r>
            <a:r>
              <a:rPr lang="en-GB" sz="2000" dirty="0"/>
              <a:t>.</a:t>
            </a:r>
          </a:p>
          <a:p>
            <a:endParaRPr lang="en-GB" sz="2000" dirty="0"/>
          </a:p>
          <a:p>
            <a:r>
              <a:rPr lang="en-GB" sz="2000" dirty="0"/>
              <a:t>Provision of more metadata, e.g., rounding methods etc. is subject to higher level data structures such as calibration metadata, etc.</a:t>
            </a:r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6CF5CE7-DED7-0EC9-B612-F95F2F6B094A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3D34495-9278-4F97-BDCA-DAE41077D2FD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58A0DA9-224B-CD0E-F783-D995CB6EC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Significant Digit - Remarks</a:t>
            </a:r>
          </a:p>
        </p:txBody>
      </p:sp>
    </p:spTree>
    <p:extLst>
      <p:ext uri="{BB962C8B-B14F-4D97-AF65-F5344CB8AC3E}">
        <p14:creationId xmlns:p14="http://schemas.microsoft.com/office/powerpoint/2010/main" val="10672411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01C9778-03BA-3214-84A8-AC1439C6559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115616" y="1462846"/>
            <a:ext cx="7344816" cy="1108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/>
              <a:t>7. Complex as XML list</a:t>
            </a:r>
          </a:p>
          <a:p>
            <a:pPr marL="0" indent="0">
              <a:buNone/>
            </a:pPr>
            <a:endParaRPr lang="en-GB" sz="320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F2B9399-0746-3624-761D-B0E33F0E8CC3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3D34495-9278-4F97-BDCA-DAE41077D2FD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F003A5B-20A7-7400-7659-7D4846655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14393820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D20CD97-7012-F5E4-3A8A-3FB3B1F37EE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69732" y="759450"/>
            <a:ext cx="8204535" cy="5040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Concept the same as XML list for real &amp; improved names of uncertainty elements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6FBEC61-2466-C647-A45C-CF3FB89EEC6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3D34495-9278-4F97-BDCA-DAE41077D2FD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77F037D-55FE-54BB-1D3D-EC6188C3D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Complex as XML List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1E22645B-B047-5481-DE82-928762ED48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592" y="1275606"/>
            <a:ext cx="5688632" cy="338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Arial Unicode MS"/>
              </a:rPr>
              <a:t>&lt;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latin typeface="Arial Unicode MS"/>
              </a:rPr>
              <a:t>si:complexListXMLList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&lt;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si:valueRealXMLList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&gt;1 2 3&lt;/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si:valueRealXMLList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&lt;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si:valueImagXMLList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&gt;4 5 6&lt;/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si:valueImagXMLList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&lt;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si:unitXMLList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&gt;\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metre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\second \kilogram&lt;/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si:unitXMLList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latin typeface="Arial Unicode MS"/>
              </a:rPr>
              <a:t>  </a:t>
            </a:r>
            <a:r>
              <a:rPr lang="en-US" altLang="en-US" sz="1400" dirty="0">
                <a:solidFill>
                  <a:srgbClr val="00B050"/>
                </a:solidFill>
                <a:latin typeface="Arial Unicode MS"/>
              </a:rPr>
              <a:t>&lt;</a:t>
            </a:r>
            <a:r>
              <a:rPr lang="en-US" altLang="en-US" sz="1400" dirty="0" err="1">
                <a:solidFill>
                  <a:srgbClr val="00B050"/>
                </a:solidFill>
                <a:latin typeface="Arial Unicode MS"/>
              </a:rPr>
              <a:t>si</a:t>
            </a:r>
            <a:r>
              <a:rPr lang="en-US" altLang="en-US" sz="1400" dirty="0">
                <a:solidFill>
                  <a:srgbClr val="00B050"/>
                </a:solidFill>
                <a:latin typeface="Arial Unicode MS"/>
              </a:rPr>
              <a:t>:</a:t>
            </a:r>
            <a:r>
              <a:rPr lang="en-GB" sz="1400" dirty="0" err="1">
                <a:solidFill>
                  <a:srgbClr val="00B050"/>
                </a:solidFill>
                <a:latin typeface="Arial Unicode MS"/>
              </a:rPr>
              <a:t>measurementUncertaintyBivariateXMLList</a:t>
            </a:r>
            <a:r>
              <a:rPr lang="en-GB" sz="1400" dirty="0">
                <a:solidFill>
                  <a:srgbClr val="00B050"/>
                </a:solidFill>
              </a:rPr>
              <a:t>&gt;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Arial Unicode MS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  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 Unicode MS"/>
              </a:rPr>
              <a:t>&lt;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rgbClr val="00B050"/>
                </a:solidFill>
                <a:effectLst/>
                <a:latin typeface="Arial Unicode MS"/>
              </a:rPr>
              <a:t>si</a:t>
            </a:r>
            <a:r>
              <a:rPr lang="en-US" altLang="en-US" sz="1400" dirty="0" err="1">
                <a:solidFill>
                  <a:srgbClr val="00B050"/>
                </a:solidFill>
                <a:latin typeface="Arial Unicode MS"/>
              </a:rPr>
              <a:t>:ellipsoidalRegionMUXMLList</a:t>
            </a:r>
            <a:r>
              <a:rPr lang="en-US" altLang="en-US" sz="1400" dirty="0">
                <a:solidFill>
                  <a:srgbClr val="00B050"/>
                </a:solidFill>
                <a:latin typeface="Arial Unicode MS"/>
              </a:rPr>
              <a:t>&gt;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Arial Unicode M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    &lt;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si:covarianceMatrixXMLList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      &lt;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si:columnXMLList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        &lt;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si:covarianceXMLList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          &lt;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si:valueXMLList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&gt;0.3 0.4 0.5&lt;/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si:valueRealXMLList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          &lt;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si:unitXMLList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&gt;\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metre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\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metre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&lt;/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si:unitXMLList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        &lt;/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si:covarianceXMLList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        ...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latin typeface="Arial Unicode MS"/>
              </a:rPr>
              <a:t>  </a:t>
            </a:r>
            <a:r>
              <a:rPr lang="en-US" altLang="en-US" sz="1400" dirty="0">
                <a:solidFill>
                  <a:srgbClr val="00B050"/>
                </a:solidFill>
                <a:latin typeface="Arial Unicode MS"/>
              </a:rPr>
              <a:t>&lt;/</a:t>
            </a:r>
            <a:r>
              <a:rPr lang="en-US" altLang="en-US" sz="1400" dirty="0" err="1">
                <a:solidFill>
                  <a:srgbClr val="00B050"/>
                </a:solidFill>
                <a:latin typeface="Arial Unicode MS"/>
              </a:rPr>
              <a:t>si</a:t>
            </a:r>
            <a:r>
              <a:rPr lang="en-US" altLang="en-US" sz="1400" dirty="0">
                <a:solidFill>
                  <a:srgbClr val="00B050"/>
                </a:solidFill>
                <a:latin typeface="Arial Unicode MS"/>
              </a:rPr>
              <a:t>:</a:t>
            </a:r>
            <a:r>
              <a:rPr lang="en-GB" sz="1400" dirty="0" err="1">
                <a:solidFill>
                  <a:srgbClr val="00B050"/>
                </a:solidFill>
                <a:latin typeface="Arial Unicode MS"/>
              </a:rPr>
              <a:t>measurementUncertaintyBivariateXMLList</a:t>
            </a:r>
            <a:r>
              <a:rPr lang="en-GB" sz="1400" dirty="0">
                <a:solidFill>
                  <a:srgbClr val="00B050"/>
                </a:solidFill>
              </a:rPr>
              <a:t>&gt;</a:t>
            </a:r>
            <a:endParaRPr lang="en-US" altLang="en-US" sz="1400" dirty="0">
              <a:solidFill>
                <a:srgbClr val="00B050"/>
              </a:solidFill>
              <a:latin typeface="Arial Unicode M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Arial Unicode MS"/>
              </a:rPr>
              <a:t>&lt;/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latin typeface="Arial Unicode MS"/>
              </a:rPr>
              <a:t>si:complexListXMLList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Arial Unicode MS"/>
              </a:rPr>
              <a:t>&gt; </a:t>
            </a: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3533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01C9778-03BA-3214-84A8-AC1439C6559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115616" y="1462846"/>
            <a:ext cx="7344816" cy="1108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/>
              <a:t>8. Additional components in units</a:t>
            </a:r>
          </a:p>
          <a:p>
            <a:pPr marL="0" indent="0">
              <a:buNone/>
            </a:pPr>
            <a:endParaRPr lang="en-GB" sz="320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F2B9399-0746-3624-761D-B0E33F0E8CC3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3D34495-9278-4F97-BDCA-DAE41077D2FD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F003A5B-20A7-7400-7659-7D4846655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9623554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2812950-545D-47D6-9476-DD6F4974291F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9BB2D9B4-AFDB-44CB-AB76-983CBF90EF2C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DCC6155-8780-4CD7-BBEC-B5DE15F5C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Units – additional units and components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8E233A6-D534-3D68-E4A6-63071D7264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572" y="1099531"/>
            <a:ext cx="8023220" cy="1616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781C09A8-81FF-4F6A-9374-2F9FB09D8942}"/>
              </a:ext>
            </a:extLst>
          </p:cNvPr>
          <p:cNvSpPr/>
          <p:nvPr/>
        </p:nvSpPr>
        <p:spPr>
          <a:xfrm>
            <a:off x="463725" y="1125674"/>
            <a:ext cx="939924" cy="1518083"/>
          </a:xfrm>
          <a:prstGeom prst="rect">
            <a:avLst/>
          </a:prstGeom>
          <a:solidFill>
            <a:srgbClr val="FFFF00">
              <a:alpha val="2902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EDD1C60-E9FA-9B5A-6953-C45650283816}"/>
              </a:ext>
            </a:extLst>
          </p:cNvPr>
          <p:cNvSpPr txBox="1"/>
          <p:nvPr/>
        </p:nvSpPr>
        <p:spPr>
          <a:xfrm>
            <a:off x="477544" y="2931790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Dimension one units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F06AB5A-EA7B-A2EC-5E10-325767C2FEF2}"/>
              </a:ext>
            </a:extLst>
          </p:cNvPr>
          <p:cNvSpPr txBox="1"/>
          <p:nvPr/>
        </p:nvSpPr>
        <p:spPr>
          <a:xfrm>
            <a:off x="2627784" y="4371950"/>
            <a:ext cx="63367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Needed, as allowed in 9</a:t>
            </a:r>
            <a:r>
              <a:rPr lang="en-GB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addition of SI brochure</a:t>
            </a:r>
          </a:p>
        </p:txBody>
      </p:sp>
    </p:spTree>
    <p:extLst>
      <p:ext uri="{BB962C8B-B14F-4D97-AF65-F5344CB8AC3E}">
        <p14:creationId xmlns:p14="http://schemas.microsoft.com/office/powerpoint/2010/main" val="648179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2812950-545D-47D6-9476-DD6F4974291F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9BB2D9B4-AFDB-44CB-AB76-983CBF90EF2C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DCC6155-8780-4CD7-BBEC-B5DE15F5C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Units – additional units and components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44FCC6D-8EE2-8A4F-752A-5C05CD1751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463" y="939735"/>
            <a:ext cx="7648921" cy="72780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44C363E-44BB-598D-F6D0-00B6D2944B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462" y="1697176"/>
            <a:ext cx="7648922" cy="701736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B705DDBC-4C77-CAE7-F32B-235A343BE7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462" y="2556613"/>
            <a:ext cx="7648922" cy="1226759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781C09A8-81FF-4F6A-9374-2F9FB09D8942}"/>
              </a:ext>
            </a:extLst>
          </p:cNvPr>
          <p:cNvSpPr/>
          <p:nvPr/>
        </p:nvSpPr>
        <p:spPr>
          <a:xfrm>
            <a:off x="412255" y="1007594"/>
            <a:ext cx="1063402" cy="1391317"/>
          </a:xfrm>
          <a:prstGeom prst="rect">
            <a:avLst/>
          </a:prstGeom>
          <a:solidFill>
            <a:srgbClr val="FFFF00">
              <a:alpha val="2902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B1530348-55A9-ED53-5955-A3957F7B6477}"/>
              </a:ext>
            </a:extLst>
          </p:cNvPr>
          <p:cNvSpPr/>
          <p:nvPr/>
        </p:nvSpPr>
        <p:spPr>
          <a:xfrm>
            <a:off x="539552" y="2629357"/>
            <a:ext cx="1063402" cy="1094521"/>
          </a:xfrm>
          <a:prstGeom prst="rect">
            <a:avLst/>
          </a:prstGeom>
          <a:solidFill>
            <a:srgbClr val="FFFF00">
              <a:alpha val="2902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747EEF7-1F69-DBC7-EA65-0C49379D0B3A}"/>
              </a:ext>
            </a:extLst>
          </p:cNvPr>
          <p:cNvSpPr txBox="1"/>
          <p:nvPr/>
        </p:nvSpPr>
        <p:spPr>
          <a:xfrm>
            <a:off x="522784" y="3959904"/>
            <a:ext cx="5337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New SI prefixes and binary prefixes</a:t>
            </a:r>
          </a:p>
        </p:txBody>
      </p:sp>
    </p:spTree>
    <p:extLst>
      <p:ext uri="{BB962C8B-B14F-4D97-AF65-F5344CB8AC3E}">
        <p14:creationId xmlns:p14="http://schemas.microsoft.com/office/powerpoint/2010/main" val="3923039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122298A-F3A9-53CA-7DD9-DC6640F465AA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/>
              <a:t>07.05.2018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C9CF76D-77DA-6B32-8177-F00486F75DE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7A14C69-2B66-BA25-5CE2-E57719D1CC8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ppt-folie-vorlage</a:t>
            </a:r>
            <a:endParaRPr lang="de-DE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D7528922-8072-4292-35EE-5391F2186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D-SI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83D546BB-1943-B86E-865A-E018BC372CB5}"/>
              </a:ext>
            </a:extLst>
          </p:cNvPr>
          <p:cNvSpPr txBox="1">
            <a:spLocks/>
          </p:cNvSpPr>
          <p:nvPr/>
        </p:nvSpPr>
        <p:spPr bwMode="auto">
          <a:xfrm>
            <a:off x="327754" y="879253"/>
            <a:ext cx="2751930" cy="800219"/>
          </a:xfrm>
          <a:prstGeom prst="rect">
            <a:avLst/>
          </a:prstGeom>
          <a:solidFill>
            <a:srgbClr val="0073AA"/>
          </a:solidFill>
          <a:ln cap="flat" algn="ctr">
            <a:noFill/>
          </a:ln>
          <a:effectLst>
            <a:outerShdw blurRad="12700" dist="76200" dir="3000000" algn="ctr" rotWithShape="0">
              <a:schemeClr val="tx1">
                <a:alpha val="42000"/>
              </a:scheme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de-DE" sz="2000" b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D-SI </a:t>
            </a:r>
          </a:p>
          <a:p>
            <a:pPr eaLnBrk="1" hangingPunct="1">
              <a:spcBef>
                <a:spcPct val="20000"/>
              </a:spcBef>
            </a:pPr>
            <a:r>
              <a:rPr lang="de-DE" sz="2000" b="0" dirty="0" err="1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Metadata</a:t>
            </a:r>
            <a:r>
              <a:rPr lang="de-DE" sz="2000" b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 Modell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2AF7A832-234F-EAB1-3022-33CD8483D16E}"/>
              </a:ext>
            </a:extLst>
          </p:cNvPr>
          <p:cNvSpPr txBox="1">
            <a:spLocks/>
          </p:cNvSpPr>
          <p:nvPr/>
        </p:nvSpPr>
        <p:spPr bwMode="auto">
          <a:xfrm>
            <a:off x="323528" y="2282847"/>
            <a:ext cx="2751930" cy="738664"/>
          </a:xfrm>
          <a:prstGeom prst="rect">
            <a:avLst/>
          </a:prstGeom>
          <a:solidFill>
            <a:srgbClr val="0073AA"/>
          </a:solidFill>
          <a:ln cap="flat" algn="ctr">
            <a:noFill/>
          </a:ln>
          <a:effectLst>
            <a:outerShdw blurRad="12700" dist="76200" dir="3000000" algn="ctr" rotWithShape="0">
              <a:schemeClr val="tx1">
                <a:alpha val="42000"/>
              </a:scheme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de-DE" sz="2000" b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Implementation </a:t>
            </a:r>
            <a:r>
              <a:rPr lang="de-DE" sz="2000" b="0" dirty="0" err="1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Metadata</a:t>
            </a:r>
            <a:r>
              <a:rPr lang="de-DE" sz="2000" b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 Modell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9DF508C3-C229-CF38-CBD1-D5C7F12EE40E}"/>
              </a:ext>
            </a:extLst>
          </p:cNvPr>
          <p:cNvSpPr txBox="1">
            <a:spLocks/>
          </p:cNvSpPr>
          <p:nvPr/>
        </p:nvSpPr>
        <p:spPr bwMode="auto">
          <a:xfrm>
            <a:off x="323528" y="3777302"/>
            <a:ext cx="2751930" cy="738664"/>
          </a:xfrm>
          <a:prstGeom prst="rect">
            <a:avLst/>
          </a:prstGeom>
          <a:solidFill>
            <a:srgbClr val="0073AA"/>
          </a:solidFill>
          <a:ln cap="flat" algn="ctr">
            <a:noFill/>
          </a:ln>
          <a:effectLst>
            <a:outerShdw blurRad="12700" dist="76200" dir="3000000" algn="ctr" rotWithShape="0">
              <a:schemeClr val="tx1">
                <a:alpha val="42000"/>
              </a:scheme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de-DE" sz="2000" b="0" dirty="0" err="1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Instances</a:t>
            </a:r>
            <a:r>
              <a:rPr lang="de-DE" sz="2000" b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de-DE" sz="2000" b="0" dirty="0" err="1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of</a:t>
            </a:r>
            <a:r>
              <a:rPr lang="de-DE" sz="2000" b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de-DE" sz="2000" b="0" dirty="0" err="1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data</a:t>
            </a:r>
            <a:r>
              <a:rPr lang="de-DE" sz="2000" b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de-DE" sz="2000" b="0" dirty="0" err="1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with</a:t>
            </a:r>
            <a:r>
              <a:rPr lang="de-DE" sz="2000" b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 D-SI </a:t>
            </a:r>
            <a:r>
              <a:rPr lang="de-DE" sz="2000" b="0" dirty="0" err="1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elements</a:t>
            </a:r>
            <a:endParaRPr lang="de-DE" sz="2000" b="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F3310390-8350-C008-6FAC-E5BC460D6302}"/>
              </a:ext>
            </a:extLst>
          </p:cNvPr>
          <p:cNvCxnSpPr>
            <a:stCxn id="9" idx="0"/>
            <a:endCxn id="8" idx="2"/>
          </p:cNvCxnSpPr>
          <p:nvPr/>
        </p:nvCxnSpPr>
        <p:spPr>
          <a:xfrm flipV="1">
            <a:off x="1699493" y="3021511"/>
            <a:ext cx="0" cy="755791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54C54B39-8CDE-C4E1-BB24-A4A24C0E4D8E}"/>
              </a:ext>
            </a:extLst>
          </p:cNvPr>
          <p:cNvCxnSpPr>
            <a:stCxn id="8" idx="0"/>
            <a:endCxn id="7" idx="2"/>
          </p:cNvCxnSpPr>
          <p:nvPr/>
        </p:nvCxnSpPr>
        <p:spPr>
          <a:xfrm flipV="1">
            <a:off x="1699493" y="1679472"/>
            <a:ext cx="4226" cy="603375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3">
            <a:extLst>
              <a:ext uri="{FF2B5EF4-FFF2-40B4-BE49-F238E27FC236}">
                <a16:creationId xmlns:a16="http://schemas.microsoft.com/office/drawing/2014/main" id="{59BBE431-4B53-9087-FE14-217A6F430A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77461">
            <a:off x="7317795" y="292738"/>
            <a:ext cx="1193451" cy="170002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8" name="TextBox 7">
            <a:extLst>
              <a:ext uri="{FF2B5EF4-FFF2-40B4-BE49-F238E27FC236}">
                <a16:creationId xmlns:a16="http://schemas.microsoft.com/office/drawing/2014/main" id="{DF24B722-0371-FEDB-0E8A-B9F6A4C3D5BC}"/>
              </a:ext>
            </a:extLst>
          </p:cNvPr>
          <p:cNvSpPr txBox="1"/>
          <p:nvPr/>
        </p:nvSpPr>
        <p:spPr>
          <a:xfrm>
            <a:off x="6177742" y="3507854"/>
            <a:ext cx="2729064" cy="120032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9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si:real</a:t>
            </a:r>
            <a:r>
              <a:rPr lang="en-US" sz="9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sz="9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US" sz="9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si:label</a:t>
            </a:r>
            <a:r>
              <a:rPr lang="en-US" sz="9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r>
              <a:rPr lang="en-US" sz="9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length</a:t>
            </a:r>
            <a:r>
              <a:rPr lang="en-US" sz="9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9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si:label</a:t>
            </a:r>
            <a:r>
              <a:rPr lang="en-US" sz="9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sz="9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US" sz="9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si:value</a:t>
            </a:r>
            <a:r>
              <a:rPr lang="en-US" sz="9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r>
              <a:rPr lang="en-US" sz="9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1.34</a:t>
            </a:r>
            <a:r>
              <a:rPr lang="en-US" sz="9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9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si:value</a:t>
            </a:r>
            <a:r>
              <a:rPr lang="en-US" sz="9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sz="9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US" sz="9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si:unit</a:t>
            </a:r>
            <a:r>
              <a:rPr lang="en-US" sz="9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r>
              <a:rPr lang="en-US" sz="9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lang="en-US" sz="900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metre</a:t>
            </a:r>
            <a:r>
              <a:rPr lang="en-US" sz="9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9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si:unit</a:t>
            </a:r>
            <a:r>
              <a:rPr lang="en-US" sz="9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sz="9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US" sz="9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si:dateTime</a:t>
            </a:r>
            <a:r>
              <a:rPr lang="en-US" sz="9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sz="9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9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2021-10-28T17:00:00.00+02:00</a:t>
            </a:r>
          </a:p>
          <a:p>
            <a:r>
              <a:rPr lang="en-US" sz="9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9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9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si:dateTime</a:t>
            </a:r>
            <a:r>
              <a:rPr lang="en-US" sz="9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sz="9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9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si:real</a:t>
            </a:r>
            <a:r>
              <a:rPr lang="en-US" sz="9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1711FE9A-C436-E487-CC5A-F9140AD9E244}"/>
              </a:ext>
            </a:extLst>
          </p:cNvPr>
          <p:cNvSpPr txBox="1"/>
          <p:nvPr/>
        </p:nvSpPr>
        <p:spPr>
          <a:xfrm>
            <a:off x="6151394" y="1678061"/>
            <a:ext cx="22549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en-US" sz="160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highlight>
                  <a:srgbClr val="008CBC"/>
                </a:highlight>
                <a:latin typeface="Arial Unicode MS"/>
              </a:rPr>
              <a:t>Broschure</a:t>
            </a:r>
            <a:endParaRPr kumimoji="0" lang="en-US" altLang="en-US" sz="16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highlight>
                <a:srgbClr val="008CBC"/>
              </a:highlight>
              <a:latin typeface="Arial Unicode MS"/>
            </a:endParaRPr>
          </a:p>
          <a:p>
            <a:r>
              <a:rPr kumimoji="0" lang="en-US" altLang="en-US" sz="11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highlight>
                  <a:srgbClr val="008CBC"/>
                </a:highlight>
                <a:latin typeface="Arial Unicode MS"/>
              </a:rPr>
              <a:t>DOI: 10.5281/zenodo.3816686</a:t>
            </a:r>
            <a:endParaRPr lang="en-US" sz="1100" dirty="0">
              <a:solidFill>
                <a:schemeClr val="bg1"/>
              </a:solidFill>
              <a:highlight>
                <a:srgbClr val="008CBC"/>
              </a:highlight>
            </a:endParaRPr>
          </a:p>
        </p:txBody>
      </p:sp>
      <p:sp>
        <p:nvSpPr>
          <p:cNvPr id="32" name="Geschweifte Klammer links 31">
            <a:extLst>
              <a:ext uri="{FF2B5EF4-FFF2-40B4-BE49-F238E27FC236}">
                <a16:creationId xmlns:a16="http://schemas.microsoft.com/office/drawing/2014/main" id="{7F687269-1EDD-630A-5773-F0369E74B901}"/>
              </a:ext>
            </a:extLst>
          </p:cNvPr>
          <p:cNvSpPr/>
          <p:nvPr/>
        </p:nvSpPr>
        <p:spPr>
          <a:xfrm>
            <a:off x="3275856" y="815565"/>
            <a:ext cx="288032" cy="1108114"/>
          </a:xfrm>
          <a:prstGeom prst="leftBrace">
            <a:avLst>
              <a:gd name="adj1" fmla="val 8333"/>
              <a:gd name="adj2" fmla="val 3752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C80496EA-5033-9DC6-EF80-788BD8D12B08}"/>
              </a:ext>
            </a:extLst>
          </p:cNvPr>
          <p:cNvSpPr txBox="1"/>
          <p:nvPr/>
        </p:nvSpPr>
        <p:spPr>
          <a:xfrm>
            <a:off x="3524519" y="781378"/>
            <a:ext cx="330713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Machine-2-machine exchange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universal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unambiguous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save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Easy-to-understand</a:t>
            </a:r>
          </a:p>
        </p:txBody>
      </p:sp>
      <p:sp>
        <p:nvSpPr>
          <p:cNvPr id="36" name="Geschweifte Klammer links 35">
            <a:extLst>
              <a:ext uri="{FF2B5EF4-FFF2-40B4-BE49-F238E27FC236}">
                <a16:creationId xmlns:a16="http://schemas.microsoft.com/office/drawing/2014/main" id="{87EEB901-BEC3-3E33-069E-6385FAE6FB56}"/>
              </a:ext>
            </a:extLst>
          </p:cNvPr>
          <p:cNvSpPr/>
          <p:nvPr/>
        </p:nvSpPr>
        <p:spPr>
          <a:xfrm>
            <a:off x="3269622" y="2219187"/>
            <a:ext cx="288032" cy="818668"/>
          </a:xfrm>
          <a:prstGeom prst="leftBrace">
            <a:avLst>
              <a:gd name="adj1" fmla="val 8333"/>
              <a:gd name="adj2" fmla="val 5057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CDC1AD61-431F-4B05-DA48-F9615CB58281}"/>
              </a:ext>
            </a:extLst>
          </p:cNvPr>
          <p:cNvSpPr txBox="1"/>
          <p:nvPr/>
        </p:nvSpPr>
        <p:spPr>
          <a:xfrm>
            <a:off x="3557655" y="2283718"/>
            <a:ext cx="23681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XML Schema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(JSON Schema)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(Ontology OWL2)</a:t>
            </a:r>
          </a:p>
        </p:txBody>
      </p:sp>
      <p:sp>
        <p:nvSpPr>
          <p:cNvPr id="39" name="Geschweifte Klammer links 38">
            <a:extLst>
              <a:ext uri="{FF2B5EF4-FFF2-40B4-BE49-F238E27FC236}">
                <a16:creationId xmlns:a16="http://schemas.microsoft.com/office/drawing/2014/main" id="{CEE4B096-2BB7-3B63-29F6-8A4336EBEBA6}"/>
              </a:ext>
            </a:extLst>
          </p:cNvPr>
          <p:cNvSpPr/>
          <p:nvPr/>
        </p:nvSpPr>
        <p:spPr>
          <a:xfrm>
            <a:off x="3278006" y="3716724"/>
            <a:ext cx="288032" cy="818668"/>
          </a:xfrm>
          <a:prstGeom prst="leftBrace">
            <a:avLst>
              <a:gd name="adj1" fmla="val 8333"/>
              <a:gd name="adj2" fmla="val 5057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C2070E71-424C-2388-F646-6F64BC51AAC1}"/>
              </a:ext>
            </a:extLst>
          </p:cNvPr>
          <p:cNvSpPr txBox="1"/>
          <p:nvPr/>
        </p:nvSpPr>
        <p:spPr>
          <a:xfrm>
            <a:off x="3536204" y="3791038"/>
            <a:ext cx="28502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XML element, e.g., in Digital Calibration Certificate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JSON, HDF5, CSV,…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FE0383-CDF1-F9BC-3F12-DB928E50B1D0}"/>
              </a:ext>
            </a:extLst>
          </p:cNvPr>
          <p:cNvSpPr txBox="1"/>
          <p:nvPr/>
        </p:nvSpPr>
        <p:spPr>
          <a:xfrm>
            <a:off x="6177742" y="2405961"/>
            <a:ext cx="2597262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en-US" sz="16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highlight>
                  <a:srgbClr val="008CBC"/>
                </a:highlight>
                <a:latin typeface="Arial Unicode MS"/>
              </a:rPr>
              <a:t>Repository</a:t>
            </a:r>
          </a:p>
          <a:p>
            <a:r>
              <a:rPr kumimoji="0" lang="en-US" altLang="en-US" sz="11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highlight>
                  <a:srgbClr val="008CBC"/>
                </a:highlight>
                <a:latin typeface="Arial Unicode MS"/>
              </a:rPr>
              <a:t>https://gitlab1.ptb.de/d-ptb/d-si/xsd-d-si</a:t>
            </a:r>
            <a:endParaRPr lang="en-US" sz="1100" dirty="0">
              <a:solidFill>
                <a:schemeClr val="bg1"/>
              </a:solidFill>
              <a:highlight>
                <a:srgbClr val="008CBC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6535633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2812950-545D-47D6-9476-DD6F4974291F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9BB2D9B4-AFDB-44CB-AB76-983CBF90EF2C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DCC6155-8780-4CD7-BBEC-B5DE15F5C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Units – additional operator “\per”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FF4010F-7111-4F67-8DFD-2F0EF42090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960" y="831822"/>
            <a:ext cx="8639944" cy="13831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781C09A8-81FF-4F6A-9374-2F9FB09D8942}"/>
              </a:ext>
            </a:extLst>
          </p:cNvPr>
          <p:cNvSpPr/>
          <p:nvPr/>
        </p:nvSpPr>
        <p:spPr>
          <a:xfrm>
            <a:off x="440481" y="1862091"/>
            <a:ext cx="8420559" cy="263124"/>
          </a:xfrm>
          <a:prstGeom prst="rect">
            <a:avLst/>
          </a:prstGeom>
          <a:solidFill>
            <a:srgbClr val="FFFF00">
              <a:alpha val="2902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82C8883D-FA21-D0CD-05E9-44DB8A9B8F1C}"/>
              </a:ext>
            </a:extLst>
          </p:cNvPr>
          <p:cNvGrpSpPr/>
          <p:nvPr/>
        </p:nvGrpSpPr>
        <p:grpSpPr>
          <a:xfrm>
            <a:off x="282960" y="2713786"/>
            <a:ext cx="8578080" cy="1946195"/>
            <a:chOff x="282960" y="2713786"/>
            <a:chExt cx="8578080" cy="1946195"/>
          </a:xfrm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25AACB38-031D-9EA6-A953-726AFAB4274A}"/>
                </a:ext>
              </a:extLst>
            </p:cNvPr>
            <p:cNvSpPr/>
            <p:nvPr/>
          </p:nvSpPr>
          <p:spPr>
            <a:xfrm>
              <a:off x="4875538" y="2726176"/>
              <a:ext cx="3985502" cy="1933804"/>
            </a:xfrm>
            <a:prstGeom prst="rect">
              <a:avLst/>
            </a:prstGeom>
            <a:solidFill>
              <a:srgbClr val="009BCE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E9CCA61E-70BC-AAFE-EB05-FAFB8942A9E5}"/>
                </a:ext>
              </a:extLst>
            </p:cNvPr>
            <p:cNvSpPr/>
            <p:nvPr/>
          </p:nvSpPr>
          <p:spPr>
            <a:xfrm>
              <a:off x="2576781" y="2716533"/>
              <a:ext cx="2056792" cy="1943447"/>
            </a:xfrm>
            <a:prstGeom prst="rect">
              <a:avLst/>
            </a:prstGeom>
            <a:solidFill>
              <a:srgbClr val="009BCE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D7F1FC04-626E-79C9-EE71-FC28BE2155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76577" y="2940440"/>
              <a:ext cx="457200" cy="609600"/>
            </a:xfrm>
            <a:prstGeom prst="rect">
              <a:avLst/>
            </a:prstGeom>
          </p:spPr>
        </p:pic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E760DBDB-30D3-6F15-A311-17B4D2A802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82526" y="2911865"/>
              <a:ext cx="771525" cy="666750"/>
            </a:xfrm>
            <a:prstGeom prst="rect">
              <a:avLst/>
            </a:prstGeom>
          </p:spPr>
        </p:pic>
        <p:grpSp>
          <p:nvGrpSpPr>
            <p:cNvPr id="2" name="Gruppieren 1">
              <a:extLst>
                <a:ext uri="{FF2B5EF4-FFF2-40B4-BE49-F238E27FC236}">
                  <a16:creationId xmlns:a16="http://schemas.microsoft.com/office/drawing/2014/main" id="{61B1B13C-FE3D-B391-A726-F3EC00A6C7E2}"/>
                </a:ext>
              </a:extLst>
            </p:cNvPr>
            <p:cNvGrpSpPr/>
            <p:nvPr/>
          </p:nvGrpSpPr>
          <p:grpSpPr>
            <a:xfrm>
              <a:off x="282960" y="2713786"/>
              <a:ext cx="2056792" cy="1946195"/>
              <a:chOff x="282960" y="2713786"/>
              <a:chExt cx="2056792" cy="1946195"/>
            </a:xfrm>
          </p:grpSpPr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909008E1-EB6E-D3B4-E1F8-BC23BB9C761C}"/>
                  </a:ext>
                </a:extLst>
              </p:cNvPr>
              <p:cNvSpPr/>
              <p:nvPr/>
            </p:nvSpPr>
            <p:spPr>
              <a:xfrm>
                <a:off x="282960" y="2713786"/>
                <a:ext cx="2056792" cy="1946195"/>
              </a:xfrm>
              <a:prstGeom prst="rect">
                <a:avLst/>
              </a:prstGeom>
              <a:solidFill>
                <a:srgbClr val="009BCE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" name="Grafik 3">
                <a:extLst>
                  <a:ext uri="{FF2B5EF4-FFF2-40B4-BE49-F238E27FC236}">
                    <a16:creationId xmlns:a16="http://schemas.microsoft.com/office/drawing/2014/main" id="{DD20A597-CB34-5661-60A9-7E605757CC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54181" y="2940610"/>
                <a:ext cx="514350" cy="657225"/>
              </a:xfrm>
              <a:prstGeom prst="rect">
                <a:avLst/>
              </a:prstGeom>
            </p:spPr>
          </p:pic>
          <p:pic>
            <p:nvPicPr>
              <p:cNvPr id="13" name="Grafik 12">
                <a:extLst>
                  <a:ext uri="{FF2B5EF4-FFF2-40B4-BE49-F238E27FC236}">
                    <a16:creationId xmlns:a16="http://schemas.microsoft.com/office/drawing/2014/main" id="{430CEADE-B618-8C60-0DDF-2C24C6B7B1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49343" y="3778277"/>
                <a:ext cx="1724025" cy="304800"/>
              </a:xfrm>
              <a:prstGeom prst="rect">
                <a:avLst/>
              </a:prstGeom>
            </p:spPr>
          </p:pic>
        </p:grpSp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BCF7250A-1778-D1A4-FA13-2853CF37B83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824127" y="3778277"/>
              <a:ext cx="1562100" cy="619125"/>
            </a:xfrm>
            <a:prstGeom prst="rect">
              <a:avLst/>
            </a:prstGeom>
          </p:spPr>
        </p:pic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6C94B559-062D-3F41-0270-7C7E981B70C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079939" y="3830664"/>
              <a:ext cx="3505200" cy="342900"/>
            </a:xfrm>
            <a:prstGeom prst="rect">
              <a:avLst/>
            </a:prstGeom>
          </p:spPr>
        </p:pic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E2BF5627-7F85-AEB8-DFEA-0005AFB6DB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12146" b="23404"/>
            <a:stretch/>
          </p:blipFill>
          <p:spPr>
            <a:xfrm>
              <a:off x="5325318" y="4281347"/>
              <a:ext cx="2905125" cy="288531"/>
            </a:xfrm>
            <a:prstGeom prst="rect">
              <a:avLst/>
            </a:prstGeom>
          </p:spPr>
        </p:pic>
        <p:cxnSp>
          <p:nvCxnSpPr>
            <p:cNvPr id="24" name="Gerader Verbinder 23">
              <a:extLst>
                <a:ext uri="{FF2B5EF4-FFF2-40B4-BE49-F238E27FC236}">
                  <a16:creationId xmlns:a16="http://schemas.microsoft.com/office/drawing/2014/main" id="{D97BE42E-DC08-D558-E2A6-95D165F85B5A}"/>
                </a:ext>
              </a:extLst>
            </p:cNvPr>
            <p:cNvCxnSpPr/>
            <p:nvPr/>
          </p:nvCxnSpPr>
          <p:spPr>
            <a:xfrm flipV="1">
              <a:off x="5325318" y="4281347"/>
              <a:ext cx="2905125" cy="28853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r Verbinder 25">
              <a:extLst>
                <a:ext uri="{FF2B5EF4-FFF2-40B4-BE49-F238E27FC236}">
                  <a16:creationId xmlns:a16="http://schemas.microsoft.com/office/drawing/2014/main" id="{214DE37D-525E-6675-6545-297AA5EC6C08}"/>
                </a:ext>
              </a:extLst>
            </p:cNvPr>
            <p:cNvCxnSpPr/>
            <p:nvPr/>
          </p:nvCxnSpPr>
          <p:spPr>
            <a:xfrm>
              <a:off x="5325318" y="4281347"/>
              <a:ext cx="2905125" cy="28853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75609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01C9778-03BA-3214-84A8-AC1439C6559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115616" y="1462846"/>
            <a:ext cx="7344816" cy="1108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/>
              <a:t>9. Preparing semantics for future</a:t>
            </a:r>
          </a:p>
          <a:p>
            <a:pPr marL="0" indent="0">
              <a:buNone/>
            </a:pPr>
            <a:endParaRPr lang="en-GB" sz="320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F2B9399-0746-3624-761D-B0E33F0E8CC3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3D34495-9278-4F97-BDCA-DAE41077D2FD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F003A5B-20A7-7400-7659-7D4846655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12515302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094924-AF60-FDA9-81A7-832C8BC8B731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3D34495-9278-4F97-BDCA-DAE41077D2FD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7A498FA-701F-DF00-C9AC-76DD712B0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Semantics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B00C3BF6-F96A-8E1B-0427-8DA98D9964C7}"/>
              </a:ext>
            </a:extLst>
          </p:cNvPr>
          <p:cNvSpPr/>
          <p:nvPr/>
        </p:nvSpPr>
        <p:spPr>
          <a:xfrm>
            <a:off x="323528" y="3820356"/>
            <a:ext cx="4392488" cy="3600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D-SI Metadata Model &amp; Implementations</a:t>
            </a: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200DE94A-926F-F916-ED4E-EBF88DD9ABEC}"/>
              </a:ext>
            </a:extLst>
          </p:cNvPr>
          <p:cNvSpPr/>
          <p:nvPr/>
        </p:nvSpPr>
        <p:spPr>
          <a:xfrm>
            <a:off x="5004048" y="3816114"/>
            <a:ext cx="2304256" cy="360040"/>
          </a:xfrm>
          <a:prstGeom prst="roundRect">
            <a:avLst/>
          </a:prstGeom>
          <a:solidFill>
            <a:srgbClr val="009BC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Common Data Model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0FB7899F-91BD-0EC3-BF98-F9E75E492107}"/>
              </a:ext>
            </a:extLst>
          </p:cNvPr>
          <p:cNvSpPr/>
          <p:nvPr/>
        </p:nvSpPr>
        <p:spPr>
          <a:xfrm>
            <a:off x="7452319" y="3820356"/>
            <a:ext cx="1435783" cy="360040"/>
          </a:xfrm>
          <a:prstGeom prst="roundRect">
            <a:avLst/>
          </a:prstGeom>
          <a:solidFill>
            <a:srgbClr val="009BC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Level 2-3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A54C05C2-C0BC-B7F9-AF12-AEF0A3A0DAB9}"/>
              </a:ext>
            </a:extLst>
          </p:cNvPr>
          <p:cNvGrpSpPr/>
          <p:nvPr/>
        </p:nvGrpSpPr>
        <p:grpSpPr>
          <a:xfrm>
            <a:off x="323528" y="1768128"/>
            <a:ext cx="8564575" cy="792088"/>
            <a:chOff x="323528" y="1768128"/>
            <a:chExt cx="8564575" cy="792088"/>
          </a:xfrm>
        </p:grpSpPr>
        <p:sp>
          <p:nvSpPr>
            <p:cNvPr id="7" name="Rechteck: abgerundete Ecken 6">
              <a:extLst>
                <a:ext uri="{FF2B5EF4-FFF2-40B4-BE49-F238E27FC236}">
                  <a16:creationId xmlns:a16="http://schemas.microsoft.com/office/drawing/2014/main" id="{F5153090-9E10-EF1D-E193-C6608F8FEA26}"/>
                </a:ext>
              </a:extLst>
            </p:cNvPr>
            <p:cNvSpPr/>
            <p:nvPr/>
          </p:nvSpPr>
          <p:spPr>
            <a:xfrm>
              <a:off x="5017616" y="1768128"/>
              <a:ext cx="2290688" cy="792088"/>
            </a:xfrm>
            <a:prstGeom prst="roundRect">
              <a:avLst/>
            </a:prstGeom>
            <a:solidFill>
              <a:srgbClr val="009BCE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Semantic Data Model (semantic interoperability layer)</a:t>
              </a:r>
            </a:p>
          </p:txBody>
        </p:sp>
        <p:sp>
          <p:nvSpPr>
            <p:cNvPr id="8" name="Rechteck: abgerundete Ecken 7">
              <a:extLst>
                <a:ext uri="{FF2B5EF4-FFF2-40B4-BE49-F238E27FC236}">
                  <a16:creationId xmlns:a16="http://schemas.microsoft.com/office/drawing/2014/main" id="{5425D051-13E8-6E30-6A0F-F79EA57AA0E5}"/>
                </a:ext>
              </a:extLst>
            </p:cNvPr>
            <p:cNvSpPr/>
            <p:nvPr/>
          </p:nvSpPr>
          <p:spPr>
            <a:xfrm>
              <a:off x="323528" y="2200176"/>
              <a:ext cx="4392488" cy="360040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D-SI Element Types &amp; URLs (PIDs)</a:t>
              </a:r>
            </a:p>
          </p:txBody>
        </p:sp>
        <p:sp>
          <p:nvSpPr>
            <p:cNvPr id="9" name="Rechteck: abgerundete Ecken 8">
              <a:extLst>
                <a:ext uri="{FF2B5EF4-FFF2-40B4-BE49-F238E27FC236}">
                  <a16:creationId xmlns:a16="http://schemas.microsoft.com/office/drawing/2014/main" id="{AA8AC77A-FB28-D917-AB8E-38C34131D531}"/>
                </a:ext>
              </a:extLst>
            </p:cNvPr>
            <p:cNvSpPr/>
            <p:nvPr/>
          </p:nvSpPr>
          <p:spPr>
            <a:xfrm>
              <a:off x="323528" y="1768128"/>
              <a:ext cx="1866602" cy="360040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BIPM SI Ref. Point</a:t>
              </a:r>
            </a:p>
          </p:txBody>
        </p:sp>
        <p:sp>
          <p:nvSpPr>
            <p:cNvPr id="10" name="Rechteck: abgerundete Ecken 9">
              <a:extLst>
                <a:ext uri="{FF2B5EF4-FFF2-40B4-BE49-F238E27FC236}">
                  <a16:creationId xmlns:a16="http://schemas.microsoft.com/office/drawing/2014/main" id="{CFC63F97-362E-F0DE-64AD-93F5D9FEA9BC}"/>
                </a:ext>
              </a:extLst>
            </p:cNvPr>
            <p:cNvSpPr/>
            <p:nvPr/>
          </p:nvSpPr>
          <p:spPr>
            <a:xfrm>
              <a:off x="2267744" y="1768128"/>
              <a:ext cx="2448272" cy="360040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VIM, GUM vocab., ...</a:t>
              </a:r>
            </a:p>
          </p:txBody>
        </p:sp>
        <p:sp>
          <p:nvSpPr>
            <p:cNvPr id="12" name="Rechteck: abgerundete Ecken 11">
              <a:extLst>
                <a:ext uri="{FF2B5EF4-FFF2-40B4-BE49-F238E27FC236}">
                  <a16:creationId xmlns:a16="http://schemas.microsoft.com/office/drawing/2014/main" id="{12EDD56E-A2FD-E3C6-F35A-99374F9FCC30}"/>
                </a:ext>
              </a:extLst>
            </p:cNvPr>
            <p:cNvSpPr/>
            <p:nvPr/>
          </p:nvSpPr>
          <p:spPr>
            <a:xfrm>
              <a:off x="7452318" y="1768128"/>
              <a:ext cx="1435783" cy="360040"/>
            </a:xfrm>
            <a:prstGeom prst="roundRect">
              <a:avLst/>
            </a:prstGeom>
            <a:solidFill>
              <a:srgbClr val="009BCE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Level 3-4</a:t>
              </a:r>
            </a:p>
          </p:txBody>
        </p:sp>
        <p:sp>
          <p:nvSpPr>
            <p:cNvPr id="13" name="Rechteck: abgerundete Ecken 12">
              <a:extLst>
                <a:ext uri="{FF2B5EF4-FFF2-40B4-BE49-F238E27FC236}">
                  <a16:creationId xmlns:a16="http://schemas.microsoft.com/office/drawing/2014/main" id="{98F31CEF-831C-1B96-14CE-14F1CDE5CD43}"/>
                </a:ext>
              </a:extLst>
            </p:cNvPr>
            <p:cNvSpPr/>
            <p:nvPr/>
          </p:nvSpPr>
          <p:spPr>
            <a:xfrm>
              <a:off x="7452320" y="2200176"/>
              <a:ext cx="1435783" cy="360040"/>
            </a:xfrm>
            <a:prstGeom prst="roundRect">
              <a:avLst/>
            </a:prstGeom>
            <a:solidFill>
              <a:srgbClr val="009BCE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FA</a:t>
              </a:r>
              <a:r>
                <a:rPr lang="en-GB" sz="2800" dirty="0"/>
                <a:t>I</a:t>
              </a:r>
              <a:r>
                <a:rPr lang="en-GB" sz="1400" dirty="0"/>
                <a:t>R</a:t>
              </a:r>
              <a:endParaRPr lang="en-GB" dirty="0"/>
            </a:p>
          </p:txBody>
        </p:sp>
      </p:grp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BA007819-EFF9-F748-BD7A-5AC1A56521B6}"/>
              </a:ext>
            </a:extLst>
          </p:cNvPr>
          <p:cNvSpPr/>
          <p:nvPr/>
        </p:nvSpPr>
        <p:spPr>
          <a:xfrm>
            <a:off x="7452320" y="4299942"/>
            <a:ext cx="1435783" cy="360040"/>
          </a:xfrm>
          <a:prstGeom prst="roundRect">
            <a:avLst/>
          </a:prstGeom>
          <a:solidFill>
            <a:srgbClr val="009BC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FA</a:t>
            </a:r>
            <a:r>
              <a:rPr lang="en-GB" dirty="0"/>
              <a:t>I</a:t>
            </a:r>
            <a:r>
              <a:rPr lang="en-GB" sz="1400" dirty="0"/>
              <a:t>R</a:t>
            </a:r>
            <a:endParaRPr lang="en-GB" dirty="0"/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282F75D6-7E3B-1B89-4E37-4A52AF599B22}"/>
              </a:ext>
            </a:extLst>
          </p:cNvPr>
          <p:cNvGrpSpPr/>
          <p:nvPr/>
        </p:nvGrpSpPr>
        <p:grpSpPr>
          <a:xfrm>
            <a:off x="2375756" y="2905807"/>
            <a:ext cx="5148572" cy="597440"/>
            <a:chOff x="2375756" y="2905807"/>
            <a:chExt cx="5148572" cy="597440"/>
          </a:xfrm>
        </p:grpSpPr>
        <p:sp>
          <p:nvSpPr>
            <p:cNvPr id="15" name="Pfeil: nach oben 14">
              <a:extLst>
                <a:ext uri="{FF2B5EF4-FFF2-40B4-BE49-F238E27FC236}">
                  <a16:creationId xmlns:a16="http://schemas.microsoft.com/office/drawing/2014/main" id="{1622567E-8798-A5F1-9DAC-99A75A957A93}"/>
                </a:ext>
              </a:extLst>
            </p:cNvPr>
            <p:cNvSpPr/>
            <p:nvPr/>
          </p:nvSpPr>
          <p:spPr>
            <a:xfrm>
              <a:off x="2375756" y="2905807"/>
              <a:ext cx="288032" cy="504056"/>
            </a:xfrm>
            <a:prstGeom prst="upArrow">
              <a:avLst/>
            </a:prstGeom>
            <a:solidFill>
              <a:srgbClr val="009BCE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15424C5B-696D-545A-C4D8-FC8723522E34}"/>
                </a:ext>
              </a:extLst>
            </p:cNvPr>
            <p:cNvSpPr txBox="1"/>
            <p:nvPr/>
          </p:nvSpPr>
          <p:spPr>
            <a:xfrm>
              <a:off x="2699792" y="2918472"/>
              <a:ext cx="48245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D-SI extension enabling Semantic Data Model on top of Common Data Model </a:t>
              </a:r>
            </a:p>
          </p:txBody>
        </p: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4167644A-9919-D8A7-E396-171CDE4F7FE2}"/>
              </a:ext>
            </a:extLst>
          </p:cNvPr>
          <p:cNvGrpSpPr/>
          <p:nvPr/>
        </p:nvGrpSpPr>
        <p:grpSpPr>
          <a:xfrm>
            <a:off x="323528" y="721514"/>
            <a:ext cx="4392488" cy="920793"/>
            <a:chOff x="323528" y="721514"/>
            <a:chExt cx="4392488" cy="920793"/>
          </a:xfrm>
        </p:grpSpPr>
        <p:sp>
          <p:nvSpPr>
            <p:cNvPr id="17" name="Rechteck: abgerundete Ecken 16">
              <a:extLst>
                <a:ext uri="{FF2B5EF4-FFF2-40B4-BE49-F238E27FC236}">
                  <a16:creationId xmlns:a16="http://schemas.microsoft.com/office/drawing/2014/main" id="{9F872558-4367-0EA9-23D3-813B448EEB53}"/>
                </a:ext>
              </a:extLst>
            </p:cNvPr>
            <p:cNvSpPr/>
            <p:nvPr/>
          </p:nvSpPr>
          <p:spPr>
            <a:xfrm>
              <a:off x="323528" y="721514"/>
              <a:ext cx="4392488" cy="583199"/>
            </a:xfrm>
            <a:prstGeom prst="round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Interoperation with Knowledge Graphs, linked data, ontologies, …</a:t>
              </a:r>
            </a:p>
          </p:txBody>
        </p:sp>
        <p:sp>
          <p:nvSpPr>
            <p:cNvPr id="18" name="Pfeil: nach oben 17">
              <a:extLst>
                <a:ext uri="{FF2B5EF4-FFF2-40B4-BE49-F238E27FC236}">
                  <a16:creationId xmlns:a16="http://schemas.microsoft.com/office/drawing/2014/main" id="{87A87E66-8D04-75E4-FDCB-76C0C9C93BCD}"/>
                </a:ext>
              </a:extLst>
            </p:cNvPr>
            <p:cNvSpPr/>
            <p:nvPr/>
          </p:nvSpPr>
          <p:spPr>
            <a:xfrm>
              <a:off x="2375756" y="1367118"/>
              <a:ext cx="288032" cy="275189"/>
            </a:xfrm>
            <a:prstGeom prst="upArrow">
              <a:avLst/>
            </a:prstGeom>
            <a:solidFill>
              <a:srgbClr val="009BCE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21050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A6E5286-DEFF-5571-CD13-B4E55B8216A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Each component (type) in the D-SI metadata model needs to allow a machine-actionable link to metadata providing its meaning (semantics).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However, the initial design did not have this need in mind and the definition and use of some types is too ambiguous to establish unambiguous semantic links, e.g.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 err="1"/>
              <a:t>si:label</a:t>
            </a:r>
            <a:r>
              <a:rPr lang="en-GB" sz="2000" dirty="0"/>
              <a:t> and </a:t>
            </a:r>
            <a:r>
              <a:rPr lang="en-GB" sz="2000" dirty="0" err="1"/>
              <a:t>si:distribution</a:t>
            </a:r>
            <a:r>
              <a:rPr lang="en-GB" sz="2000" dirty="0"/>
              <a:t> have different meaning but are of the same type </a:t>
            </a:r>
            <a:r>
              <a:rPr lang="en-GB" sz="2000" dirty="0" err="1"/>
              <a:t>xs:string</a:t>
            </a:r>
            <a:r>
              <a:rPr lang="en-GB" sz="2000" dirty="0"/>
              <a:t>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87CFF6B-BDD3-D4B7-071E-5E47BA3A04FB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3D34495-9278-4F97-BDCA-DAE41077D2FD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E33C7F7-337D-9D61-DA6F-E818F82B9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Semantics – What are the issues?</a:t>
            </a:r>
          </a:p>
        </p:txBody>
      </p:sp>
    </p:spTree>
    <p:extLst>
      <p:ext uri="{BB962C8B-B14F-4D97-AF65-F5344CB8AC3E}">
        <p14:creationId xmlns:p14="http://schemas.microsoft.com/office/powerpoint/2010/main" val="30186987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3AAB8E2-0780-2683-3E41-AEEF6AB1FF1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3D34495-9278-4F97-BDCA-DAE41077D2FD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2D21398-DC7A-DA57-2BA5-1ED429BE7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Semantics Example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726FA83-529B-D258-3673-1AE27611C5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80" y="3075806"/>
            <a:ext cx="5966546" cy="16023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EE8D02D-2460-4831-BD76-56E20C3210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843558"/>
            <a:ext cx="6912768" cy="16467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Pfeil: nach rechts 8">
            <a:extLst>
              <a:ext uri="{FF2B5EF4-FFF2-40B4-BE49-F238E27FC236}">
                <a16:creationId xmlns:a16="http://schemas.microsoft.com/office/drawing/2014/main" id="{6BEC8E53-3E03-78D9-38AE-1A02292D1AC1}"/>
              </a:ext>
            </a:extLst>
          </p:cNvPr>
          <p:cNvSpPr/>
          <p:nvPr/>
        </p:nvSpPr>
        <p:spPr>
          <a:xfrm rot="20103773">
            <a:off x="3112386" y="2508436"/>
            <a:ext cx="1152128" cy="504056"/>
          </a:xfrm>
          <a:prstGeom prst="rightArrow">
            <a:avLst/>
          </a:prstGeom>
          <a:solidFill>
            <a:srgbClr val="009BC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becomes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EA6103FC-9196-DEBC-7EE1-6888E0F2DB95}"/>
              </a:ext>
            </a:extLst>
          </p:cNvPr>
          <p:cNvSpPr/>
          <p:nvPr/>
        </p:nvSpPr>
        <p:spPr>
          <a:xfrm>
            <a:off x="4716016" y="1563638"/>
            <a:ext cx="1728192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ACE0E924-F4C7-6904-CD4E-B70D91E16BFD}"/>
              </a:ext>
            </a:extLst>
          </p:cNvPr>
          <p:cNvSpPr/>
          <p:nvPr/>
        </p:nvSpPr>
        <p:spPr>
          <a:xfrm>
            <a:off x="4427984" y="2026993"/>
            <a:ext cx="1728192" cy="216024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2A6A7F8B-FE4F-13A6-837B-02EB3A31476D}"/>
              </a:ext>
            </a:extLst>
          </p:cNvPr>
          <p:cNvSpPr/>
          <p:nvPr/>
        </p:nvSpPr>
        <p:spPr>
          <a:xfrm>
            <a:off x="2838326" y="3758229"/>
            <a:ext cx="1728192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C3DD4193-C0D4-9B92-3147-3FAECD189B32}"/>
              </a:ext>
            </a:extLst>
          </p:cNvPr>
          <p:cNvSpPr/>
          <p:nvPr/>
        </p:nvSpPr>
        <p:spPr>
          <a:xfrm>
            <a:off x="2627784" y="4221584"/>
            <a:ext cx="1080120" cy="216024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7210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4BEB136-32B4-BF0D-1200-7C6D5F4E980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All updates regarding quantity types and improved uncertainty elements establishing ability for unique semantic linking.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sz="2000" dirty="0"/>
              <a:t>Unique element names and types whenever data has different meaning.</a:t>
            </a:r>
          </a:p>
          <a:p>
            <a:r>
              <a:rPr lang="en-GB" sz="2000" dirty="0"/>
              <a:t>Specific simple types based on String and Double adding meaning like “min value type”, “label type”, “</a:t>
            </a:r>
            <a:r>
              <a:rPr lang="en-GB" sz="2000" dirty="0" err="1"/>
              <a:t>quantityTypeQUDT</a:t>
            </a:r>
            <a:r>
              <a:rPr lang="en-GB" sz="2000" dirty="0"/>
              <a:t>”, …</a:t>
            </a:r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/>
              <a:t>However, ensuring backwards compatibility of the D-SI leads to some limitation to the ability to disambiguate all types for better semantics.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88CC077-66BC-261B-9DA8-BCA27EBB085B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3D34495-9278-4F97-BDCA-DAE41077D2FD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F53AF22-7749-8674-8F1C-46706ECA8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Semantics - improvements</a:t>
            </a:r>
          </a:p>
        </p:txBody>
      </p:sp>
    </p:spTree>
    <p:extLst>
      <p:ext uri="{BB962C8B-B14F-4D97-AF65-F5344CB8AC3E}">
        <p14:creationId xmlns:p14="http://schemas.microsoft.com/office/powerpoint/2010/main" val="1196393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01C9778-03BA-3214-84A8-AC1439C6559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115616" y="1462846"/>
            <a:ext cx="7344816" cy="1108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/>
              <a:t>10. Sanitizing XSD</a:t>
            </a:r>
          </a:p>
          <a:p>
            <a:pPr marL="0" indent="0">
              <a:buNone/>
            </a:pPr>
            <a:endParaRPr lang="en-GB" sz="320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F2B9399-0746-3624-761D-B0E33F0E8CC3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3D34495-9278-4F97-BDCA-DAE41077D2FD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F003A5B-20A7-7400-7659-7D4846655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33595977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E9071BC-A925-C07B-3A03-594BF672B86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/>
              <a:t>Old structure						New structure (easy to read)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2200" dirty="0"/>
              <a:t>&lt;element1&gt;							&lt;element1&gt;</a:t>
            </a:r>
          </a:p>
          <a:p>
            <a:pPr marL="0" indent="0">
              <a:buNone/>
            </a:pPr>
            <a:r>
              <a:rPr lang="en-GB" sz="2200" dirty="0"/>
              <a:t>&lt;element2&gt;							&lt;element1Type&gt;</a:t>
            </a:r>
          </a:p>
          <a:p>
            <a:pPr marL="0" indent="0">
              <a:buNone/>
            </a:pPr>
            <a:r>
              <a:rPr lang="en-GB" sz="2200" dirty="0"/>
              <a:t>…									&lt;element2&gt;</a:t>
            </a:r>
          </a:p>
          <a:p>
            <a:pPr marL="0" indent="0">
              <a:buNone/>
            </a:pPr>
            <a:r>
              <a:rPr lang="en-GB" sz="2200" dirty="0"/>
              <a:t>&lt;element1Type&gt;					&lt;element2Type&gt;</a:t>
            </a:r>
          </a:p>
          <a:p>
            <a:pPr marL="0" indent="0">
              <a:buNone/>
            </a:pPr>
            <a:r>
              <a:rPr lang="en-GB" sz="2200" dirty="0"/>
              <a:t>&lt;element2Type&gt;					…</a:t>
            </a:r>
          </a:p>
          <a:p>
            <a:pPr marL="0" indent="0">
              <a:buNone/>
            </a:pPr>
            <a:r>
              <a:rPr lang="en-GB" sz="2200" dirty="0"/>
              <a:t>…									&lt;simpleType1&gt;</a:t>
            </a:r>
          </a:p>
          <a:p>
            <a:pPr marL="0" indent="0">
              <a:buNone/>
            </a:pPr>
            <a:r>
              <a:rPr lang="en-GB" sz="2200" dirty="0"/>
              <a:t>&lt;simpleType1&gt;						…</a:t>
            </a:r>
          </a:p>
          <a:p>
            <a:pPr marL="0" indent="0">
              <a:buNone/>
            </a:pPr>
            <a:r>
              <a:rPr lang="en-GB" dirty="0"/>
              <a:t>…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BBF84E3-DDBD-A587-C135-6BD6DB44E4F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3D34495-9278-4F97-BDCA-DAE41077D2FD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1E02058-A45D-543C-1DC1-3D3E0D3F8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Sanitizing XSD</a:t>
            </a:r>
          </a:p>
        </p:txBody>
      </p:sp>
    </p:spTree>
    <p:extLst>
      <p:ext uri="{BB962C8B-B14F-4D97-AF65-F5344CB8AC3E}">
        <p14:creationId xmlns:p14="http://schemas.microsoft.com/office/powerpoint/2010/main" val="5556795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3CEA6E2-64AC-4B26-B04B-3F329975517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85000" lnSpcReduction="10000"/>
          </a:bodyPr>
          <a:lstStyle/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de-DE" sz="2000" dirty="0"/>
              <a:t>Type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quantity</a:t>
            </a:r>
            <a:r>
              <a:rPr lang="de-DE" sz="2000" dirty="0"/>
              <a:t> 							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de-DE" sz="2000" dirty="0"/>
              <a:t>Standard </a:t>
            </a:r>
            <a:r>
              <a:rPr lang="de-DE" sz="2000" dirty="0" err="1"/>
              <a:t>measurement</a:t>
            </a:r>
            <a:r>
              <a:rPr lang="de-DE" sz="2000" dirty="0"/>
              <a:t> </a:t>
            </a:r>
            <a:r>
              <a:rPr lang="de-DE" sz="2000" dirty="0" err="1"/>
              <a:t>uncertainty</a:t>
            </a:r>
            <a:endParaRPr lang="de-DE" sz="2000" dirty="0"/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de-DE" sz="2000" dirty="0"/>
              <a:t>Element </a:t>
            </a:r>
            <a:r>
              <a:rPr lang="de-DE" sz="2000" dirty="0" err="1"/>
              <a:t>names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uncertainty</a:t>
            </a:r>
            <a:endParaRPr lang="de-DE" sz="2000" dirty="0"/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de-DE" sz="2000" dirty="0" err="1"/>
              <a:t>Disambiguating</a:t>
            </a:r>
            <a:r>
              <a:rPr lang="de-DE" sz="2000" dirty="0"/>
              <a:t> </a:t>
            </a:r>
            <a:r>
              <a:rPr lang="de-DE" sz="2000" dirty="0" err="1"/>
              <a:t>uncertainty</a:t>
            </a:r>
            <a:r>
              <a:rPr lang="de-DE" sz="2000" dirty="0"/>
              <a:t> </a:t>
            </a:r>
            <a:r>
              <a:rPr lang="de-DE" sz="2000" dirty="0" err="1"/>
              <a:t>statements</a:t>
            </a:r>
            <a:endParaRPr lang="de-DE" sz="2000" dirty="0"/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de-DE" sz="2000" dirty="0" err="1"/>
              <a:t>Voids</a:t>
            </a:r>
            <a:r>
              <a:rPr lang="de-DE" sz="2000" dirty="0"/>
              <a:t> (</a:t>
            </a:r>
            <a:r>
              <a:rPr lang="de-DE" sz="2000" dirty="0" err="1"/>
              <a:t>NaN</a:t>
            </a:r>
            <a:r>
              <a:rPr lang="de-DE" sz="2000" dirty="0"/>
              <a:t>, </a:t>
            </a:r>
            <a:r>
              <a:rPr lang="de-DE" sz="2000" dirty="0" err="1"/>
              <a:t>undefined</a:t>
            </a:r>
            <a:r>
              <a:rPr lang="de-DE" sz="2000" dirty="0"/>
              <a:t> </a:t>
            </a:r>
            <a:r>
              <a:rPr lang="de-DE" sz="2000" dirty="0" err="1"/>
              <a:t>values</a:t>
            </a:r>
            <a:r>
              <a:rPr lang="de-DE" sz="2000" dirty="0"/>
              <a:t>)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de-DE" sz="2000" dirty="0" err="1"/>
              <a:t>Significant</a:t>
            </a:r>
            <a:r>
              <a:rPr lang="de-DE" sz="2000" dirty="0"/>
              <a:t> Digit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de-DE" sz="2000" dirty="0" err="1"/>
              <a:t>Complex</a:t>
            </a:r>
            <a:r>
              <a:rPr lang="de-DE" sz="2000" dirty="0"/>
              <a:t> </a:t>
            </a:r>
            <a:r>
              <a:rPr lang="de-DE" sz="2000" dirty="0" err="1"/>
              <a:t>as</a:t>
            </a:r>
            <a:r>
              <a:rPr lang="de-DE" sz="2000" dirty="0"/>
              <a:t> XML </a:t>
            </a:r>
            <a:r>
              <a:rPr lang="de-DE" sz="2000" dirty="0" err="1"/>
              <a:t>list</a:t>
            </a:r>
            <a:endParaRPr lang="de-DE" sz="2000" dirty="0"/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de-DE" sz="2000" dirty="0"/>
              <a:t>Additional </a:t>
            </a:r>
            <a:r>
              <a:rPr lang="de-DE" sz="2000" dirty="0" err="1"/>
              <a:t>components</a:t>
            </a:r>
            <a:r>
              <a:rPr lang="de-DE" sz="2000" dirty="0"/>
              <a:t> in </a:t>
            </a:r>
            <a:r>
              <a:rPr lang="de-DE" sz="2000" dirty="0" err="1"/>
              <a:t>units</a:t>
            </a:r>
            <a:endParaRPr lang="de-DE" sz="2000" dirty="0"/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de-DE" sz="2000" dirty="0" err="1"/>
              <a:t>Preparing</a:t>
            </a:r>
            <a:r>
              <a:rPr lang="de-DE" sz="2000" dirty="0"/>
              <a:t> </a:t>
            </a:r>
            <a:r>
              <a:rPr lang="de-DE" sz="2000" dirty="0" err="1"/>
              <a:t>semantics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future</a:t>
            </a:r>
            <a:endParaRPr lang="de-DE" sz="2000" dirty="0"/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de-DE" sz="2000" dirty="0" err="1"/>
              <a:t>Sanitizing</a:t>
            </a:r>
            <a:r>
              <a:rPr lang="de-DE" sz="2000" dirty="0"/>
              <a:t> XSD					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12395EE-3399-4111-B897-D2C4AED768F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3DC40BFB-A716-4829-9013-3EA63A536D32}" type="datetime1">
              <a:rPr lang="de-DE" smtClean="0"/>
              <a:t>30.08.2023</a:t>
            </a:fld>
            <a:endParaRPr lang="de-DE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813B912-A44E-4BF4-B376-C396EB9F8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6766881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AF3189F-01EA-4529-AE1D-B254F44085A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de-DE" sz="2000" dirty="0"/>
              <a:t>April 2023 D-SI 2.2.0 </a:t>
            </a:r>
            <a:r>
              <a:rPr lang="de-DE" sz="2000" dirty="0" err="1"/>
              <a:t>beta</a:t>
            </a:r>
            <a:r>
              <a:rPr lang="de-DE" sz="2000" dirty="0"/>
              <a:t> draft</a:t>
            </a:r>
          </a:p>
          <a:p>
            <a:endParaRPr lang="de-DE" sz="2000" dirty="0"/>
          </a:p>
          <a:p>
            <a:r>
              <a:rPr lang="de-DE" sz="2000" b="1" dirty="0" err="1">
                <a:solidFill>
                  <a:srgbClr val="FF0000"/>
                </a:solidFill>
              </a:rPr>
              <a:t>Since</a:t>
            </a:r>
            <a:r>
              <a:rPr lang="de-DE" sz="2000" b="1" dirty="0">
                <a:solidFill>
                  <a:srgbClr val="FF0000"/>
                </a:solidFill>
              </a:rPr>
              <a:t> </a:t>
            </a:r>
            <a:r>
              <a:rPr lang="de-DE" sz="2000" b="1" dirty="0" err="1">
                <a:solidFill>
                  <a:srgbClr val="FF0000"/>
                </a:solidFill>
              </a:rPr>
              <a:t>then</a:t>
            </a:r>
            <a:r>
              <a:rPr lang="de-DE" sz="2000" b="1" dirty="0">
                <a:solidFill>
                  <a:srgbClr val="FF0000"/>
                </a:solidFill>
              </a:rPr>
              <a:t> </a:t>
            </a:r>
            <a:r>
              <a:rPr lang="de-DE" sz="2000" b="1" dirty="0" err="1">
                <a:solidFill>
                  <a:srgbClr val="FF0000"/>
                </a:solidFill>
              </a:rPr>
              <a:t>piloting</a:t>
            </a:r>
            <a:r>
              <a:rPr lang="de-DE" sz="2000" b="1" dirty="0">
                <a:solidFill>
                  <a:srgbClr val="FF0000"/>
                </a:solidFill>
              </a:rPr>
              <a:t> </a:t>
            </a:r>
            <a:r>
              <a:rPr lang="de-DE" sz="2000" b="1" dirty="0" err="1">
                <a:solidFill>
                  <a:srgbClr val="FF0000"/>
                </a:solidFill>
              </a:rPr>
              <a:t>of</a:t>
            </a:r>
            <a:r>
              <a:rPr lang="de-DE" sz="2000" b="1" dirty="0">
                <a:solidFill>
                  <a:srgbClr val="FF0000"/>
                </a:solidFill>
              </a:rPr>
              <a:t> D-SI 2.2.0 </a:t>
            </a:r>
            <a:r>
              <a:rPr lang="de-DE" sz="2000" b="1" dirty="0" err="1">
                <a:solidFill>
                  <a:srgbClr val="FF0000"/>
                </a:solidFill>
              </a:rPr>
              <a:t>beta</a:t>
            </a:r>
            <a:endParaRPr lang="de-DE" sz="2000" b="1" dirty="0">
              <a:solidFill>
                <a:srgbClr val="FF0000"/>
              </a:solidFill>
            </a:endParaRPr>
          </a:p>
          <a:p>
            <a:pPr lvl="1"/>
            <a:r>
              <a:rPr lang="de-DE" sz="2000" dirty="0" err="1"/>
              <a:t>Documentation</a:t>
            </a:r>
            <a:r>
              <a:rPr lang="de-DE" sz="2000" dirty="0"/>
              <a:t> and </a:t>
            </a:r>
            <a:r>
              <a:rPr lang="de-DE" sz="2000" dirty="0" err="1"/>
              <a:t>communication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changes</a:t>
            </a:r>
            <a:endParaRPr lang="de-DE" sz="2000" dirty="0"/>
          </a:p>
          <a:p>
            <a:pPr lvl="1"/>
            <a:r>
              <a:rPr lang="de-DE" sz="2000" dirty="0" err="1"/>
              <a:t>Collecting</a:t>
            </a:r>
            <a:r>
              <a:rPr lang="de-DE" sz="2000" dirty="0"/>
              <a:t> initial </a:t>
            </a:r>
            <a:r>
              <a:rPr lang="de-DE" sz="2000" dirty="0" err="1"/>
              <a:t>feedback</a:t>
            </a:r>
            <a:r>
              <a:rPr lang="de-DE" sz="2000" dirty="0"/>
              <a:t> </a:t>
            </a:r>
            <a:r>
              <a:rPr lang="de-DE" sz="2000" dirty="0" err="1"/>
              <a:t>from</a:t>
            </a:r>
            <a:r>
              <a:rPr lang="de-DE" sz="2000" dirty="0"/>
              <a:t> DCC </a:t>
            </a:r>
            <a:r>
              <a:rPr lang="de-DE" sz="2000" dirty="0" err="1"/>
              <a:t>users</a:t>
            </a:r>
            <a:endParaRPr lang="de-DE" sz="2000" dirty="0"/>
          </a:p>
          <a:p>
            <a:pPr lvl="1"/>
            <a:r>
              <a:rPr lang="de-DE" sz="2000" dirty="0"/>
              <a:t>Fixing </a:t>
            </a:r>
            <a:r>
              <a:rPr lang="de-DE" sz="2000" dirty="0" err="1"/>
              <a:t>bugs</a:t>
            </a:r>
            <a:endParaRPr lang="de-DE" sz="2000" dirty="0"/>
          </a:p>
          <a:p>
            <a:pPr lvl="1"/>
            <a:r>
              <a:rPr lang="de-DE" sz="2000" dirty="0" err="1"/>
              <a:t>Updating</a:t>
            </a:r>
            <a:r>
              <a:rPr lang="de-DE" sz="2000" dirty="0"/>
              <a:t> D-SI </a:t>
            </a:r>
            <a:r>
              <a:rPr lang="de-DE" sz="2000" dirty="0" err="1"/>
              <a:t>documentation</a:t>
            </a:r>
            <a:endParaRPr lang="de-DE" sz="2000" dirty="0"/>
          </a:p>
          <a:p>
            <a:pPr marL="266700" lvl="1" indent="0">
              <a:buNone/>
            </a:pPr>
            <a:endParaRPr lang="de-DE" sz="2000" dirty="0"/>
          </a:p>
          <a:p>
            <a:r>
              <a:rPr lang="de-DE" sz="2000" dirty="0" err="1"/>
              <a:t>Planning</a:t>
            </a:r>
            <a:r>
              <a:rPr lang="de-DE" sz="2000" dirty="0"/>
              <a:t> </a:t>
            </a:r>
            <a:r>
              <a:rPr lang="de-DE" sz="2000" dirty="0" err="1"/>
              <a:t>steps</a:t>
            </a:r>
            <a:r>
              <a:rPr lang="de-DE" sz="2000" dirty="0"/>
              <a:t> and </a:t>
            </a:r>
            <a:r>
              <a:rPr lang="de-DE" sz="2000" dirty="0" err="1"/>
              <a:t>roadmap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release (</a:t>
            </a:r>
            <a:r>
              <a:rPr lang="de-DE" sz="2000" dirty="0" err="1"/>
              <a:t>aim</a:t>
            </a:r>
            <a:r>
              <a:rPr lang="de-DE" sz="2000" dirty="0"/>
              <a:t> </a:t>
            </a:r>
            <a:r>
              <a:rPr lang="de-DE" sz="2000" dirty="0" err="1"/>
              <a:t>is</a:t>
            </a:r>
            <a:r>
              <a:rPr lang="de-DE" sz="2000" dirty="0"/>
              <a:t> end </a:t>
            </a:r>
            <a:r>
              <a:rPr lang="de-DE" sz="2000" dirty="0" err="1"/>
              <a:t>of</a:t>
            </a:r>
            <a:r>
              <a:rPr lang="de-DE" sz="2000" dirty="0"/>
              <a:t> 2023)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0788D2F-1796-477C-8446-46C74301752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32AC266-6E33-44FE-8AEE-3799E36BEC4E}" type="datetime1">
              <a:rPr lang="de-DE" smtClean="0"/>
              <a:t>30.08.2023</a:t>
            </a:fld>
            <a:endParaRPr lang="de-DE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D84C4CE3-F20F-45B9-B2DF-E77E4B872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410355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6039726-5578-9CE8-02AE-247094DDC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D-SI timeline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7E98486-6BB2-AFAA-3807-A6F41D5A3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4F396-A555-4FC1-9801-6C4734315D87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4" name="Pfeil: nach rechts 3">
            <a:extLst>
              <a:ext uri="{FF2B5EF4-FFF2-40B4-BE49-F238E27FC236}">
                <a16:creationId xmlns:a16="http://schemas.microsoft.com/office/drawing/2014/main" id="{82CBA0CE-5ED3-8FFA-2120-D095119632DF}"/>
              </a:ext>
            </a:extLst>
          </p:cNvPr>
          <p:cNvSpPr/>
          <p:nvPr/>
        </p:nvSpPr>
        <p:spPr>
          <a:xfrm>
            <a:off x="467544" y="1275606"/>
            <a:ext cx="7776864" cy="576064"/>
          </a:xfrm>
          <a:prstGeom prst="rightArrow">
            <a:avLst/>
          </a:prstGeom>
          <a:solidFill>
            <a:srgbClr val="009BC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/>
              <a:t>2018		2019		2020		2021		2022		2023		2024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A839214A-101F-157F-BC8E-73770C0EB930}"/>
              </a:ext>
            </a:extLst>
          </p:cNvPr>
          <p:cNvGrpSpPr/>
          <p:nvPr/>
        </p:nvGrpSpPr>
        <p:grpSpPr>
          <a:xfrm>
            <a:off x="143508" y="1707654"/>
            <a:ext cx="1080120" cy="1133484"/>
            <a:chOff x="143508" y="1707654"/>
            <a:chExt cx="1080120" cy="1133484"/>
          </a:xfrm>
        </p:grpSpPr>
        <p:cxnSp>
          <p:nvCxnSpPr>
            <p:cNvPr id="6" name="Gerader Verbinder 5">
              <a:extLst>
                <a:ext uri="{FF2B5EF4-FFF2-40B4-BE49-F238E27FC236}">
                  <a16:creationId xmlns:a16="http://schemas.microsoft.com/office/drawing/2014/main" id="{1BF1E8F4-21E7-F102-1708-D1AE51A24965}"/>
                </a:ext>
              </a:extLst>
            </p:cNvPr>
            <p:cNvCxnSpPr/>
            <p:nvPr/>
          </p:nvCxnSpPr>
          <p:spPr>
            <a:xfrm>
              <a:off x="683568" y="1707654"/>
              <a:ext cx="0" cy="50405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7865D490-7A8B-AA76-24FE-F0892DE333D1}"/>
                </a:ext>
              </a:extLst>
            </p:cNvPr>
            <p:cNvSpPr txBox="1"/>
            <p:nvPr/>
          </p:nvSpPr>
          <p:spPr>
            <a:xfrm>
              <a:off x="143508" y="2240974"/>
              <a:ext cx="108012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EMPIR </a:t>
              </a:r>
              <a:r>
                <a:rPr lang="en-GB" sz="1100" dirty="0" err="1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SmartCom</a:t>
              </a:r>
              <a:r>
                <a:rPr lang="en-GB" sz="11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start of D-SI</a:t>
              </a:r>
            </a:p>
          </p:txBody>
        </p:sp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9106BFCE-81A4-5D3F-CE33-9B11BA6C26F7}"/>
              </a:ext>
            </a:extLst>
          </p:cNvPr>
          <p:cNvGrpSpPr/>
          <p:nvPr/>
        </p:nvGrpSpPr>
        <p:grpSpPr>
          <a:xfrm>
            <a:off x="966200" y="1707654"/>
            <a:ext cx="1306945" cy="2358681"/>
            <a:chOff x="966200" y="1707654"/>
            <a:chExt cx="1306945" cy="2358681"/>
          </a:xfrm>
        </p:grpSpPr>
        <p:cxnSp>
          <p:nvCxnSpPr>
            <p:cNvPr id="9" name="Gerader Verbinder 8">
              <a:extLst>
                <a:ext uri="{FF2B5EF4-FFF2-40B4-BE49-F238E27FC236}">
                  <a16:creationId xmlns:a16="http://schemas.microsoft.com/office/drawing/2014/main" id="{65D9CC83-A984-575D-7DD2-20C3B6FA4831}"/>
                </a:ext>
              </a:extLst>
            </p:cNvPr>
            <p:cNvCxnSpPr/>
            <p:nvPr/>
          </p:nvCxnSpPr>
          <p:spPr>
            <a:xfrm>
              <a:off x="1619672" y="1707654"/>
              <a:ext cx="0" cy="136815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972091E7-2406-0F60-12A4-36D3FBB03D97}"/>
                </a:ext>
              </a:extLst>
            </p:cNvPr>
            <p:cNvSpPr txBox="1"/>
            <p:nvPr/>
          </p:nvSpPr>
          <p:spPr>
            <a:xfrm>
              <a:off x="966200" y="3127616"/>
              <a:ext cx="1306945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D-SI initial release metadata model and XML implementation (version 1.x.x)</a:t>
              </a:r>
            </a:p>
          </p:txBody>
        </p:sp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2375DF5D-B951-71B9-1F1F-B2B8CE7E1BFA}"/>
              </a:ext>
            </a:extLst>
          </p:cNvPr>
          <p:cNvGrpSpPr/>
          <p:nvPr/>
        </p:nvGrpSpPr>
        <p:grpSpPr>
          <a:xfrm>
            <a:off x="2015715" y="1707654"/>
            <a:ext cx="1080120" cy="1220014"/>
            <a:chOff x="2015715" y="1707654"/>
            <a:chExt cx="1080120" cy="1220014"/>
          </a:xfrm>
        </p:grpSpPr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B363A42D-24EC-947A-4FDE-D0D447AF8F7D}"/>
                </a:ext>
              </a:extLst>
            </p:cNvPr>
            <p:cNvCxnSpPr/>
            <p:nvPr/>
          </p:nvCxnSpPr>
          <p:spPr>
            <a:xfrm>
              <a:off x="2555776" y="1707654"/>
              <a:ext cx="0" cy="57606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4D0BCD02-486B-4BA8-134F-ABE022159A7F}"/>
                </a:ext>
              </a:extLst>
            </p:cNvPr>
            <p:cNvSpPr txBox="1"/>
            <p:nvPr/>
          </p:nvSpPr>
          <p:spPr>
            <a:xfrm>
              <a:off x="2015715" y="2327504"/>
              <a:ext cx="108012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D-SI update for SI redefinition</a:t>
              </a:r>
            </a:p>
          </p:txBody>
        </p:sp>
      </p:grp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EE3584B9-D675-644E-A3B7-F653DDC170E4}"/>
              </a:ext>
            </a:extLst>
          </p:cNvPr>
          <p:cNvGrpSpPr/>
          <p:nvPr/>
        </p:nvGrpSpPr>
        <p:grpSpPr>
          <a:xfrm>
            <a:off x="2720705" y="1707654"/>
            <a:ext cx="1437640" cy="2873742"/>
            <a:chOff x="2720705" y="1707654"/>
            <a:chExt cx="1437640" cy="2873742"/>
          </a:xfrm>
        </p:grpSpPr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75FDA10A-CCCF-C953-815C-3C32EFAC26AE}"/>
                </a:ext>
              </a:extLst>
            </p:cNvPr>
            <p:cNvCxnSpPr>
              <a:cxnSpLocks/>
            </p:cNvCxnSpPr>
            <p:nvPr/>
          </p:nvCxnSpPr>
          <p:spPr>
            <a:xfrm>
              <a:off x="3419872" y="1707654"/>
              <a:ext cx="0" cy="164131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86B91765-EAE6-C53A-6419-89C5CC7C786C}"/>
                </a:ext>
              </a:extLst>
            </p:cNvPr>
            <p:cNvSpPr txBox="1"/>
            <p:nvPr/>
          </p:nvSpPr>
          <p:spPr>
            <a:xfrm>
              <a:off x="2720705" y="3473400"/>
              <a:ext cx="143764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D-SI extension XML implementation (version 2.x.x)</a:t>
              </a:r>
            </a:p>
            <a:p>
              <a:pPr algn="ctr"/>
              <a:endParaRPr lang="en-GB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GB" sz="11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Long Term Stable Version</a:t>
              </a:r>
            </a:p>
          </p:txBody>
        </p:sp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ABEF30F8-AAF2-A49E-3071-D7985735DD7E}"/>
              </a:ext>
            </a:extLst>
          </p:cNvPr>
          <p:cNvGrpSpPr/>
          <p:nvPr/>
        </p:nvGrpSpPr>
        <p:grpSpPr>
          <a:xfrm>
            <a:off x="4501378" y="1707654"/>
            <a:ext cx="1581404" cy="1641316"/>
            <a:chOff x="4501378" y="1707654"/>
            <a:chExt cx="1581404" cy="1641316"/>
          </a:xfrm>
        </p:grpSpPr>
        <p:cxnSp>
          <p:nvCxnSpPr>
            <p:cNvPr id="18" name="Gerader Verbinder 17">
              <a:extLst>
                <a:ext uri="{FF2B5EF4-FFF2-40B4-BE49-F238E27FC236}">
                  <a16:creationId xmlns:a16="http://schemas.microsoft.com/office/drawing/2014/main" id="{B32E25BA-4351-A45D-83CE-D41097474267}"/>
                </a:ext>
              </a:extLst>
            </p:cNvPr>
            <p:cNvCxnSpPr/>
            <p:nvPr/>
          </p:nvCxnSpPr>
          <p:spPr>
            <a:xfrm>
              <a:off x="5292080" y="1707654"/>
              <a:ext cx="0" cy="53332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41616BC6-2BD3-18D0-9958-FE68A520579A}"/>
                </a:ext>
              </a:extLst>
            </p:cNvPr>
            <p:cNvSpPr txBox="1"/>
            <p:nvPr/>
          </p:nvSpPr>
          <p:spPr>
            <a:xfrm>
              <a:off x="4501378" y="2240974"/>
              <a:ext cx="1581404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Larger extension</a:t>
              </a:r>
            </a:p>
            <a:p>
              <a:pPr algn="ctr"/>
              <a:r>
                <a:rPr lang="en-GB" sz="11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D-SI model and XML implementation (version 2.2.0) following user feedback</a:t>
              </a:r>
            </a:p>
          </p:txBody>
        </p:sp>
      </p:grp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91B53676-3ACE-40FE-117B-27B0EECDA3AE}"/>
              </a:ext>
            </a:extLst>
          </p:cNvPr>
          <p:cNvGrpSpPr/>
          <p:nvPr/>
        </p:nvGrpSpPr>
        <p:grpSpPr>
          <a:xfrm>
            <a:off x="5358412" y="1707654"/>
            <a:ext cx="1739544" cy="2820906"/>
            <a:chOff x="5358412" y="1707654"/>
            <a:chExt cx="1739544" cy="2820906"/>
          </a:xfrm>
        </p:grpSpPr>
        <p:cxnSp>
          <p:nvCxnSpPr>
            <p:cNvPr id="21" name="Gerader Verbinder 20">
              <a:extLst>
                <a:ext uri="{FF2B5EF4-FFF2-40B4-BE49-F238E27FC236}">
                  <a16:creationId xmlns:a16="http://schemas.microsoft.com/office/drawing/2014/main" id="{356A50CD-BF8C-F179-4BD1-49F5FC5AABF5}"/>
                </a:ext>
              </a:extLst>
            </p:cNvPr>
            <p:cNvCxnSpPr/>
            <p:nvPr/>
          </p:nvCxnSpPr>
          <p:spPr>
            <a:xfrm>
              <a:off x="6228184" y="1707654"/>
              <a:ext cx="0" cy="1889321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D325FF70-B68E-4D2E-7018-B77593D51DAC}"/>
                </a:ext>
              </a:extLst>
            </p:cNvPr>
            <p:cNvSpPr txBox="1"/>
            <p:nvPr/>
          </p:nvSpPr>
          <p:spPr>
            <a:xfrm>
              <a:off x="5358412" y="3589841"/>
              <a:ext cx="1739544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Development of services advancing semantic interoperability of D-SI data (e.g., link to BIPM’s SI Reference Point)</a:t>
              </a:r>
            </a:p>
          </p:txBody>
        </p:sp>
      </p:grpSp>
      <p:sp>
        <p:nvSpPr>
          <p:cNvPr id="23" name="Rechteck 22">
            <a:extLst>
              <a:ext uri="{FF2B5EF4-FFF2-40B4-BE49-F238E27FC236}">
                <a16:creationId xmlns:a16="http://schemas.microsoft.com/office/drawing/2014/main" id="{25C185D0-2736-A2DF-042B-DF5884A93D71}"/>
              </a:ext>
            </a:extLst>
          </p:cNvPr>
          <p:cNvSpPr/>
          <p:nvPr/>
        </p:nvSpPr>
        <p:spPr>
          <a:xfrm>
            <a:off x="3527885" y="1751035"/>
            <a:ext cx="1656182" cy="1598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/>
              <a:t>D-SI entering applications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E2A6F33C-456C-3ED2-AFDC-387B0043AF5B}"/>
              </a:ext>
            </a:extLst>
          </p:cNvPr>
          <p:cNvSpPr txBox="1"/>
          <p:nvPr/>
        </p:nvSpPr>
        <p:spPr>
          <a:xfrm>
            <a:off x="4138436" y="963955"/>
            <a:ext cx="24497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FAIR &amp; Level 4 Maturity</a:t>
            </a:r>
          </a:p>
          <a:p>
            <a:r>
              <a:rPr lang="en-GB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(semantics, machine-actionable)</a:t>
            </a:r>
          </a:p>
        </p:txBody>
      </p:sp>
    </p:spTree>
    <p:extLst>
      <p:ext uri="{BB962C8B-B14F-4D97-AF65-F5344CB8AC3E}">
        <p14:creationId xmlns:p14="http://schemas.microsoft.com/office/powerpoint/2010/main" val="1716608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D16268A-9374-E967-8C2B-E2070B340D93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4970463"/>
            <a:ext cx="3960813" cy="173037"/>
          </a:xfrm>
        </p:spPr>
        <p:txBody>
          <a:bodyPr/>
          <a:lstStyle/>
          <a:p>
            <a:fld id="{43D34495-9278-4F97-BDCA-DAE41077D2FD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BDC26BD-0FED-2A59-264E-1D76CD2E0F47}"/>
              </a:ext>
            </a:extLst>
          </p:cNvPr>
          <p:cNvSpPr txBox="1"/>
          <p:nvPr/>
        </p:nvSpPr>
        <p:spPr>
          <a:xfrm>
            <a:off x="2483768" y="1779662"/>
            <a:ext cx="57606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Daniel Hutzschenreuter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Physikalisch-Technische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Bundesanstalt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Daniel.Hutzschenreuter@ptb.de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2023-07</a:t>
            </a:r>
          </a:p>
        </p:txBody>
      </p:sp>
    </p:spTree>
    <p:extLst>
      <p:ext uri="{BB962C8B-B14F-4D97-AF65-F5344CB8AC3E}">
        <p14:creationId xmlns:p14="http://schemas.microsoft.com/office/powerpoint/2010/main" val="3344468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Addressing DCC user needs around the world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Implementing feedback from DKD groups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Addressing requirements from communities beyond calibration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Update since last changes were implemented 2021</a:t>
            </a:r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Beta version 2.2.0 2023 drafting updates and extensions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Now pilot phase for testing, etc. before official release</a:t>
            </a:r>
            <a:endParaRPr lang="en-US" sz="20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C4CBC485-8446-4297-BD1D-8FFB3674831D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3CEA6E2-64AC-4B26-B04B-3F329975517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85000" lnSpcReduction="10000"/>
          </a:bodyPr>
          <a:lstStyle/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de-DE" sz="2000" dirty="0"/>
              <a:t>Type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quantity</a:t>
            </a:r>
            <a:r>
              <a:rPr lang="de-DE" sz="2000" dirty="0"/>
              <a:t> 							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de-DE" sz="2000" dirty="0"/>
              <a:t>Standard </a:t>
            </a:r>
            <a:r>
              <a:rPr lang="de-DE" sz="2000" dirty="0" err="1"/>
              <a:t>measurement</a:t>
            </a:r>
            <a:r>
              <a:rPr lang="de-DE" sz="2000" dirty="0"/>
              <a:t> </a:t>
            </a:r>
            <a:r>
              <a:rPr lang="de-DE" sz="2000" dirty="0" err="1"/>
              <a:t>uncertainty</a:t>
            </a:r>
            <a:endParaRPr lang="de-DE" sz="2000" dirty="0"/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de-DE" sz="2000" dirty="0"/>
              <a:t>Element </a:t>
            </a:r>
            <a:r>
              <a:rPr lang="de-DE" sz="2000" dirty="0" err="1"/>
              <a:t>names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uncertainty</a:t>
            </a:r>
            <a:endParaRPr lang="de-DE" sz="2000" dirty="0"/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de-DE" sz="2000" dirty="0" err="1"/>
              <a:t>Disambiguating</a:t>
            </a:r>
            <a:r>
              <a:rPr lang="de-DE" sz="2000" dirty="0"/>
              <a:t> </a:t>
            </a:r>
            <a:r>
              <a:rPr lang="de-DE" sz="2000" dirty="0" err="1"/>
              <a:t>uncertainty</a:t>
            </a:r>
            <a:r>
              <a:rPr lang="de-DE" sz="2000" dirty="0"/>
              <a:t> </a:t>
            </a:r>
            <a:r>
              <a:rPr lang="de-DE" sz="2000" dirty="0" err="1"/>
              <a:t>statements</a:t>
            </a:r>
            <a:endParaRPr lang="de-DE" sz="2000" dirty="0"/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de-DE" sz="2000" dirty="0" err="1"/>
              <a:t>Voids</a:t>
            </a:r>
            <a:r>
              <a:rPr lang="de-DE" sz="2000" dirty="0"/>
              <a:t> (</a:t>
            </a:r>
            <a:r>
              <a:rPr lang="de-DE" sz="2000" dirty="0" err="1"/>
              <a:t>NaN</a:t>
            </a:r>
            <a:r>
              <a:rPr lang="de-DE" sz="2000" dirty="0"/>
              <a:t>, </a:t>
            </a:r>
            <a:r>
              <a:rPr lang="de-DE" sz="2000" dirty="0" err="1"/>
              <a:t>undefined</a:t>
            </a:r>
            <a:r>
              <a:rPr lang="de-DE" sz="2000" dirty="0"/>
              <a:t> </a:t>
            </a:r>
            <a:r>
              <a:rPr lang="de-DE" sz="2000" dirty="0" err="1"/>
              <a:t>values</a:t>
            </a:r>
            <a:r>
              <a:rPr lang="de-DE" sz="2000" dirty="0"/>
              <a:t>)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de-DE" sz="2000" dirty="0" err="1"/>
              <a:t>Significant</a:t>
            </a:r>
            <a:r>
              <a:rPr lang="de-DE" sz="2000" dirty="0"/>
              <a:t> Digit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de-DE" sz="2000" dirty="0" err="1"/>
              <a:t>Complex</a:t>
            </a:r>
            <a:r>
              <a:rPr lang="de-DE" sz="2000" dirty="0"/>
              <a:t> </a:t>
            </a:r>
            <a:r>
              <a:rPr lang="de-DE" sz="2000" dirty="0" err="1"/>
              <a:t>as</a:t>
            </a:r>
            <a:r>
              <a:rPr lang="de-DE" sz="2000" dirty="0"/>
              <a:t> XML </a:t>
            </a:r>
            <a:r>
              <a:rPr lang="de-DE" sz="2000" dirty="0" err="1"/>
              <a:t>list</a:t>
            </a:r>
            <a:endParaRPr lang="de-DE" sz="2000" dirty="0"/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de-DE" sz="2000" dirty="0"/>
              <a:t>Additional </a:t>
            </a:r>
            <a:r>
              <a:rPr lang="de-DE" sz="2000" dirty="0" err="1"/>
              <a:t>components</a:t>
            </a:r>
            <a:r>
              <a:rPr lang="de-DE" sz="2000" dirty="0"/>
              <a:t> in </a:t>
            </a:r>
            <a:r>
              <a:rPr lang="de-DE" sz="2000" dirty="0" err="1"/>
              <a:t>units</a:t>
            </a:r>
            <a:endParaRPr lang="de-DE" sz="2000" dirty="0"/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de-DE" sz="2000" dirty="0" err="1"/>
              <a:t>Preparing</a:t>
            </a:r>
            <a:r>
              <a:rPr lang="de-DE" sz="2000" dirty="0"/>
              <a:t> </a:t>
            </a:r>
            <a:r>
              <a:rPr lang="de-DE" sz="2000" dirty="0" err="1"/>
              <a:t>semantics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future</a:t>
            </a:r>
            <a:endParaRPr lang="de-DE" sz="2000" dirty="0"/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de-DE" sz="2000" dirty="0" err="1"/>
              <a:t>Sanitizing</a:t>
            </a:r>
            <a:r>
              <a:rPr lang="de-DE" sz="2000" dirty="0"/>
              <a:t> XSD					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12395EE-3399-4111-B897-D2C4AED768F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3DC40BFB-A716-4829-9013-3EA63A536D32}" type="datetime1">
              <a:rPr lang="de-DE" smtClean="0"/>
              <a:t>30.08.2023</a:t>
            </a:fld>
            <a:endParaRPr lang="de-DE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813B912-A44E-4BF4-B376-C396EB9F8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Extensions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01C9778-03BA-3214-84A8-AC1439C6559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115616" y="1462846"/>
            <a:ext cx="7344816" cy="1108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/>
              <a:t>1. Type of quantity</a:t>
            </a:r>
          </a:p>
          <a:p>
            <a:pPr marL="0" indent="0">
              <a:buNone/>
            </a:pPr>
            <a:endParaRPr lang="en-GB" sz="320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F2B9399-0746-3624-761D-B0E33F0E8CC3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3D34495-9278-4F97-BDCA-DAE41077D2FD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F003A5B-20A7-7400-7659-7D4846655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3975331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FEF194D-42EA-4CF7-9DB8-E8824AAD961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9DE34DF2-9F47-4F5E-928F-3D8169DB6DF9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8BB92DCD-CA7F-42A8-93E8-57398CEF7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si:quantityType</a:t>
            </a:r>
            <a:endParaRPr lang="en-GB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F5E1284-3C62-FB74-E1FC-F2100AF83FA3}"/>
              </a:ext>
            </a:extLst>
          </p:cNvPr>
          <p:cNvSpPr txBox="1"/>
          <p:nvPr/>
        </p:nvSpPr>
        <p:spPr>
          <a:xfrm>
            <a:off x="336533" y="835962"/>
            <a:ext cx="832254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Information on underlying quantity is essential to achieve ISO Smart level 4 of machine interoperable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Important: Identifiers for basic physical quantities (length, mass, ratios,…) not measurands (radius of circle, voltage at input, 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Thus, introduction of quantity kind (type) using PIDs from QUDT.org ontology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Implementation considering extensions in the future such as using additional vocabularies from ISO, IEC 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123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FEF194D-42EA-4CF7-9DB8-E8824AAD961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9DE34DF2-9F47-4F5E-928F-3D8169DB6DF9}" type="datetime1">
              <a:rPr lang="de-DE" smtClean="0"/>
              <a:t>30.08.2023</a:t>
            </a:fld>
            <a:endParaRPr lang="de-DE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8BB92DCD-CA7F-42A8-93E8-57398CEF7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si:quantityType</a:t>
            </a:r>
            <a:r>
              <a:rPr lang="en-GB" dirty="0"/>
              <a:t> - implementation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A6CB8EF-1A3B-37FB-3793-55857A29DE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45" y="771164"/>
            <a:ext cx="8492518" cy="9541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Extensible</a:t>
            </a:r>
            <a:r>
              <a:rPr kumimoji="0" lang="en-US" altLang="en-US" sz="14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XSD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&lt;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xs:element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name="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quantityType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" type="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xs:string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" abstract="true"/&gt;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&lt;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xs:element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name="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quantityTypeQUDT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"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 Unicode MS"/>
              </a:rPr>
              <a:t>substitutionGroup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/>
              </a:rPr>
              <a:t>="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 Unicode MS"/>
              </a:rPr>
              <a:t>si:quantityType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/>
              </a:rPr>
              <a:t>" 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type="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qudt:quantityKind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"/&gt;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&lt;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xs:element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name="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quantityTypeIEC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"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substitutionGroup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="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si:quantityType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"/&gt; </a:t>
            </a:r>
            <a:endParaRPr lang="en-US" altLang="en-US" sz="1400" dirty="0">
              <a:latin typeface="Arial Unicode MS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7501E7B3-70CB-1360-131C-99DA2BF05B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543" y="3055518"/>
            <a:ext cx="8479520" cy="7386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latin typeface="Arial Unicode MS"/>
              </a:rPr>
              <a:t>&lt;</a:t>
            </a:r>
            <a:r>
              <a:rPr lang="en-US" altLang="en-US" sz="1400" dirty="0" err="1">
                <a:latin typeface="Arial Unicode MS"/>
              </a:rPr>
              <a:t>xs:element</a:t>
            </a:r>
            <a:r>
              <a:rPr lang="en-US" altLang="en-US" sz="1400" dirty="0">
                <a:latin typeface="Arial Unicode MS"/>
              </a:rPr>
              <a:t> name="real"&gt;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latin typeface="Arial Unicode MS"/>
              </a:rPr>
              <a:t>  ...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latin typeface="Arial Unicode MS"/>
              </a:rPr>
              <a:t>  &lt;</a:t>
            </a:r>
            <a:r>
              <a:rPr lang="en-US" altLang="en-US" sz="1400" dirty="0" err="1">
                <a:latin typeface="Arial Unicode MS"/>
              </a:rPr>
              <a:t>xs:element</a:t>
            </a:r>
            <a:r>
              <a:rPr lang="en-US" altLang="en-US" sz="1400" dirty="0">
                <a:latin typeface="Arial Unicode MS"/>
              </a:rPr>
              <a:t> ref="</a:t>
            </a:r>
            <a:r>
              <a:rPr lang="en-US" altLang="en-US" sz="1400" dirty="0" err="1">
                <a:latin typeface="Arial Unicode MS"/>
              </a:rPr>
              <a:t>si:quantityType</a:t>
            </a:r>
            <a:r>
              <a:rPr lang="en-US" altLang="en-US" sz="1400" dirty="0">
                <a:latin typeface="Arial Unicode MS"/>
              </a:rPr>
              <a:t>" minOccurs="0"/&gt; … 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43CC25A2-9700-CF4E-E068-3F8F570613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45" y="1813879"/>
            <a:ext cx="8492518" cy="116955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latin typeface="Arial Unicode MS"/>
              </a:rPr>
              <a:t>Allowing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latin typeface="Arial Unicode MS"/>
              </a:rPr>
              <a:t>&lt;</a:t>
            </a:r>
            <a:r>
              <a:rPr lang="en-US" altLang="en-US" sz="1400" dirty="0" err="1">
                <a:latin typeface="Arial Unicode MS"/>
              </a:rPr>
              <a:t>si:real</a:t>
            </a:r>
            <a:r>
              <a:rPr lang="en-US" altLang="en-US" sz="1400" dirty="0">
                <a:latin typeface="Arial Unicode MS"/>
              </a:rPr>
              <a:t>&gt;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latin typeface="Arial Unicode MS"/>
              </a:rPr>
              <a:t>  …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latin typeface="Arial Unicode MS"/>
              </a:rPr>
              <a:t>  &lt;</a:t>
            </a:r>
            <a:r>
              <a:rPr lang="en-US" altLang="en-US" sz="1400" dirty="0" err="1">
                <a:latin typeface="Arial Unicode MS"/>
              </a:rPr>
              <a:t>si:quantityTypeQUDT</a:t>
            </a:r>
            <a:r>
              <a:rPr lang="en-US" altLang="en-US" sz="1400" dirty="0">
                <a:latin typeface="Arial Unicode MS"/>
              </a:rPr>
              <a:t>&gt;Length&lt;/</a:t>
            </a:r>
            <a:r>
              <a:rPr lang="en-US" altLang="en-US" sz="1400" dirty="0" err="1">
                <a:latin typeface="Arial Unicode MS"/>
              </a:rPr>
              <a:t>si:quantityTypeQUDT</a:t>
            </a:r>
            <a:r>
              <a:rPr lang="en-US" altLang="en-US" sz="1400" dirty="0">
                <a:latin typeface="Arial Unicode MS"/>
              </a:rPr>
              <a:t>&gt; …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latin typeface="Arial Unicode MS"/>
              </a:rPr>
              <a:t>&lt;/</a:t>
            </a:r>
            <a:r>
              <a:rPr lang="en-US" altLang="en-US" sz="1400" dirty="0" err="1">
                <a:latin typeface="Arial Unicode MS"/>
              </a:rPr>
              <a:t>si:real</a:t>
            </a:r>
            <a:r>
              <a:rPr lang="en-US" altLang="en-US" sz="1400" dirty="0">
                <a:latin typeface="Arial Unicode MS"/>
              </a:rPr>
              <a:t>&gt; 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828B4448-EE36-2C9B-0648-8167F91680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2906158"/>
            <a:ext cx="4851268" cy="1786566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004C8010-B31C-784F-7519-86460218C53D}"/>
              </a:ext>
            </a:extLst>
          </p:cNvPr>
          <p:cNvCxnSpPr/>
          <p:nvPr/>
        </p:nvCxnSpPr>
        <p:spPr>
          <a:xfrm flipH="1">
            <a:off x="6300192" y="1491630"/>
            <a:ext cx="1368152" cy="12961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hteck 12">
            <a:extLst>
              <a:ext uri="{FF2B5EF4-FFF2-40B4-BE49-F238E27FC236}">
                <a16:creationId xmlns:a16="http://schemas.microsoft.com/office/drawing/2014/main" id="{5F988883-C220-457A-0F39-C906C2C53731}"/>
              </a:ext>
            </a:extLst>
          </p:cNvPr>
          <p:cNvSpPr/>
          <p:nvPr/>
        </p:nvSpPr>
        <p:spPr>
          <a:xfrm>
            <a:off x="3419873" y="4515966"/>
            <a:ext cx="5490232" cy="360040"/>
          </a:xfrm>
          <a:prstGeom prst="rect">
            <a:avLst/>
          </a:prstGeom>
          <a:solidFill>
            <a:srgbClr val="009BC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PID: https://qudt.org/vocab/quantitykind/Length(.ttl)</a:t>
            </a:r>
          </a:p>
        </p:txBody>
      </p:sp>
    </p:spTree>
    <p:extLst>
      <p:ext uri="{BB962C8B-B14F-4D97-AF65-F5344CB8AC3E}">
        <p14:creationId xmlns:p14="http://schemas.microsoft.com/office/powerpoint/2010/main" val="884054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60007_16zu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BCE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400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f:fields xmlns:f="http://schemas.fabasoft.com/folio/2007/fields" catsources="">
  <f:record>
    <f:field ref="doc_FSCFOLIO_1_1001_FieldDocumentNumber" text="1"/>
    <f:field ref="doc_FSCFOLIO_1_1001_FieldSubject" text="" edit="true"/>
    <f:field ref="FSCFOLIO_1_1001_SignaturesFldCtx_FSCFOLIO_1_1001_FieldLastSignature" text=""/>
    <f:field ref="FSCFOLIO_1_1001_SignaturesFldCtx_FSCFOLIO_1_1001_FieldLastSignatureBy" text=""/>
    <f:field ref="FSCFOLIO_1_1001_SignaturesFldCtx_FSCFOLIO_1_1001_FieldLastSignatureAt" date="" text=""/>
    <f:field ref="FSCFOLIO_1_1001_SignaturesFldCtx_FSCFOLIO_1_1001_FieldLastSignatureRemark" text=""/>
    <f:field ref="FSCFOLIO_1_1001_FieldCurrentUser" text="Dr. Daniel Hutzschenreuter"/>
    <f:field ref="FSCFOLIO_1_1001_FieldCurrentDate" text="29.08.2023 14:11"/>
    <f:field ref="objvalidfrom" date="" text="" edit="true"/>
    <f:field ref="objvalidto" date="" text="" edit="true"/>
    <f:field ref="FSCFOLIO_1_1001_FieldReleasedVersionDate" text=""/>
    <f:field ref="FSCFOLIO_1_1001_FieldReleasedVersionNr" text=""/>
    <f:field ref="CCAPRECONFIG_15_1001_Objektname" text="D-SI-Beta-2.2.0-2023-05-23" edit="true"/>
    <f:field ref="DEPRECONFIG_15_1001_Objektname" text="D-SI-Beta-2.2.0-2023-05-23" edit="true"/>
    <f:field ref="objname" text="D-SI-Beta-2.2.0-2023-05-23" edit="true"/>
    <f:field ref="objsubject" text="" edit="true"/>
    <f:field ref="objcreatedby" text="Hutzschenreuter, Daniel, Dr."/>
    <f:field ref="objcreatedat" date="2023-06-14T09:20:43" text="14.06.2023 09:20:43"/>
    <f:field ref="objchangedby" text="Hutzschenreuter, Daniel, Dr."/>
    <f:field ref="objmodifiedat" date="2023-07-19T17:32:58" text="19.07.2023 17:32:58"/>
    <f:field ref="objprimaryrelated__0_objname" text="2023-06" edit="true"/>
    <f:field ref="objprimaryrelated__0_objsubject" text="" edit="true"/>
    <f:field ref="objprimaryrelated__0_objcreatedby" text="Hutzschenreuter, Daniel, Dr."/>
    <f:field ref="objprimaryrelated__0_objcreatedat" date="2023-06-05T10:36:11" text="05.06.2023 10:36:11"/>
    <f:field ref="objprimaryrelated__0_objchangedby" text="Hutzschenreuter, Daniel, Dr."/>
    <f:field ref="objprimaryrelated__0_objmodifiedat" date="2023-08-18T09:05:02" text="18.08.2023 09:05:02"/>
  </f:record>
  <f:display text="Serienbrief">
    <f:field ref="doc_FSCFOLIO_1_1001_FieldDocumentNumber" text="Dokument Nummer"/>
    <f:field ref="doc_FSCFOLIO_1_1001_FieldSubject" text="Betreff"/>
  </f:display>
  <f:display text="Unterschriften">
    <f:field ref="FSCFOLIO_1_1001_SignaturesFldCtx_FSCFOLIO_1_1001_FieldLastSignature" text="Letzte Unterschrift"/>
    <f:field ref="FSCFOLIO_1_1001_SignaturesFldCtx_FSCFOLIO_1_1001_FieldLastSignatureBy" text="Letzte Unterschrift von"/>
    <f:field ref="FSCFOLIO_1_1001_SignaturesFldCtx_FSCFOLIO_1_1001_FieldLastSignatureAt" text="Letzte Unterschrift am/um"/>
    <f:field ref="FSCFOLIO_1_1001_SignaturesFldCtx_FSCFOLIO_1_1001_FieldLastSignatureRemark" text="Bemerkung der letzten Unterschrift"/>
  </f:display>
  <f:display text="Allgemein">
    <f:field ref="FSCFOLIO_1_1001_FieldCurrentUser" text="Aktueller Benutzer"/>
    <f:field ref="FSCFOLIO_1_1001_FieldCurrentDate" text="Aktueller Zeitpunkt"/>
    <f:field ref="objvalidfrom" text="Gültig ab" dateonly="true"/>
    <f:field ref="objvalidto" text="Gültig bis" dateonly="true"/>
    <f:field ref="FSCFOLIO_1_1001_FieldReleasedVersionDate" text="Freigegebene Version vom"/>
    <f:field ref="FSCFOLIO_1_1001_FieldReleasedVersionNr" text="Freigegebene Versionsnummer"/>
    <f:field ref="CCAPRECONFIG_15_1001_Objektname" text="Objektname"/>
    <f:field ref="DEPRECONFIG_15_1001_Objektname" text="Objektname"/>
    <f:field ref="objname" text="Name"/>
    <f:field ref="objsubject" text="Betreff (einzeilig)"/>
    <f:field ref="objcreatedby" text="Erzeugt von"/>
    <f:field ref="objcreatedat" text="Erzeugt am/um"/>
    <f:field ref="objchangedby" text="Letzte Änderung von"/>
    <f:field ref="objmodifiedat" text="Letzte Änderung am/um"/>
  </f:display>
  <f:display text="Ursprungsort">
    <f:field ref="objprimaryrelated__0_objname" text="Name"/>
    <f:field ref="objprimaryrelated__0_objsubject" text="Betreff (einzeilig)"/>
    <f:field ref="objprimaryrelated__0_objcreatedby" text="Erzeugt von"/>
    <f:field ref="objprimaryrelated__0_objcreatedat" text="Erzeugt am/um"/>
    <f:field ref="objprimaryrelated__0_objchangedby" text="Letzte Änderung von"/>
    <f:field ref="objprimaryrelated__0_objmodifiedat" text="Letzte Änderung am/um"/>
  </f:display>
</f:fields>
</file>

<file path=customXml/itemProps1.xml><?xml version="1.0" encoding="utf-8"?>
<ds:datastoreItem xmlns:ds="http://schemas.openxmlformats.org/officeDocument/2006/customXml" ds:itemID="{4E8A9591-F074-446B-902F-511FF79C122F}">
  <ds:schemaRefs>
    <ds:schemaRef ds:uri="http://schemas.fabasoft.com/folio/2007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60007_16zu9</Template>
  <TotalTime>0</TotalTime>
  <Words>2406</Words>
  <Application>Microsoft Office PowerPoint</Application>
  <PresentationFormat>On-screen Show (16:9)</PresentationFormat>
  <Paragraphs>412</Paragraphs>
  <Slides>40</Slides>
  <Notes>3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8" baseType="lpstr">
      <vt:lpstr>Arial</vt:lpstr>
      <vt:lpstr>Arial Narrow</vt:lpstr>
      <vt:lpstr>Arial Unicode MS</vt:lpstr>
      <vt:lpstr>Calibri</vt:lpstr>
      <vt:lpstr>Consolas</vt:lpstr>
      <vt:lpstr>Courier New</vt:lpstr>
      <vt:lpstr>Wingdings</vt:lpstr>
      <vt:lpstr>60007_16zu9</vt:lpstr>
      <vt:lpstr>PowerPoint Presentation</vt:lpstr>
      <vt:lpstr>PowerPoint Presentation</vt:lpstr>
      <vt:lpstr>D-SI</vt:lpstr>
      <vt:lpstr>D-SI timeline</vt:lpstr>
      <vt:lpstr>Motivation</vt:lpstr>
      <vt:lpstr>Extensions</vt:lpstr>
      <vt:lpstr>Overview</vt:lpstr>
      <vt:lpstr>si:quantityType</vt:lpstr>
      <vt:lpstr>si:quantityType - implementation</vt:lpstr>
      <vt:lpstr>Overview</vt:lpstr>
      <vt:lpstr>Standard measurement uncertainty</vt:lpstr>
      <vt:lpstr>Overview</vt:lpstr>
      <vt:lpstr>Element names for uncertainties</vt:lpstr>
      <vt:lpstr>Example: expanded uncertainty</vt:lpstr>
      <vt:lpstr>Change of element names and types</vt:lpstr>
      <vt:lpstr>Overview</vt:lpstr>
      <vt:lpstr>Refinement of documentation</vt:lpstr>
      <vt:lpstr>Overview</vt:lpstr>
      <vt:lpstr>Voids - basics</vt:lpstr>
      <vt:lpstr>Voids – in uncertainty statements</vt:lpstr>
      <vt:lpstr>Overview</vt:lpstr>
      <vt:lpstr>Significant Digit - Standardization</vt:lpstr>
      <vt:lpstr>Significant Digit – D-SI implementation</vt:lpstr>
      <vt:lpstr>Significant Digit - Remarks</vt:lpstr>
      <vt:lpstr>Overview</vt:lpstr>
      <vt:lpstr>Complex as XML List</vt:lpstr>
      <vt:lpstr>Overview</vt:lpstr>
      <vt:lpstr>Units – additional units and components</vt:lpstr>
      <vt:lpstr>Units – additional units and components</vt:lpstr>
      <vt:lpstr>Units – additional operator “\per”</vt:lpstr>
      <vt:lpstr>Overview</vt:lpstr>
      <vt:lpstr>Semantics</vt:lpstr>
      <vt:lpstr>Semantics – What are the issues?</vt:lpstr>
      <vt:lpstr>Semantics Example</vt:lpstr>
      <vt:lpstr>Semantics - improvements</vt:lpstr>
      <vt:lpstr>Overview</vt:lpstr>
      <vt:lpstr>Sanitizing XSD</vt:lpstr>
      <vt:lpstr>Summary</vt:lpstr>
      <vt:lpstr>Summary</vt:lpstr>
      <vt:lpstr>PowerPoint Presentation</vt:lpstr>
    </vt:vector>
  </TitlesOfParts>
  <Company>Physikalisch Technische Bundesanstalt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futter01</dc:creator>
  <dc:description>600 07 a</dc:description>
  <cp:lastModifiedBy>Reviewer</cp:lastModifiedBy>
  <cp:revision>211</cp:revision>
  <cp:lastPrinted>2018-05-16T08:49:06Z</cp:lastPrinted>
  <dcterms:created xsi:type="dcterms:W3CDTF">2014-12-22T13:31:17Z</dcterms:created>
  <dcterms:modified xsi:type="dcterms:W3CDTF">2023-08-30T09:04:54Z</dcterms:modified>
  <cp:category>alle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SC#FAKTCFG@15.1700:CashSign">
    <vt:lpwstr/>
  </property>
  <property fmtid="{D5CDD505-2E9C-101B-9397-08002B2CF9AE}" pid="3" name="FSC#FAKTCFG@15.1700:InvoiceNumber">
    <vt:lpwstr/>
  </property>
  <property fmtid="{D5CDD505-2E9C-101B-9397-08002B2CF9AE}" pid="4" name="FSC#FAKTCFG@15.1700:InvoiceAmount">
    <vt:lpwstr/>
  </property>
  <property fmtid="{D5CDD505-2E9C-101B-9397-08002B2CF9AE}" pid="5" name="FSC#FAKTCFG@15.1700:MachOrderNr">
    <vt:lpwstr/>
  </property>
  <property fmtid="{D5CDD505-2E9C-101B-9397-08002B2CF9AE}" pid="6" name="FSC#FAKTCFG@15.1700:AuthorTitle">
    <vt:lpwstr/>
  </property>
  <property fmtid="{D5CDD505-2E9C-101B-9397-08002B2CF9AE}" pid="7" name="FSC#FAKTCFG@15.1700:AuthorFirstname">
    <vt:lpwstr/>
  </property>
  <property fmtid="{D5CDD505-2E9C-101B-9397-08002B2CF9AE}" pid="8" name="FSC#FAKTCFG@15.1700:AuthorSurname">
    <vt:lpwstr/>
  </property>
  <property fmtid="{D5CDD505-2E9C-101B-9397-08002B2CF9AE}" pid="9" name="FSC#FAKTCFG@15.1700:AuthorFunction">
    <vt:lpwstr/>
  </property>
  <property fmtid="{D5CDD505-2E9C-101B-9397-08002B2CF9AE}" pid="10" name="FSC#FAKTCFG@15.1700:AuthorPhone">
    <vt:lpwstr/>
  </property>
  <property fmtid="{D5CDD505-2E9C-101B-9397-08002B2CF9AE}" pid="11" name="FSC#FAKTCFG@15.1700:AuthorProfession">
    <vt:lpwstr/>
  </property>
  <property fmtid="{D5CDD505-2E9C-101B-9397-08002B2CF9AE}" pid="12" name="FSC#FAKTCFG@15.1700:AuthorEMail">
    <vt:lpwstr/>
  </property>
  <property fmtid="{D5CDD505-2E9C-101B-9397-08002B2CF9AE}" pid="13" name="FSC#FAKTCFG@15.1700:OwnerGroupShortName">
    <vt:lpwstr/>
  </property>
  <property fmtid="{D5CDD505-2E9C-101B-9397-08002B2CF9AE}" pid="14" name="FSC#FAKTCFG@15.1700:OwnerGroupLongName">
    <vt:lpwstr/>
  </property>
  <property fmtid="{D5CDD505-2E9C-101B-9397-08002B2CF9AE}" pid="15" name="FSC#FAKTCFG@15.1700:ProjectNumber">
    <vt:lpwstr/>
  </property>
  <property fmtid="{D5CDD505-2E9C-101B-9397-08002B2CF9AE}" pid="16" name="FSC#FAKTCFG@15.1700:ProjectHead">
    <vt:lpwstr/>
  </property>
  <property fmtid="{D5CDD505-2E9C-101B-9397-08002B2CF9AE}" pid="17" name="FSC#FAKTCFG@15.1700:ProjectHeadGroup">
    <vt:lpwstr/>
  </property>
  <property fmtid="{D5CDD505-2E9C-101B-9397-08002B2CF9AE}" pid="18" name="FSC#FAKTCFG@15.1700:chargenumberexternalsource">
    <vt:lpwstr/>
  </property>
  <property fmtid="{D5CDD505-2E9C-101B-9397-08002B2CF9AE}" pid="19" name="FSC#FAKTCFG@15.1700:ProjectContactType">
    <vt:lpwstr/>
  </property>
  <property fmtid="{D5CDD505-2E9C-101B-9397-08002B2CF9AE}" pid="20" name="FSC#FAKTCFG@15.1700:ProjectComment">
    <vt:lpwstr/>
  </property>
  <property fmtid="{D5CDD505-2E9C-101B-9397-08002B2CF9AE}" pid="21" name="FSC#FAKTCFG@15.1700:File1stAddrAddressee">
    <vt:lpwstr/>
  </property>
  <property fmtid="{D5CDD505-2E9C-101B-9397-08002B2CF9AE}" pid="22" name="FSC#FAKTCFG@15.1700:File1stAddrAddresseeContact">
    <vt:lpwstr/>
  </property>
  <property fmtid="{D5CDD505-2E9C-101B-9397-08002B2CF9AE}" pid="23" name="FSC#FAKTCFG@15.1700:File1stAddrSubOrganisation">
    <vt:lpwstr/>
  </property>
  <property fmtid="{D5CDD505-2E9C-101B-9397-08002B2CF9AE}" pid="24" name="FSC#FAKTCFG@15.1700:File1stAddrTransmissionMedia">
    <vt:lpwstr/>
  </property>
  <property fmtid="{D5CDD505-2E9C-101B-9397-08002B2CF9AE}" pid="25" name="FSC#FAKTCFG@15.1700:File1stAddrCategory">
    <vt:lpwstr/>
  </property>
  <property fmtid="{D5CDD505-2E9C-101B-9397-08002B2CF9AE}" pid="26" name="FSC#FAKTCFG@15.1700:File1stAddrNote">
    <vt:lpwstr/>
  </property>
  <property fmtid="{D5CDD505-2E9C-101B-9397-08002B2CF9AE}" pid="27" name="FSC#FAKTCFG@15.1700:proposalnumber">
    <vt:lpwstr/>
  </property>
  <property fmtid="{D5CDD505-2E9C-101B-9397-08002B2CF9AE}" pid="28" name="FSC#FAKTCFG@15.1700:FileSubjectArea">
    <vt:lpwstr/>
  </property>
  <property fmtid="{D5CDD505-2E9C-101B-9397-08002B2CF9AE}" pid="29" name="FSC#FAKTCFG@15.1700:FileType">
    <vt:lpwstr/>
  </property>
  <property fmtid="{D5CDD505-2E9C-101B-9397-08002B2CF9AE}" pid="30" name="FSC#FAKTCFG@15.1700:FileSubject">
    <vt:lpwstr/>
  </property>
  <property fmtid="{D5CDD505-2E9C-101B-9397-08002B2CF9AE}" pid="31" name="FSC#FAKTCFG@15.1700:FileAccessDefinition">
    <vt:lpwstr/>
  </property>
  <property fmtid="{D5CDD505-2E9C-101B-9397-08002B2CF9AE}" pid="32" name="FSC#FAKTCFG@15.1700:FileResponsibleGroup">
    <vt:lpwstr/>
  </property>
  <property fmtid="{D5CDD505-2E9C-101B-9397-08002B2CF9AE}" pid="33" name="FSC#FAKTCFG@15.1700:FileOwner">
    <vt:lpwstr/>
  </property>
  <property fmtid="{D5CDD505-2E9C-101B-9397-08002B2CF9AE}" pid="34" name="FSC#FAKTCFG@15.1700:FileOwnerGroup">
    <vt:lpwstr/>
  </property>
  <property fmtid="{D5CDD505-2E9C-101B-9397-08002B2CF9AE}" pid="35" name="FSC#FAKTCFG@15.1700:FileFileRunTimeFrom">
    <vt:lpwstr/>
  </property>
  <property fmtid="{D5CDD505-2E9C-101B-9397-08002B2CF9AE}" pid="36" name="FSC#FAKTCFG@15.1700:FileFileRunTimeTill">
    <vt:lpwstr/>
  </property>
  <property fmtid="{D5CDD505-2E9C-101B-9397-08002B2CF9AE}" pid="37" name="FSC#FAKTCFG@15.1700:FileDocState">
    <vt:lpwstr/>
  </property>
  <property fmtid="{D5CDD505-2E9C-101B-9397-08002B2CF9AE}" pid="38" name="FSC#FAKTCFG@15.1700:FileBOState">
    <vt:lpwstr/>
  </property>
  <property fmtid="{D5CDD505-2E9C-101B-9397-08002B2CF9AE}" pid="39" name="FSC#FAKTCFG@15.1700:FileRelatedFiles">
    <vt:lpwstr/>
  </property>
  <property fmtid="{D5CDD505-2E9C-101B-9397-08002B2CF9AE}" pid="40" name="FSC#FAKTCFG@15.1700:FileTerms">
    <vt:lpwstr/>
  </property>
  <property fmtid="{D5CDD505-2E9C-101B-9397-08002B2CF9AE}" pid="41" name="FSC#FAKTCFG@15.1700:FileNotice">
    <vt:lpwstr/>
  </property>
  <property fmtid="{D5CDD505-2E9C-101B-9397-08002B2CF9AE}" pid="42" name="FSC#FAKTCFG@15.1700:FileOriginalFileType">
    <vt:lpwstr/>
  </property>
  <property fmtid="{D5CDD505-2E9C-101B-9397-08002B2CF9AE}" pid="43" name="FSC#FAKTCFG@15.1700:DocumentDocCat">
    <vt:lpwstr/>
  </property>
  <property fmtid="{D5CDD505-2E9C-101B-9397-08002B2CF9AE}" pid="44" name="FSC#FAKTCFG@15.1700:DecisionAndIncAttachments">
    <vt:lpwstr/>
  </property>
  <property fmtid="{D5CDD505-2E9C-101B-9397-08002B2CF9AE}" pid="45" name="FSC#FAKTCFG@15.1700:DocumentRelatedFiles">
    <vt:lpwstr/>
  </property>
  <property fmtid="{D5CDD505-2E9C-101B-9397-08002B2CF9AE}" pid="46" name="FSC#FAKTCFG@15.1700:Subject">
    <vt:lpwstr/>
  </property>
  <property fmtid="{D5CDD505-2E9C-101B-9397-08002B2CF9AE}" pid="47" name="FSC#FAKTCFG@15.1700:AttachmentCount">
    <vt:lpwstr>0</vt:lpwstr>
  </property>
  <property fmtid="{D5CDD505-2E9C-101B-9397-08002B2CF9AE}" pid="48" name="FSC#FAKTCFG@15.1700:CreatedBy">
    <vt:lpwstr/>
  </property>
  <property fmtid="{D5CDD505-2E9C-101B-9397-08002B2CF9AE}" pid="49" name="FSC#FAKTCFG@15.1700:CreatedBySurname">
    <vt:lpwstr/>
  </property>
  <property fmtid="{D5CDD505-2E9C-101B-9397-08002B2CF9AE}" pid="50" name="FSC#FAKTCFG@15.1700:CreatedByMail">
    <vt:lpwstr/>
  </property>
  <property fmtid="{D5CDD505-2E9C-101B-9397-08002B2CF9AE}" pid="51" name="FSC#FAKTCFG@15.1700:CreatedByCCMail">
    <vt:lpwstr/>
  </property>
  <property fmtid="{D5CDD505-2E9C-101B-9397-08002B2CF9AE}" pid="52" name="FSC#FAKTCFG@15.1700:CreatedByPhone">
    <vt:lpwstr/>
  </property>
  <property fmtid="{D5CDD505-2E9C-101B-9397-08002B2CF9AE}" pid="53" name="FSC#FAKTCFG@15.1700:CreatedByFax">
    <vt:lpwstr/>
  </property>
  <property fmtid="{D5CDD505-2E9C-101B-9397-08002B2CF9AE}" pid="54" name="FSC#FAKTCFG@15.1700:CreatedAt">
    <vt:lpwstr/>
  </property>
  <property fmtid="{D5CDD505-2E9C-101B-9397-08002B2CF9AE}" pid="55" name="FSC#FAKTCFG@15.1700:CreatedAtDE">
    <vt:lpwstr/>
  </property>
  <property fmtid="{D5CDD505-2E9C-101B-9397-08002B2CF9AE}" pid="56" name="FSC#FAKTCFG@15.1700:CreatedAtEN">
    <vt:lpwstr/>
  </property>
  <property fmtid="{D5CDD505-2E9C-101B-9397-08002B2CF9AE}" pid="57" name="FSC#FAKTCFG@15.1700:FirstFinalSignProcedure">
    <vt:lpwstr/>
  </property>
  <property fmtid="{D5CDD505-2E9C-101B-9397-08002B2CF9AE}" pid="58" name="FSC#FAKTCFG@15.1700:FirstFinalSignProcedureDate">
    <vt:lpwstr/>
  </property>
  <property fmtid="{D5CDD505-2E9C-101B-9397-08002B2CF9AE}" pid="59" name="FSC#FAKTCFG@15.1700:ProcedureType">
    <vt:lpwstr/>
  </property>
  <property fmtid="{D5CDD505-2E9C-101B-9397-08002B2CF9AE}" pid="60" name="FSC#FAKTCFG@15.1700:ProcedureGroup">
    <vt:lpwstr/>
  </property>
  <property fmtid="{D5CDD505-2E9C-101B-9397-08002B2CF9AE}" pid="61" name="FSC#FAKTCFG@15.1700:ProcedureAppointmentInternal">
    <vt:lpwstr/>
  </property>
  <property fmtid="{D5CDD505-2E9C-101B-9397-08002B2CF9AE}" pid="62" name="FSC#FAKTCFG@15.1700:ProcedureAppointmentExternal">
    <vt:lpwstr/>
  </property>
  <property fmtid="{D5CDD505-2E9C-101B-9397-08002B2CF9AE}" pid="63" name="FSC#FAKTCFG@15.1700:ProcedureRelatedFiles">
    <vt:lpwstr/>
  </property>
  <property fmtid="{D5CDD505-2E9C-101B-9397-08002B2CF9AE}" pid="64" name="FSC#FAKTCFG@15.1700:DocumentName">
    <vt:lpwstr/>
  </property>
  <property fmtid="{D5CDD505-2E9C-101B-9397-08002B2CF9AE}" pid="65" name="FSC#FAKTCFG@15.1700:DocumentFileReference">
    <vt:lpwstr/>
  </property>
  <property fmtid="{D5CDD505-2E9C-101B-9397-08002B2CF9AE}" pid="66" name="FSC#FAKTCFG@15.1700:DocumentShortDescription">
    <vt:lpwstr/>
  </property>
  <property fmtid="{D5CDD505-2E9C-101B-9397-08002B2CF9AE}" pid="67" name="FSC#FAKTCFG@15.1700:ProcedureName">
    <vt:lpwstr/>
  </property>
  <property fmtid="{D5CDD505-2E9C-101B-9397-08002B2CF9AE}" pid="68" name="FSC#FAKTCFG@15.1700:ProcedureFileReference">
    <vt:lpwstr/>
  </property>
  <property fmtid="{D5CDD505-2E9C-101B-9397-08002B2CF9AE}" pid="69" name="FSC#FAKTCFG@15.1700:ProcedureShortDescription">
    <vt:lpwstr/>
  </property>
  <property fmtid="{D5CDD505-2E9C-101B-9397-08002B2CF9AE}" pid="70" name="FSC#FAKTCFG@15.1700:SubjectAreaFileName">
    <vt:lpwstr/>
  </property>
  <property fmtid="{D5CDD505-2E9C-101B-9397-08002B2CF9AE}" pid="71" name="FSC#FAKTCFG@15.1700:SubjectAreaFileFileReference">
    <vt:lpwstr/>
  </property>
  <property fmtid="{D5CDD505-2E9C-101B-9397-08002B2CF9AE}" pid="72" name="FSC#FAKTCFG@15.1700:SubjectAreaFileShortDescription">
    <vt:lpwstr/>
  </property>
  <property fmtid="{D5CDD505-2E9C-101B-9397-08002B2CF9AE}" pid="73" name="FSC#FAKTCFG@15.1700:OEHead">
    <vt:lpwstr/>
  </property>
  <property fmtid="{D5CDD505-2E9C-101B-9397-08002B2CF9AE}" pid="74" name="FSC#FAKTCFG@15.1700:OEHeadPhone">
    <vt:lpwstr/>
  </property>
  <property fmtid="{D5CDD505-2E9C-101B-9397-08002B2CF9AE}" pid="75" name="FSC#FAKTCFG@15.1700:OEShortName">
    <vt:lpwstr/>
  </property>
  <property fmtid="{D5CDD505-2E9C-101B-9397-08002B2CF9AE}" pid="76" name="FSC#FAKTCFG@15.1700:OwnerSurname">
    <vt:lpwstr/>
  </property>
  <property fmtid="{D5CDD505-2E9C-101B-9397-08002B2CF9AE}" pid="77" name="FSC#FAKTCFG@15.1700:OwnerMail">
    <vt:lpwstr/>
  </property>
  <property fmtid="{D5CDD505-2E9C-101B-9397-08002B2CF9AE}" pid="78" name="FSC#FAKTCFG@15.1700:OwnerPhone">
    <vt:lpwstr/>
  </property>
  <property fmtid="{D5CDD505-2E9C-101B-9397-08002B2CF9AE}" pid="79" name="FSC#FAKTCFG@15.1700:OwnerFax">
    <vt:lpwstr/>
  </property>
  <property fmtid="{D5CDD505-2E9C-101B-9397-08002B2CF9AE}" pid="80" name="FSC#FAKTCFG@15.1700:HandoutList">
    <vt:lpwstr/>
  </property>
  <property fmtid="{D5CDD505-2E9C-101B-9397-08002B2CF9AE}" pid="81" name="FSC#FAKTCFG@15.1700:ProcResponsibleName">
    <vt:lpwstr/>
  </property>
  <property fmtid="{D5CDD505-2E9C-101B-9397-08002B2CF9AE}" pid="82" name="FSC#FAKTCFG@15.1700:ProcResponsiblePhone">
    <vt:lpwstr/>
  </property>
  <property fmtid="{D5CDD505-2E9C-101B-9397-08002B2CF9AE}" pid="83" name="FSC#FAKTCFG@15.1700:ProcResponsibleFax">
    <vt:lpwstr/>
  </property>
  <property fmtid="{D5CDD505-2E9C-101B-9397-08002B2CF9AE}" pid="84" name="FSC#FAKTCFG@15.1700:ProcResponsibleMail">
    <vt:lpwstr/>
  </property>
  <property fmtid="{D5CDD505-2E9C-101B-9397-08002B2CF9AE}" pid="85" name="FSC#FAKTCFG@15.1700:ProcResponsibleGroup">
    <vt:lpwstr/>
  </property>
  <property fmtid="{D5CDD505-2E9C-101B-9397-08002B2CF9AE}" pid="86" name="FSC#FAKTCFG@15.1700:ProcTypeOfAllocation">
    <vt:lpwstr/>
  </property>
  <property fmtid="{D5CDD505-2E9C-101B-9397-08002B2CF9AE}" pid="87" name="FSC#FAKTCFG@15.1700:ProcDeadlineParticipation">
    <vt:lpwstr/>
  </property>
  <property fmtid="{D5CDD505-2E9C-101B-9397-08002B2CF9AE}" pid="88" name="FSC#FAKTCFG@15.1700:ProcDeadlineForOffer">
    <vt:lpwstr/>
  </property>
  <property fmtid="{D5CDD505-2E9C-101B-9397-08002B2CF9AE}" pid="89" name="FSC#FAKTCFG@15.1700:ProcAcceptanceDeadline">
    <vt:lpwstr/>
  </property>
  <property fmtid="{D5CDD505-2E9C-101B-9397-08002B2CF9AE}" pid="90" name="FSC#FAKTCFG@15.1700:ProcAcceptanceDate">
    <vt:lpwstr/>
  </property>
  <property fmtid="{D5CDD505-2E9C-101B-9397-08002B2CF9AE}" pid="91" name="FSC#FAKTCFG@15.1700:ProcContractValue">
    <vt:lpwstr/>
  </property>
  <property fmtid="{D5CDD505-2E9C-101B-9397-08002B2CF9AE}" pid="92" name="FSC#FAKTCFG@15.1700:ProcGiantEquipmentPosNr">
    <vt:lpwstr/>
  </property>
  <property fmtid="{D5CDD505-2E9C-101B-9397-08002B2CF9AE}" pid="93" name="FSC#FAKTCFG@15.1700:ProcBanfNumber">
    <vt:lpwstr/>
  </property>
  <property fmtid="{D5CDD505-2E9C-101B-9397-08002B2CF9AE}" pid="94" name="FSC#FAKTCFG@15.1700:ProcPurchaseOrderNumber">
    <vt:lpwstr/>
  </property>
  <property fmtid="{D5CDD505-2E9C-101B-9397-08002B2CF9AE}" pid="95" name="FSC#FAKTCFG@15.1700:ProcRequestor">
    <vt:lpwstr/>
  </property>
  <property fmtid="{D5CDD505-2E9C-101B-9397-08002B2CF9AE}" pid="96" name="FSC#FAKTCFG@15.1700:DocTypeOfContract">
    <vt:lpwstr/>
  </property>
  <property fmtid="{D5CDD505-2E9C-101B-9397-08002B2CF9AE}" pid="97" name="FSC#FAKTCFG@15.1700:DocContractStart">
    <vt:lpwstr/>
  </property>
  <property fmtid="{D5CDD505-2E9C-101B-9397-08002B2CF9AE}" pid="98" name="FSC#FAKTCFG@15.1700:DocContractEndExists">
    <vt:lpwstr/>
  </property>
  <property fmtid="{D5CDD505-2E9C-101B-9397-08002B2CF9AE}" pid="99" name="FSC#FAKTCFG@15.1700:DocContractEnd">
    <vt:lpwstr/>
  </property>
  <property fmtid="{D5CDD505-2E9C-101B-9397-08002B2CF9AE}" pid="100" name="FSC#FAKTCFG@15.1700:DocTerminationDateExists">
    <vt:lpwstr/>
  </property>
  <property fmtid="{D5CDD505-2E9C-101B-9397-08002B2CF9AE}" pid="101" name="FSC#FAKTCFG@15.1700:DocTerminationDate">
    <vt:lpwstr/>
  </property>
  <property fmtid="{D5CDD505-2E9C-101B-9397-08002B2CF9AE}" pid="102" name="FSC#FAKTCFG@15.1700:DocExtensionOption">
    <vt:lpwstr/>
  </property>
  <property fmtid="{D5CDD505-2E9C-101B-9397-08002B2CF9AE}" pid="103" name="FSC#FAKTCFG@15.1700:IncomingDate">
    <vt:lpwstr/>
  </property>
  <property fmtid="{D5CDD505-2E9C-101B-9397-08002B2CF9AE}" pid="104" name="FSC#FAKTCFG@15.1700:LastIncomingLetterDate">
    <vt:lpwstr/>
  </property>
  <property fmtid="{D5CDD505-2E9C-101B-9397-08002B2CF9AE}" pid="105" name="FSC#FAKTCFG@15.1700:LastIncomingForeignNr">
    <vt:lpwstr/>
  </property>
  <property fmtid="{D5CDD505-2E9C-101B-9397-08002B2CF9AE}" pid="106" name="FSC#FAKTCFG@15.1700:1stAddrOrgname">
    <vt:lpwstr/>
  </property>
  <property fmtid="{D5CDD505-2E9C-101B-9397-08002B2CF9AE}" pid="107" name="FSC#FAKTCFG@15.1700:1stAddrOrgnameShort">
    <vt:lpwstr/>
  </property>
  <property fmtid="{D5CDD505-2E9C-101B-9397-08002B2CF9AE}" pid="108" name="FSC#FAKTCFG@15.1700:1stAddrOrgnameAlt">
    <vt:lpwstr/>
  </property>
  <property fmtid="{D5CDD505-2E9C-101B-9397-08002B2CF9AE}" pid="109" name="FSC#FAKTCFG@15.1700:1stAddrSubOrg">
    <vt:lpwstr/>
  </property>
  <property fmtid="{D5CDD505-2E9C-101B-9397-08002B2CF9AE}" pid="110" name="FSC#FAKTCFG@15.1700:1stAddrSubOrgShort">
    <vt:lpwstr/>
  </property>
  <property fmtid="{D5CDD505-2E9C-101B-9397-08002B2CF9AE}" pid="111" name="FSC#FAKTCFG@15.1700:1stAddrSalutation">
    <vt:lpwstr/>
  </property>
  <property fmtid="{D5CDD505-2E9C-101B-9397-08002B2CF9AE}" pid="112" name="FSC#FAKTCFG@15.1700:1stAddrTitle">
    <vt:lpwstr/>
  </property>
  <property fmtid="{D5CDD505-2E9C-101B-9397-08002B2CF9AE}" pid="113" name="FSC#FAKTCFG@15.1700:1stAddrFirstname">
    <vt:lpwstr/>
  </property>
  <property fmtid="{D5CDD505-2E9C-101B-9397-08002B2CF9AE}" pid="114" name="FSC#FAKTCFG@15.1700:1stAddrMiddlename">
    <vt:lpwstr/>
  </property>
  <property fmtid="{D5CDD505-2E9C-101B-9397-08002B2CF9AE}" pid="115" name="FSC#FAKTCFG@15.1700:1stAddrName">
    <vt:lpwstr/>
  </property>
  <property fmtid="{D5CDD505-2E9C-101B-9397-08002B2CF9AE}" pid="116" name="FSC#FAKTCFG@15.1700:1stAddrDivision">
    <vt:lpwstr/>
  </property>
  <property fmtid="{D5CDD505-2E9C-101B-9397-08002B2CF9AE}" pid="117" name="FSC#FAKTCFG@15.1700:1stAddrStreet">
    <vt:lpwstr/>
  </property>
  <property fmtid="{D5CDD505-2E9C-101B-9397-08002B2CF9AE}" pid="118" name="FSC#FAKTCFG@15.1700:1stAddrZIPCode">
    <vt:lpwstr/>
  </property>
  <property fmtid="{D5CDD505-2E9C-101B-9397-08002B2CF9AE}" pid="119" name="FSC#FAKTCFG@15.1700:1stAddrCity">
    <vt:lpwstr/>
  </property>
  <property fmtid="{D5CDD505-2E9C-101B-9397-08002B2CF9AE}" pid="120" name="FSC#FAKTCFG@15.1700:1stAddrState">
    <vt:lpwstr/>
  </property>
  <property fmtid="{D5CDD505-2E9C-101B-9397-08002B2CF9AE}" pid="121" name="FSC#FAKTCFG@15.1700:1stAddrCountry">
    <vt:lpwstr/>
  </property>
  <property fmtid="{D5CDD505-2E9C-101B-9397-08002B2CF9AE}" pid="122" name="FSC#FAKTCFG@15.1700:1stAddrCountryEnglish">
    <vt:lpwstr/>
  </property>
  <property fmtid="{D5CDD505-2E9C-101B-9397-08002B2CF9AE}" pid="123" name="FSC#FAKTCFG@15.1700:1stAddrEmail">
    <vt:lpwstr/>
  </property>
  <property fmtid="{D5CDD505-2E9C-101B-9397-08002B2CF9AE}" pid="124" name="FSC#FAKTCFG@15.1700:1stAddrTelephone">
    <vt:lpwstr/>
  </property>
  <property fmtid="{D5CDD505-2E9C-101B-9397-08002B2CF9AE}" pid="125" name="FSC#FAKTCFG@15.1700:1stAddrAddition">
    <vt:lpwstr/>
  </property>
  <property fmtid="{D5CDD505-2E9C-101B-9397-08002B2CF9AE}" pid="126" name="FSC#FAKTCFG@15.1700:1stAddrNote">
    <vt:lpwstr/>
  </property>
  <property fmtid="{D5CDD505-2E9C-101B-9397-08002B2CF9AE}" pid="127" name="FSC#FAKTCFG@15.1700:1stAddrContactLanguage">
    <vt:lpwstr/>
  </property>
  <property fmtid="{D5CDD505-2E9C-101B-9397-08002B2CF9AE}" pid="128" name="FSC#FAKTCFG@15.1700:1stAddrAccountGroup">
    <vt:lpwstr/>
  </property>
  <property fmtid="{D5CDD505-2E9C-101B-9397-08002B2CF9AE}" pid="129" name="FSC#FAKTCFG@15.1700:ForeignNrFirstIncoming">
    <vt:lpwstr/>
  </property>
  <property fmtid="{D5CDD505-2E9C-101B-9397-08002B2CF9AE}" pid="130" name="FSC#FAKTCFG@15.1700:AdmissionDataFileCertificateOwner">
    <vt:lpwstr/>
  </property>
  <property fmtid="{D5CDD505-2E9C-101B-9397-08002B2CF9AE}" pid="131" name="FSC#FAKTCFG@15.1700:AdmissionDataFileCertificationSubject">
    <vt:lpwstr/>
  </property>
  <property fmtid="{D5CDD505-2E9C-101B-9397-08002B2CF9AE}" pid="132" name="FSC#FAKTCFG@15.1700:AdmissionDataFileCertificationAddSubject">
    <vt:lpwstr/>
  </property>
  <property fmtid="{D5CDD505-2E9C-101B-9397-08002B2CF9AE}" pid="133" name="FSC#FAKTCFG@15.1700:AdmissionDataFileOrderType">
    <vt:lpwstr/>
  </property>
  <property fmtid="{D5CDD505-2E9C-101B-9397-08002B2CF9AE}" pid="134" name="FSC#FAKTCFG@15.1700:AdmissionDataFileCertificateValidTime">
    <vt:lpwstr/>
  </property>
  <property fmtid="{D5CDD505-2E9C-101B-9397-08002B2CF9AE}" pid="135" name="FSC#FAKTCFG@15.1700:AdmissionDataFileCertificateReference">
    <vt:lpwstr/>
  </property>
  <property fmtid="{D5CDD505-2E9C-101B-9397-08002B2CF9AE}" pid="136" name="FSC#FAKTCFG@15.1700:AdmissionDataFileSourceCertificate">
    <vt:lpwstr/>
  </property>
  <property fmtid="{D5CDD505-2E9C-101B-9397-08002B2CF9AE}" pid="137" name="FSC#FAKTCFG@15.1700:AdmissionDataFileCertificateGranted">
    <vt:lpwstr/>
  </property>
  <property fmtid="{D5CDD505-2E9C-101B-9397-08002B2CF9AE}" pid="138" name="FSC#FAKTCFG@15.1700:AdmissionDataFileCertifiedSince">
    <vt:lpwstr/>
  </property>
  <property fmtid="{D5CDD505-2E9C-101B-9397-08002B2CF9AE}" pid="139" name="FSC#FAKTCFG@15.1700:AdmissionDataFileCertifiedUntil">
    <vt:lpwstr/>
  </property>
  <property fmtid="{D5CDD505-2E9C-101B-9397-08002B2CF9AE}" pid="140" name="FSC#FAKTCFG@15.1700:AdmissionDataProcProcessingState">
    <vt:lpwstr/>
  </property>
  <property fmtid="{D5CDD505-2E9C-101B-9397-08002B2CF9AE}" pid="141" name="FSC#FAKTCFG@15.1700:AdmissionDataProcSAPNumber">
    <vt:lpwstr/>
  </property>
  <property fmtid="{D5CDD505-2E9C-101B-9397-08002B2CF9AE}" pid="142" name="FSC#FAKTCFG@15.1700:AdmissionDataProcInternalOrderNumber">
    <vt:lpwstr/>
  </property>
  <property fmtid="{D5CDD505-2E9C-101B-9397-08002B2CF9AE}" pid="143" name="FSC#FAKTCFG@15.1700:AdmissionDataProcOrderIncomingDate">
    <vt:lpwstr/>
  </property>
  <property fmtid="{D5CDD505-2E9C-101B-9397-08002B2CF9AE}" pid="144" name="FSC#FAKTCFG@15.1700:AdmissionDataProcEditableSince">
    <vt:lpwstr/>
  </property>
  <property fmtid="{D5CDD505-2E9C-101B-9397-08002B2CF9AE}" pid="145" name="FSC#FAKTCFG@15.1700:AdmissionDataProcEvaluator">
    <vt:lpwstr/>
  </property>
  <property fmtid="{D5CDD505-2E9C-101B-9397-08002B2CF9AE}" pid="146" name="FSC#FAKTCFG@15.1700:AdmissionDataProcEvaluationDate">
    <vt:lpwstr/>
  </property>
  <property fmtid="{D5CDD505-2E9C-101B-9397-08002B2CF9AE}" pid="147" name="FSC#FAKTCFG@15.1700:AdmissionDataProcAuditor">
    <vt:lpwstr/>
  </property>
  <property fmtid="{D5CDD505-2E9C-101B-9397-08002B2CF9AE}" pid="148" name="FSC#FAKTCFG@15.1700:AdmissionDataProcEvaluationResult">
    <vt:lpwstr/>
  </property>
  <property fmtid="{D5CDD505-2E9C-101B-9397-08002B2CF9AE}" pid="149" name="FSC#FAKTCFG@15.1700:AdmissionDataProcCertificator">
    <vt:lpwstr/>
  </property>
  <property fmtid="{D5CDD505-2E9C-101B-9397-08002B2CF9AE}" pid="150" name="FSC#FAKTCFG@15.1700:AdmissionDataProcCertificationDecisionDate">
    <vt:lpwstr/>
  </property>
  <property fmtid="{D5CDD505-2E9C-101B-9397-08002B2CF9AE}" pid="151" name="FSC#FAKTCFG@15.1700:AdmissionDataProcCertificationResult">
    <vt:lpwstr/>
  </property>
  <property fmtid="{D5CDD505-2E9C-101B-9397-08002B2CF9AE}" pid="152" name="FSC#FAKTCFG@15.1700:AdmissionDataProcRevisionNumber">
    <vt:lpwstr/>
  </property>
  <property fmtid="{D5CDD505-2E9C-101B-9397-08002B2CF9AE}" pid="153" name="FSC#FAKTCFG@15.1700:AdmissionDataProcCertificateIssuedAt">
    <vt:lpwstr/>
  </property>
  <property fmtid="{D5CDD505-2E9C-101B-9397-08002B2CF9AE}" pid="154" name="FSC#FAKTCFG@15.1700:AdmissionDataProcCertificateValidFrom">
    <vt:lpwstr/>
  </property>
  <property fmtid="{D5CDD505-2E9C-101B-9397-08002B2CF9AE}" pid="155" name="FSC#FAKTCFG@15.1700:AdmissionDataProcCertificateValidTo">
    <vt:lpwstr/>
  </property>
  <property fmtid="{D5CDD505-2E9C-101B-9397-08002B2CF9AE}" pid="156" name="FSC#FAKTCFG@15.1700:AdmissionDataProcReferencedReport">
    <vt:lpwstr/>
  </property>
  <property fmtid="{D5CDD505-2E9C-101B-9397-08002B2CF9AE}" pid="157" name="FSC#FAKTCFG@15.1700:ProcedureEndOfDeployment">
    <vt:lpwstr/>
  </property>
  <property fmtid="{D5CDD505-2E9C-101B-9397-08002B2CF9AE}" pid="158" name="FSC#FAKTCFG@15.1700:ProcedureStatusOfProject">
    <vt:lpwstr/>
  </property>
  <property fmtid="{D5CDD505-2E9C-101B-9397-08002B2CF9AE}" pid="159" name="FSC#COOELAK@1.1001:Subject">
    <vt:lpwstr/>
  </property>
  <property fmtid="{D5CDD505-2E9C-101B-9397-08002B2CF9AE}" pid="160" name="FSC#COOELAK@1.1001:FileReference">
    <vt:lpwstr/>
  </property>
  <property fmtid="{D5CDD505-2E9C-101B-9397-08002B2CF9AE}" pid="161" name="FSC#COOELAK@1.1001:FileRefYear">
    <vt:lpwstr/>
  </property>
  <property fmtid="{D5CDD505-2E9C-101B-9397-08002B2CF9AE}" pid="162" name="FSC#COOELAK@1.1001:FileRefOrdinal">
    <vt:lpwstr/>
  </property>
  <property fmtid="{D5CDD505-2E9C-101B-9397-08002B2CF9AE}" pid="163" name="FSC#COOELAK@1.1001:FileRefOU">
    <vt:lpwstr/>
  </property>
  <property fmtid="{D5CDD505-2E9C-101B-9397-08002B2CF9AE}" pid="164" name="FSC#COOELAK@1.1001:Organization">
    <vt:lpwstr/>
  </property>
  <property fmtid="{D5CDD505-2E9C-101B-9397-08002B2CF9AE}" pid="165" name="FSC#COOELAK@1.1001:Owner">
    <vt:lpwstr>Hutzschenreuter, Daniel</vt:lpwstr>
  </property>
  <property fmtid="{D5CDD505-2E9C-101B-9397-08002B2CF9AE}" pid="166" name="FSC#COOELAK@1.1001:OwnerExtension">
    <vt:lpwstr>+49 531 592 9420</vt:lpwstr>
  </property>
  <property fmtid="{D5CDD505-2E9C-101B-9397-08002B2CF9AE}" pid="167" name="FSC#COOELAK@1.1001:OwnerFaxExtension">
    <vt:lpwstr/>
  </property>
  <property fmtid="{D5CDD505-2E9C-101B-9397-08002B2CF9AE}" pid="168" name="FSC#COOELAK@1.1001:DispatchedBy">
    <vt:lpwstr/>
  </property>
  <property fmtid="{D5CDD505-2E9C-101B-9397-08002B2CF9AE}" pid="169" name="FSC#COOELAK@1.1001:DispatchedAt">
    <vt:lpwstr/>
  </property>
  <property fmtid="{D5CDD505-2E9C-101B-9397-08002B2CF9AE}" pid="170" name="FSC#COOELAK@1.1001:ApprovedBy">
    <vt:lpwstr/>
  </property>
  <property fmtid="{D5CDD505-2E9C-101B-9397-08002B2CF9AE}" pid="171" name="FSC#COOELAK@1.1001:ApprovedAt">
    <vt:lpwstr/>
  </property>
  <property fmtid="{D5CDD505-2E9C-101B-9397-08002B2CF9AE}" pid="172" name="FSC#COOELAK@1.1001:Department">
    <vt:lpwstr>9.4 (Metrologie für die digitale Transformation)</vt:lpwstr>
  </property>
  <property fmtid="{D5CDD505-2E9C-101B-9397-08002B2CF9AE}" pid="173" name="FSC#COOELAK@1.1001:CreatedAt">
    <vt:lpwstr>13.02.2023</vt:lpwstr>
  </property>
  <property fmtid="{D5CDD505-2E9C-101B-9397-08002B2CF9AE}" pid="174" name="FSC#COOELAK@1.1001:OU">
    <vt:lpwstr/>
  </property>
  <property fmtid="{D5CDD505-2E9C-101B-9397-08002B2CF9AE}" pid="175" name="FSC#COOELAK@1.1001:Priority">
    <vt:lpwstr> ()</vt:lpwstr>
  </property>
  <property fmtid="{D5CDD505-2E9C-101B-9397-08002B2CF9AE}" pid="176" name="FSC#COOELAK@1.1001:ObjBarCode">
    <vt:lpwstr>*COO.2291.100.5.953161*</vt:lpwstr>
  </property>
  <property fmtid="{D5CDD505-2E9C-101B-9397-08002B2CF9AE}" pid="177" name="FSC#COOELAK@1.1001:RefBarCode">
    <vt:lpwstr/>
  </property>
  <property fmtid="{D5CDD505-2E9C-101B-9397-08002B2CF9AE}" pid="178" name="FSC#COOELAK@1.1001:FileRefBarCode">
    <vt:lpwstr>**</vt:lpwstr>
  </property>
  <property fmtid="{D5CDD505-2E9C-101B-9397-08002B2CF9AE}" pid="179" name="FSC#COOELAK@1.1001:ExternalRef">
    <vt:lpwstr/>
  </property>
  <property fmtid="{D5CDD505-2E9C-101B-9397-08002B2CF9AE}" pid="180" name="FSC#COOELAK@1.1001:IncomingNumber">
    <vt:lpwstr/>
  </property>
  <property fmtid="{D5CDD505-2E9C-101B-9397-08002B2CF9AE}" pid="181" name="FSC#COOELAK@1.1001:IncomingSubject">
    <vt:lpwstr/>
  </property>
  <property fmtid="{D5CDD505-2E9C-101B-9397-08002B2CF9AE}" pid="182" name="FSC#COOELAK@1.1001:ProcessResponsible">
    <vt:lpwstr/>
  </property>
  <property fmtid="{D5CDD505-2E9C-101B-9397-08002B2CF9AE}" pid="183" name="FSC#COOELAK@1.1001:ProcessResponsiblePhone">
    <vt:lpwstr/>
  </property>
  <property fmtid="{D5CDD505-2E9C-101B-9397-08002B2CF9AE}" pid="184" name="FSC#COOELAK@1.1001:ProcessResponsibleMail">
    <vt:lpwstr/>
  </property>
  <property fmtid="{D5CDD505-2E9C-101B-9397-08002B2CF9AE}" pid="185" name="FSC#COOELAK@1.1001:ProcessResponsibleFax">
    <vt:lpwstr/>
  </property>
  <property fmtid="{D5CDD505-2E9C-101B-9397-08002B2CF9AE}" pid="186" name="FSC#COOELAK@1.1001:ApproverFirstName">
    <vt:lpwstr/>
  </property>
  <property fmtid="{D5CDD505-2E9C-101B-9397-08002B2CF9AE}" pid="187" name="FSC#COOELAK@1.1001:ApproverSurName">
    <vt:lpwstr/>
  </property>
  <property fmtid="{D5CDD505-2E9C-101B-9397-08002B2CF9AE}" pid="188" name="FSC#COOELAK@1.1001:ApproverTitle">
    <vt:lpwstr/>
  </property>
  <property fmtid="{D5CDD505-2E9C-101B-9397-08002B2CF9AE}" pid="189" name="FSC#COOELAK@1.1001:ExternalDate">
    <vt:lpwstr/>
  </property>
  <property fmtid="{D5CDD505-2E9C-101B-9397-08002B2CF9AE}" pid="190" name="FSC#COOELAK@1.1001:SettlementApprovedAt">
    <vt:lpwstr/>
  </property>
  <property fmtid="{D5CDD505-2E9C-101B-9397-08002B2CF9AE}" pid="191" name="FSC#COOELAK@1.1001:BaseNumber">
    <vt:lpwstr/>
  </property>
  <property fmtid="{D5CDD505-2E9C-101B-9397-08002B2CF9AE}" pid="192" name="FSC#COOELAK@1.1001:CurrentUserRolePos">
    <vt:lpwstr>Bearbeiter/in</vt:lpwstr>
  </property>
  <property fmtid="{D5CDD505-2E9C-101B-9397-08002B2CF9AE}" pid="193" name="FSC#COOELAK@1.1001:CurrentUserEmail">
    <vt:lpwstr/>
  </property>
  <property fmtid="{D5CDD505-2E9C-101B-9397-08002B2CF9AE}" pid="194" name="FSC#ELAKGOV@1.1001:PersonalSubjGender">
    <vt:lpwstr/>
  </property>
  <property fmtid="{D5CDD505-2E9C-101B-9397-08002B2CF9AE}" pid="195" name="FSC#ELAKGOV@1.1001:PersonalSubjFirstName">
    <vt:lpwstr/>
  </property>
  <property fmtid="{D5CDD505-2E9C-101B-9397-08002B2CF9AE}" pid="196" name="FSC#ELAKGOV@1.1001:PersonalSubjSurName">
    <vt:lpwstr/>
  </property>
  <property fmtid="{D5CDD505-2E9C-101B-9397-08002B2CF9AE}" pid="197" name="FSC#ELAKGOV@1.1001:PersonalSubjSalutation">
    <vt:lpwstr/>
  </property>
  <property fmtid="{D5CDD505-2E9C-101B-9397-08002B2CF9AE}" pid="198" name="FSC#ELAKGOV@1.1001:PersonalSubjAddress">
    <vt:lpwstr/>
  </property>
  <property fmtid="{D5CDD505-2E9C-101B-9397-08002B2CF9AE}" pid="199" name="FSC#ATSTATECFG@1.1001:Office">
    <vt:lpwstr/>
  </property>
  <property fmtid="{D5CDD505-2E9C-101B-9397-08002B2CF9AE}" pid="200" name="FSC#ATSTATECFG@1.1001:Agent">
    <vt:lpwstr/>
  </property>
  <property fmtid="{D5CDD505-2E9C-101B-9397-08002B2CF9AE}" pid="201" name="FSC#ATSTATECFG@1.1001:AgentPhone">
    <vt:lpwstr/>
  </property>
  <property fmtid="{D5CDD505-2E9C-101B-9397-08002B2CF9AE}" pid="202" name="FSC#ATSTATECFG@1.1001:DepartmentFax">
    <vt:lpwstr/>
  </property>
  <property fmtid="{D5CDD505-2E9C-101B-9397-08002B2CF9AE}" pid="203" name="FSC#ATSTATECFG@1.1001:DepartmentEmail">
    <vt:lpwstr/>
  </property>
  <property fmtid="{D5CDD505-2E9C-101B-9397-08002B2CF9AE}" pid="204" name="FSC#ATSTATECFG@1.1001:SubfileDate">
    <vt:lpwstr/>
  </property>
  <property fmtid="{D5CDD505-2E9C-101B-9397-08002B2CF9AE}" pid="205" name="FSC#ATSTATECFG@1.1001:SubfileSubject">
    <vt:lpwstr/>
  </property>
  <property fmtid="{D5CDD505-2E9C-101B-9397-08002B2CF9AE}" pid="206" name="FSC#ATSTATECFG@1.1001:DepartmentZipCode">
    <vt:lpwstr/>
  </property>
  <property fmtid="{D5CDD505-2E9C-101B-9397-08002B2CF9AE}" pid="207" name="FSC#ATSTATECFG@1.1001:DepartmentCountry">
    <vt:lpwstr/>
  </property>
  <property fmtid="{D5CDD505-2E9C-101B-9397-08002B2CF9AE}" pid="208" name="FSC#ATSTATECFG@1.1001:DepartmentCity">
    <vt:lpwstr/>
  </property>
  <property fmtid="{D5CDD505-2E9C-101B-9397-08002B2CF9AE}" pid="209" name="FSC#ATSTATECFG@1.1001:DepartmentStreet">
    <vt:lpwstr/>
  </property>
  <property fmtid="{D5CDD505-2E9C-101B-9397-08002B2CF9AE}" pid="210" name="FSC#CCAPRECONFIGG@15.1001:DepartmentON">
    <vt:lpwstr/>
  </property>
  <property fmtid="{D5CDD505-2E9C-101B-9397-08002B2CF9AE}" pid="211" name="FSC#CCAPRECONFIGG@15.1001:DepartmentWebsite">
    <vt:lpwstr/>
  </property>
  <property fmtid="{D5CDD505-2E9C-101B-9397-08002B2CF9AE}" pid="212" name="FSC#ATSTATECFG@1.1001:DepartmentDVR">
    <vt:lpwstr/>
  </property>
  <property fmtid="{D5CDD505-2E9C-101B-9397-08002B2CF9AE}" pid="213" name="FSC#ATSTATECFG@1.1001:DepartmentUID">
    <vt:lpwstr/>
  </property>
  <property fmtid="{D5CDD505-2E9C-101B-9397-08002B2CF9AE}" pid="214" name="FSC#ATSTATECFG@1.1001:SubfileReference">
    <vt:lpwstr/>
  </property>
  <property fmtid="{D5CDD505-2E9C-101B-9397-08002B2CF9AE}" pid="215" name="FSC#ATSTATECFG@1.1001:Clause">
    <vt:lpwstr/>
  </property>
  <property fmtid="{D5CDD505-2E9C-101B-9397-08002B2CF9AE}" pid="216" name="FSC#ATSTATECFG@1.1001:ApprovedSignature">
    <vt:lpwstr/>
  </property>
  <property fmtid="{D5CDD505-2E9C-101B-9397-08002B2CF9AE}" pid="217" name="FSC#ATSTATECFG@1.1001:BankAccount">
    <vt:lpwstr/>
  </property>
  <property fmtid="{D5CDD505-2E9C-101B-9397-08002B2CF9AE}" pid="218" name="FSC#ATSTATECFG@1.1001:BankAccountOwner">
    <vt:lpwstr/>
  </property>
  <property fmtid="{D5CDD505-2E9C-101B-9397-08002B2CF9AE}" pid="219" name="FSC#ATSTATECFG@1.1001:BankInstitute">
    <vt:lpwstr/>
  </property>
  <property fmtid="{D5CDD505-2E9C-101B-9397-08002B2CF9AE}" pid="220" name="FSC#ATSTATECFG@1.1001:BankAccountID">
    <vt:lpwstr/>
  </property>
  <property fmtid="{D5CDD505-2E9C-101B-9397-08002B2CF9AE}" pid="221" name="FSC#ATSTATECFG@1.1001:BankAccountIBAN">
    <vt:lpwstr/>
  </property>
  <property fmtid="{D5CDD505-2E9C-101B-9397-08002B2CF9AE}" pid="222" name="FSC#ATSTATECFG@1.1001:BankAccountBIC">
    <vt:lpwstr/>
  </property>
  <property fmtid="{D5CDD505-2E9C-101B-9397-08002B2CF9AE}" pid="223" name="FSC#ATSTATECFG@1.1001:BankName">
    <vt:lpwstr/>
  </property>
  <property fmtid="{D5CDD505-2E9C-101B-9397-08002B2CF9AE}" pid="224" name="FSC#COOELAK@1.1001:ObjectAddressees">
    <vt:lpwstr/>
  </property>
  <property fmtid="{D5CDD505-2E9C-101B-9397-08002B2CF9AE}" pid="225" name="FSC#COOELAK@1.1001:replyreference">
    <vt:lpwstr/>
  </property>
  <property fmtid="{D5CDD505-2E9C-101B-9397-08002B2CF9AE}" pid="226" name="FSC#COOELAK@1.1001:OfficeHours">
    <vt:lpwstr/>
  </property>
  <property fmtid="{D5CDD505-2E9C-101B-9397-08002B2CF9AE}" pid="227" name="FSC#COOELAK@1.1001:FileRefOULong">
    <vt:lpwstr/>
  </property>
  <property fmtid="{D5CDD505-2E9C-101B-9397-08002B2CF9AE}" pid="228" name="FSC#FSCGOVDE@1.1001:FileRefOUEmail">
    <vt:lpwstr/>
  </property>
  <property fmtid="{D5CDD505-2E9C-101B-9397-08002B2CF9AE}" pid="229" name="FSC#FSCGOVDE@1.1001:ProcedureReference">
    <vt:lpwstr/>
  </property>
  <property fmtid="{D5CDD505-2E9C-101B-9397-08002B2CF9AE}" pid="230" name="FSC#FSCGOVDE@1.1001:FileSubject">
    <vt:lpwstr/>
  </property>
  <property fmtid="{D5CDD505-2E9C-101B-9397-08002B2CF9AE}" pid="231" name="FSC#FSCGOVDE@1.1001:ProcedureSubject">
    <vt:lpwstr/>
  </property>
  <property fmtid="{D5CDD505-2E9C-101B-9397-08002B2CF9AE}" pid="232" name="FSC#FSCGOVDE@1.1001:SignFinalVersionBy">
    <vt:lpwstr/>
  </property>
  <property fmtid="{D5CDD505-2E9C-101B-9397-08002B2CF9AE}" pid="233" name="FSC#FSCGOVDE@1.1001:SignFinalVersionAt">
    <vt:lpwstr/>
  </property>
  <property fmtid="{D5CDD505-2E9C-101B-9397-08002B2CF9AE}" pid="234" name="FSC#FSCGOVDE@1.1001:ProcedureRefBarCode">
    <vt:lpwstr/>
  </property>
  <property fmtid="{D5CDD505-2E9C-101B-9397-08002B2CF9AE}" pid="235" name="FSC#FSCGOVDE@1.1001:FileAddSubj">
    <vt:lpwstr/>
  </property>
  <property fmtid="{D5CDD505-2E9C-101B-9397-08002B2CF9AE}" pid="236" name="FSC#FSCGOVDE@1.1001:DocumentSubj">
    <vt:lpwstr/>
  </property>
  <property fmtid="{D5CDD505-2E9C-101B-9397-08002B2CF9AE}" pid="237" name="FSC#FSCGOVDE@1.1001:FileRel">
    <vt:lpwstr/>
  </property>
  <property fmtid="{D5CDD505-2E9C-101B-9397-08002B2CF9AE}" pid="238" name="FSC#DEPRECONFIG@15.1001:DocumentTitle">
    <vt:lpwstr/>
  </property>
  <property fmtid="{D5CDD505-2E9C-101B-9397-08002B2CF9AE}" pid="239" name="FSC#DEPRECONFIG@15.1001:ProcedureTitle">
    <vt:lpwstr/>
  </property>
  <property fmtid="{D5CDD505-2E9C-101B-9397-08002B2CF9AE}" pid="240" name="FSC#DEPRECONFIG@15.1001:AuthorTitle">
    <vt:lpwstr>Dr.</vt:lpwstr>
  </property>
  <property fmtid="{D5CDD505-2E9C-101B-9397-08002B2CF9AE}" pid="241" name="FSC#DEPRECONFIG@15.1001:AuthorSalution">
    <vt:lpwstr/>
  </property>
  <property fmtid="{D5CDD505-2E9C-101B-9397-08002B2CF9AE}" pid="242" name="FSC#DEPRECONFIG@15.1001:AuthorName">
    <vt:lpwstr>Daniel Hutzschenreuter</vt:lpwstr>
  </property>
  <property fmtid="{D5CDD505-2E9C-101B-9397-08002B2CF9AE}" pid="243" name="FSC#DEPRECONFIG@15.1001:AuthorMail">
    <vt:lpwstr>Daniel.Hutzschenreuter@ptb.de</vt:lpwstr>
  </property>
  <property fmtid="{D5CDD505-2E9C-101B-9397-08002B2CF9AE}" pid="244" name="FSC#DEPRECONFIG@15.1001:AuthorTelephone">
    <vt:lpwstr>+49 531 592 9420</vt:lpwstr>
  </property>
  <property fmtid="{D5CDD505-2E9C-101B-9397-08002B2CF9AE}" pid="245" name="FSC#DEPRECONFIG@15.1001:AuthorFax">
    <vt:lpwstr/>
  </property>
  <property fmtid="{D5CDD505-2E9C-101B-9397-08002B2CF9AE}" pid="246" name="FSC#DEPRECONFIG@15.1001:AuthorOE">
    <vt:lpwstr/>
  </property>
  <property fmtid="{D5CDD505-2E9C-101B-9397-08002B2CF9AE}" pid="247" name="FSC#COOSYSTEM@1.1:Container">
    <vt:lpwstr>COO.2291.100.5.953161</vt:lpwstr>
  </property>
  <property fmtid="{D5CDD505-2E9C-101B-9397-08002B2CF9AE}" pid="248" name="FSC#FSCFOLIO@1.1001:docpropproject">
    <vt:lpwstr/>
  </property>
</Properties>
</file>